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0" r:id="rId4"/>
    <p:sldId id="268" r:id="rId5"/>
    <p:sldId id="272" r:id="rId6"/>
    <p:sldId id="273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654"/>
    <a:srgbClr val="B6BA85"/>
    <a:srgbClr val="002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5" autoAdjust="0"/>
  </p:normalViewPr>
  <p:slideViewPr>
    <p:cSldViewPr snapToGrid="0" snapToObjects="1" showGuides="1">
      <p:cViewPr>
        <p:scale>
          <a:sx n="134" d="100"/>
          <a:sy n="134" d="100"/>
        </p:scale>
        <p:origin x="-95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6B873-8857-9C4B-B965-1B6E47CBECE3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14672-A92C-4945-AA3E-6B5595A10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628F-5222-7249-A7FE-CEEFDBD0E35F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92ED-C7E3-5E48-B988-0B303B117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1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92ED-C7E3-5E48-B988-0B303B117E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92ED-C7E3-5E48-B988-0B303B117E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92ED-C7E3-5E48-B988-0B303B117E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92ED-C7E3-5E48-B988-0B303B117E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92ED-C7E3-5E48-B988-0B303B117E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92ED-C7E3-5E48-B988-0B303B117E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D6C6-BC62-844D-9353-4D3D6032A39E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A5C3-74C0-6B49-A46D-D08CA2DCA25A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E72-00F4-4F42-894C-85FF6BEC53CD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C21D-F8D1-154C-A7AF-76E72D38BCF7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B00-8025-AE41-88B7-0BC3F4ED76E6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72C8-1056-2341-AA68-F2FFD5C4DB5A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FA0-D1BA-2843-B14B-9C580317DF3D}" type="datetime1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DF6D-9FE2-B440-9C76-D302D7167537}" type="datetime1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FFFC-6CFC-0941-B024-B1B181AE2591}" type="datetime1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EE9-3DF7-BD44-B207-F4E83BF21D4D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C70-35C3-FA4D-B8CE-A9EB3ED10EEB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A5C9-8F94-CE43-BBDA-6798EFCC3910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5028" y="5326856"/>
            <a:ext cx="38761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ADE0491D-6F70-FC46-9B26-A043A78F97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092654"/>
          </a:solidFill>
          <a:effectLst>
            <a:outerShdw blurRad="50800" dist="38100" dir="2700000">
              <a:srgbClr val="B6BA85"/>
            </a:outerShdw>
          </a:effectLst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7090"/>
            <a:ext cx="9144000" cy="276293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340" y="2635244"/>
            <a:ext cx="8995144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1" i="0" kern="1200">
                <a:solidFill>
                  <a:srgbClr val="092654"/>
                </a:solidFill>
                <a:effectLst>
                  <a:outerShdw blurRad="50800" dist="38100" dir="2700000">
                    <a:srgbClr val="B6BA85"/>
                  </a:outerShdw>
                </a:effectLst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3600" dirty="0" smtClean="0">
                <a:solidFill>
                  <a:srgbClr val="002142"/>
                </a:solidFill>
              </a:rPr>
              <a:t>Artifact: Cassandra Source Code, Feature Description across 27 versions, with Starting and Ending Version Trace Matrices</a:t>
            </a:r>
            <a:endParaRPr lang="en-US" sz="3600" dirty="0">
              <a:solidFill>
                <a:srgbClr val="00214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038600"/>
            <a:ext cx="9144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91" y="3757445"/>
            <a:ext cx="4803338" cy="240166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9" name="Picture 8" descr="CoEST Transpar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52" y="5115763"/>
            <a:ext cx="1356337" cy="618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192540"/>
            <a:ext cx="542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Mona </a:t>
            </a:r>
            <a:r>
              <a:rPr lang="en-US" u="sng" dirty="0" err="1"/>
              <a:t>Rahimi</a:t>
            </a:r>
            <a:r>
              <a:rPr lang="en-US" dirty="0"/>
              <a:t> </a:t>
            </a:r>
            <a:r>
              <a:rPr lang="en-US" dirty="0" smtClean="0"/>
              <a:t>and Jane Cleland-Huang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9259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Traceability, an essential element of software development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Safety Critical Systems and rigorous Safety </a:t>
            </a:r>
            <a:r>
              <a:rPr lang="en-US" sz="2400" dirty="0" smtClean="0"/>
              <a:t>Analysis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Maintaining trace links is arduous, error-prone and  costly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More towards adoption of agile and the </a:t>
            </a:r>
            <a:r>
              <a:rPr lang="en-US" sz="2400" i="1" dirty="0"/>
              <a:t>big freeze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Ongoing analysis of the traceability coverage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Reuse the existing traceability information as the software evolves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Link Evolver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0" y="952569"/>
            <a:ext cx="2681791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154326" y="1309147"/>
            <a:ext cx="5518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Trace Link Evolver(TLE): A solution to automatically evolve </a:t>
            </a:r>
            <a:r>
              <a:rPr lang="en-US" i="1" dirty="0"/>
              <a:t>requirements-to-code</a:t>
            </a:r>
            <a:r>
              <a:rPr lang="en-US" dirty="0"/>
              <a:t> trace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Detect change scenarios using 3 open source tools(</a:t>
            </a:r>
            <a:r>
              <a:rPr lang="en-US" dirty="0" err="1"/>
              <a:t>srcML</a:t>
            </a:r>
            <a:r>
              <a:rPr lang="en-US" dirty="0"/>
              <a:t>, java-</a:t>
            </a:r>
            <a:r>
              <a:rPr lang="en-US" dirty="0" err="1"/>
              <a:t>callgraph</a:t>
            </a:r>
            <a:r>
              <a:rPr lang="en-US" dirty="0"/>
              <a:t> and Refactoring Crawler), Information Retrieval techniques and finally our written scripts in Java.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change scenario corresponds to a set of trace link evolution heuristics.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Evaluation- Open Source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9" y="1740780"/>
            <a:ext cx="3529584" cy="1926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993028" y="1281069"/>
            <a:ext cx="4572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Dataset</a:t>
            </a:r>
            <a:r>
              <a:rPr lang="en-US" dirty="0"/>
              <a:t>:  </a:t>
            </a:r>
            <a:r>
              <a:rPr lang="en-US" sz="1600" dirty="0"/>
              <a:t>Apache Cassandra database system </a:t>
            </a:r>
            <a:r>
              <a:rPr lang="en-US" sz="1400" dirty="0"/>
              <a:t>(</a:t>
            </a:r>
            <a:r>
              <a:rPr lang="en-US" sz="1600" dirty="0"/>
              <a:t>27 sequential versions):</a:t>
            </a:r>
            <a:r>
              <a:rPr lang="en-US" sz="1400" dirty="0"/>
              <a:t>	</a:t>
            </a:r>
          </a:p>
          <a:p>
            <a:r>
              <a:rPr lang="en-US" sz="1400" dirty="0"/>
              <a:t>      version 1.0.0-beta1(Sep-2011): 488 classes (86,852 LOC) </a:t>
            </a:r>
          </a:p>
          <a:p>
            <a:pPr lvl="2"/>
            <a:r>
              <a:rPr lang="en-US" sz="1400" dirty="0"/>
              <a:t>TO</a:t>
            </a:r>
          </a:p>
          <a:p>
            <a:r>
              <a:rPr lang="en-US" sz="1400" dirty="0"/>
              <a:t>      version 1.2.1(Jan-2013): 702 classes (132,111 LOC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Baseline</a:t>
            </a:r>
            <a:r>
              <a:rPr lang="en-US" dirty="0"/>
              <a:t>: </a:t>
            </a:r>
            <a:r>
              <a:rPr lang="en-US" sz="1400" dirty="0"/>
              <a:t>VSM and </a:t>
            </a:r>
            <a:r>
              <a:rPr lang="en-US" sz="1400" dirty="0" smtClean="0"/>
              <a:t>LSI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Metrics</a:t>
            </a:r>
            <a:r>
              <a:rPr lang="en-US" dirty="0"/>
              <a:t>: </a:t>
            </a:r>
            <a:r>
              <a:rPr lang="en-US" sz="1400" dirty="0"/>
              <a:t>Recall, Precision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 smtClean="0"/>
              <a:t>Results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1400" b="1" dirty="0"/>
              <a:t>	Correctness: </a:t>
            </a:r>
            <a:r>
              <a:rPr lang="en-US" sz="1400" dirty="0"/>
              <a:t>0.88</a:t>
            </a:r>
          </a:p>
          <a:p>
            <a:r>
              <a:rPr lang="en-US" sz="1400" b="1" dirty="0"/>
              <a:t>	Completeness: </a:t>
            </a:r>
            <a:r>
              <a:rPr lang="en-US" sz="1400" dirty="0"/>
              <a:t>0.86</a:t>
            </a:r>
          </a:p>
        </p:txBody>
      </p:sp>
    </p:spTree>
    <p:extLst>
      <p:ext uri="{BB962C8B-B14F-4D97-AF65-F5344CB8AC3E}">
        <p14:creationId xmlns:p14="http://schemas.microsoft.com/office/powerpoint/2010/main" val="9726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Cassandra- 27 Version Feature-To-Code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Detailed Explanation</a:t>
            </a:r>
          </a:p>
          <a:p>
            <a:pPr lvl="1"/>
            <a:r>
              <a:rPr lang="en-US" i="1" dirty="0" smtClean="0"/>
              <a:t>Readme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Source Code:</a:t>
            </a:r>
          </a:p>
          <a:p>
            <a:pPr lvl="1"/>
            <a:r>
              <a:rPr lang="en-US" dirty="0" smtClean="0"/>
              <a:t>27 Versions:</a:t>
            </a:r>
          </a:p>
          <a:p>
            <a:pPr lvl="2"/>
            <a:r>
              <a:rPr lang="en-US" dirty="0"/>
              <a:t>V-start: Version 1.0.0-beta1 (Sep 2011) </a:t>
            </a:r>
            <a:r>
              <a:rPr lang="en-US" dirty="0">
                <a:sym typeface="Wingdings" panose="05000000000000000000" pitchFamily="2" charset="2"/>
              </a:rPr>
              <a:t> 488 Classes</a:t>
            </a:r>
            <a:endParaRPr lang="en-US" dirty="0"/>
          </a:p>
          <a:p>
            <a:pPr lvl="2"/>
            <a:r>
              <a:rPr lang="en-US" dirty="0"/>
              <a:t>V-final: </a:t>
            </a:r>
            <a:r>
              <a:rPr lang="en-US" dirty="0" smtClean="0"/>
              <a:t>Version1.2.1 </a:t>
            </a:r>
            <a:r>
              <a:rPr lang="en-US" dirty="0"/>
              <a:t>(Jan 2013) </a:t>
            </a:r>
            <a:r>
              <a:rPr lang="en-US" dirty="0">
                <a:sym typeface="Wingdings" panose="05000000000000000000" pitchFamily="2" charset="2"/>
              </a:rPr>
              <a:t> 702 </a:t>
            </a:r>
            <a:r>
              <a:rPr lang="en-US" dirty="0" smtClean="0">
                <a:sym typeface="Wingdings" panose="05000000000000000000" pitchFamily="2" charset="2"/>
              </a:rPr>
              <a:t>Classes</a:t>
            </a:r>
            <a:endParaRPr lang="en-US" dirty="0" smtClean="0"/>
          </a:p>
          <a:p>
            <a:pPr lvl="1"/>
            <a:r>
              <a:rPr lang="en-US" dirty="0" smtClean="0"/>
              <a:t>Also:</a:t>
            </a:r>
          </a:p>
          <a:p>
            <a:pPr lvl="2"/>
            <a:r>
              <a:rPr lang="en-US" dirty="0" smtClean="0"/>
              <a:t>A Static Call Graph </a:t>
            </a:r>
          </a:p>
          <a:p>
            <a:pPr lvl="2"/>
            <a:r>
              <a:rPr lang="en-US" dirty="0" smtClean="0"/>
              <a:t>Inheritance relationship</a:t>
            </a:r>
          </a:p>
          <a:p>
            <a:pPr lvl="2"/>
            <a:r>
              <a:rPr lang="en-US" dirty="0" smtClean="0"/>
              <a:t>List of classes and methods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/>
              <a:t>Feature Descriptions: 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extracted from </a:t>
            </a:r>
            <a:r>
              <a:rPr lang="en-US" dirty="0" smtClean="0"/>
              <a:t>initial- </a:t>
            </a:r>
            <a:r>
              <a:rPr lang="en-US" dirty="0"/>
              <a:t>and </a:t>
            </a:r>
            <a:r>
              <a:rPr lang="en-US" dirty="0" smtClean="0"/>
              <a:t>released documentation</a:t>
            </a:r>
          </a:p>
          <a:p>
            <a:pPr lvl="2"/>
            <a:r>
              <a:rPr lang="en-US" dirty="0" smtClean="0"/>
              <a:t>48 features in V-start</a:t>
            </a:r>
          </a:p>
          <a:p>
            <a:pPr lvl="2"/>
            <a:r>
              <a:rPr lang="en-US" dirty="0" smtClean="0"/>
              <a:t>594 in V-final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Deltas between Versions</a:t>
            </a:r>
          </a:p>
          <a:p>
            <a:pPr lvl="1"/>
            <a:r>
              <a:rPr lang="en-US" dirty="0" smtClean="0"/>
              <a:t>Added, Deleted and modified classes</a:t>
            </a:r>
          </a:p>
          <a:p>
            <a:r>
              <a:rPr lang="en-US" dirty="0" smtClean="0"/>
              <a:t>Trace Links</a:t>
            </a:r>
          </a:p>
          <a:p>
            <a:pPr lvl="1"/>
            <a:r>
              <a:rPr lang="en-US" dirty="0" smtClean="0"/>
              <a:t>%93 </a:t>
            </a:r>
            <a:r>
              <a:rPr lang="en-US" dirty="0"/>
              <a:t>were identified directly through references to classes found in the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%</a:t>
            </a:r>
            <a:r>
              <a:rPr lang="en-US" dirty="0"/>
              <a:t>7 through evaluating candidate links automatically generated using the Vector Space </a:t>
            </a:r>
            <a:r>
              <a:rPr lang="en-US" dirty="0" smtClean="0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Insightful:</a:t>
            </a:r>
            <a:r>
              <a:rPr lang="en-US" dirty="0" smtClean="0"/>
              <a:t> Provides needed data to evaluate trace link evolution algorithms</a:t>
            </a:r>
          </a:p>
          <a:p>
            <a:endParaRPr lang="en-US" dirty="0" smtClean="0"/>
          </a:p>
          <a:p>
            <a:r>
              <a:rPr lang="en-US" u="sng" dirty="0" smtClean="0"/>
              <a:t>Useful</a:t>
            </a:r>
            <a:r>
              <a:rPr lang="en-US" dirty="0" smtClean="0"/>
              <a:t>: To fill the need for data sets that provide multiple versions of requirements, source code and trace matrices.</a:t>
            </a:r>
          </a:p>
          <a:p>
            <a:endParaRPr lang="en-US" dirty="0" smtClean="0"/>
          </a:p>
          <a:p>
            <a:r>
              <a:rPr lang="en-US" u="sng" dirty="0" smtClean="0"/>
              <a:t>Usable:</a:t>
            </a:r>
            <a:r>
              <a:rPr lang="en-US" dirty="0" smtClean="0"/>
              <a:t> Data is stored in a </a:t>
            </a:r>
            <a:r>
              <a:rPr lang="en-US" dirty="0" err="1" smtClean="0"/>
              <a:t>parsable</a:t>
            </a:r>
            <a:r>
              <a:rPr lang="en-US" dirty="0" smtClean="0"/>
              <a:t> format.</a:t>
            </a:r>
          </a:p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9ECE-14F6-B44C-AB5F-842EA3B12E2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620000" y="18288"/>
            <a:ext cx="1066800" cy="32918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C185BA-A2A2-4F20-B08B-83B089E1DBD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86" y="1710120"/>
            <a:ext cx="2316480" cy="12740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3" y="2737305"/>
            <a:ext cx="3286667" cy="15118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7" y="1779747"/>
            <a:ext cx="3217333" cy="1809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52436" y="1364053"/>
            <a:ext cx="43284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Collection: </a:t>
            </a:r>
            <a:r>
              <a:rPr lang="en-US" sz="1600" dirty="0"/>
              <a:t>The Greatest Challenge!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4341643"/>
            <a:ext cx="86553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Change Patterns:</a:t>
            </a:r>
            <a:r>
              <a:rPr lang="en-US" sz="1600" dirty="0"/>
              <a:t> To address </a:t>
            </a:r>
            <a:r>
              <a:rPr lang="en-US" sz="1600" dirty="0" smtClean="0"/>
              <a:t>RQ1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Co-evolution Patterns: </a:t>
            </a:r>
            <a:r>
              <a:rPr lang="en-US" sz="1600" dirty="0"/>
              <a:t>To address RQ2 and </a:t>
            </a:r>
            <a:r>
              <a:rPr lang="en-US" sz="1600" dirty="0" smtClean="0"/>
              <a:t>RQ3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Tool building:  </a:t>
            </a:r>
            <a:r>
              <a:rPr lang="en-US" dirty="0"/>
              <a:t>To address RQ4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Industrial Extension:  </a:t>
            </a:r>
            <a:r>
              <a:rPr lang="en-US" dirty="0"/>
              <a:t>Current collaborators include Siemens </a:t>
            </a:r>
            <a:r>
              <a:rPr lang="en-US" dirty="0" smtClean="0"/>
              <a:t>Positive Train </a:t>
            </a:r>
            <a:r>
              <a:rPr lang="en-US" dirty="0"/>
              <a:t>Control,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Tata </a:t>
            </a:r>
            <a:r>
              <a:rPr lang="en-US" dirty="0"/>
              <a:t>Consultancy Services, and the USA Food and Drug 	Administration.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333</Words>
  <Application>Microsoft Office PowerPoint</Application>
  <PresentationFormat>On-screen Show (4:3)</PresentationFormat>
  <Paragraphs>85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Motivation </vt:lpstr>
      <vt:lpstr>Trace Link Evolver</vt:lpstr>
      <vt:lpstr>Evaluation- Open Source Project</vt:lpstr>
      <vt:lpstr>Cassandra- 27 Version Feature-To-Code</vt:lpstr>
      <vt:lpstr>Scorecard</vt:lpstr>
      <vt:lpstr>Future Direction</vt:lpstr>
    </vt:vector>
  </TitlesOfParts>
  <Company>Engineering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heading</dc:title>
  <dc:creator>Tom Loomis</dc:creator>
  <cp:lastModifiedBy>Rahimi, Mona</cp:lastModifiedBy>
  <cp:revision>56</cp:revision>
  <dcterms:created xsi:type="dcterms:W3CDTF">2009-09-17T19:08:34Z</dcterms:created>
  <dcterms:modified xsi:type="dcterms:W3CDTF">2016-10-03T14:43:12Z</dcterms:modified>
</cp:coreProperties>
</file>