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92" r:id="rId5"/>
    <p:sldId id="316" r:id="rId6"/>
    <p:sldId id="312" r:id="rId7"/>
    <p:sldId id="317" r:id="rId8"/>
    <p:sldId id="310" r:id="rId9"/>
    <p:sldId id="311" r:id="rId10"/>
    <p:sldId id="318" r:id="rId11"/>
    <p:sldId id="293" r:id="rId12"/>
    <p:sldId id="314" r:id="rId13"/>
    <p:sldId id="322" r:id="rId14"/>
    <p:sldId id="319" r:id="rId15"/>
    <p:sldId id="313" r:id="rId16"/>
    <p:sldId id="320" r:id="rId17"/>
    <p:sldId id="321" r:id="rId18"/>
    <p:sldId id="283" r:id="rId19"/>
    <p:sldId id="315" r:id="rId20"/>
    <p:sldId id="294" r:id="rId21"/>
    <p:sldId id="297" r:id="rId22"/>
    <p:sldId id="295" r:id="rId23"/>
    <p:sldId id="306" r:id="rId24"/>
    <p:sldId id="3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E7"/>
    <a:srgbClr val="FFFFCC"/>
    <a:srgbClr val="00FF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8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8D664-B618-45CA-AFBA-12748CFC5A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183586-8E5F-4F4B-90EA-11B157881619}">
      <dgm:prSet/>
      <dgm:spPr/>
      <dgm:t>
        <a:bodyPr/>
        <a:lstStyle/>
        <a:p>
          <a:r>
            <a:rPr lang="en-MY" dirty="0"/>
            <a:t>Problem Statement:  Investors are faced with problem of trading as they do not know which stocks to buy or sell to achieve optimum profit.  Predicting stock price on day-to-day basis is harder due to price fluctuation influenced by daily news.</a:t>
          </a:r>
          <a:endParaRPr lang="en-US" dirty="0"/>
        </a:p>
      </dgm:t>
    </dgm:pt>
    <dgm:pt modelId="{2CB4E93F-7BEF-49C3-89E3-39523DE8A8A9}" type="parTrans" cxnId="{1BE30112-9288-4350-B0E4-2D8761CFD0DC}">
      <dgm:prSet/>
      <dgm:spPr/>
      <dgm:t>
        <a:bodyPr/>
        <a:lstStyle/>
        <a:p>
          <a:endParaRPr lang="en-US"/>
        </a:p>
      </dgm:t>
    </dgm:pt>
    <dgm:pt modelId="{4954BD06-83D8-4573-8EED-5B84C4800ECE}" type="sibTrans" cxnId="{1BE30112-9288-4350-B0E4-2D8761CFD0DC}">
      <dgm:prSet/>
      <dgm:spPr/>
      <dgm:t>
        <a:bodyPr/>
        <a:lstStyle/>
        <a:p>
          <a:endParaRPr lang="en-US"/>
        </a:p>
      </dgm:t>
    </dgm:pt>
    <dgm:pt modelId="{3A22EAE4-78B8-48C6-A634-77DB1B23117B}">
      <dgm:prSet/>
      <dgm:spPr/>
      <dgm:t>
        <a:bodyPr/>
        <a:lstStyle/>
        <a:p>
          <a:r>
            <a:rPr lang="en-MY" dirty="0"/>
            <a:t>Objective:  To increase prediction accuracy of the stock direction on daily basis so that investor able to make correct decision. </a:t>
          </a:r>
          <a:endParaRPr lang="en-US" dirty="0"/>
        </a:p>
      </dgm:t>
    </dgm:pt>
    <dgm:pt modelId="{0C44EB6A-B321-46BF-8ECC-9BBD8FEE7F51}" type="parTrans" cxnId="{E0D04A04-50F8-4ADD-8B1E-F8D3D46A107E}">
      <dgm:prSet/>
      <dgm:spPr/>
      <dgm:t>
        <a:bodyPr/>
        <a:lstStyle/>
        <a:p>
          <a:endParaRPr lang="en-US"/>
        </a:p>
      </dgm:t>
    </dgm:pt>
    <dgm:pt modelId="{76789E77-F666-4B2F-8272-8FA6A19A052A}" type="sibTrans" cxnId="{E0D04A04-50F8-4ADD-8B1E-F8D3D46A107E}">
      <dgm:prSet/>
      <dgm:spPr/>
      <dgm:t>
        <a:bodyPr/>
        <a:lstStyle/>
        <a:p>
          <a:endParaRPr lang="en-US"/>
        </a:p>
      </dgm:t>
    </dgm:pt>
    <dgm:pt modelId="{684141BE-C0D0-45C1-ABC4-39CAA7E1C07B}" type="pres">
      <dgm:prSet presAssocID="{29F8D664-B618-45CA-AFBA-12748CFC5A7B}" presName="root" presStyleCnt="0">
        <dgm:presLayoutVars>
          <dgm:dir/>
          <dgm:resizeHandles val="exact"/>
        </dgm:presLayoutVars>
      </dgm:prSet>
      <dgm:spPr/>
    </dgm:pt>
    <dgm:pt modelId="{38716CF3-16FD-4739-8917-8DC55150655D}" type="pres">
      <dgm:prSet presAssocID="{B9183586-8E5F-4F4B-90EA-11B157881619}" presName="compNode" presStyleCnt="0"/>
      <dgm:spPr/>
    </dgm:pt>
    <dgm:pt modelId="{34CD0B7A-4555-4BB7-B941-592A7304CEBD}" type="pres">
      <dgm:prSet presAssocID="{B9183586-8E5F-4F4B-90EA-11B157881619}" presName="bgRect" presStyleLbl="bgShp" presStyleIdx="0" presStyleCnt="2" custScaleX="100000" custScaleY="111489" custLinFactNeighborX="-88" custLinFactNeighborY="-32734"/>
      <dgm:spPr/>
    </dgm:pt>
    <dgm:pt modelId="{6CD8C1A9-7122-4863-ACFD-6542B05BCDE6}" type="pres">
      <dgm:prSet presAssocID="{B9183586-8E5F-4F4B-90EA-11B157881619}" presName="iconRect" presStyleLbl="node1" presStyleIdx="0" presStyleCnt="2" custLinFactNeighborX="-4098" custLinFactNeighborY="-573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E8E4062-FB84-491B-BCA8-713B6AAD8C3D}" type="pres">
      <dgm:prSet presAssocID="{B9183586-8E5F-4F4B-90EA-11B157881619}" presName="spaceRect" presStyleCnt="0"/>
      <dgm:spPr/>
    </dgm:pt>
    <dgm:pt modelId="{586A0BB8-C590-43E0-9F66-793D2DE77423}" type="pres">
      <dgm:prSet presAssocID="{B9183586-8E5F-4F4B-90EA-11B157881619}" presName="parTx" presStyleLbl="revTx" presStyleIdx="0" presStyleCnt="2" custLinFactNeighborX="-2354" custLinFactNeighborY="-35656">
        <dgm:presLayoutVars>
          <dgm:chMax val="0"/>
          <dgm:chPref val="0"/>
        </dgm:presLayoutVars>
      </dgm:prSet>
      <dgm:spPr/>
    </dgm:pt>
    <dgm:pt modelId="{6322803B-6032-4DAA-A147-89873F886DE2}" type="pres">
      <dgm:prSet presAssocID="{4954BD06-83D8-4573-8EED-5B84C4800ECE}" presName="sibTrans" presStyleCnt="0"/>
      <dgm:spPr/>
    </dgm:pt>
    <dgm:pt modelId="{EBC7DF76-D72D-4B27-A2D9-08C9B8F7792E}" type="pres">
      <dgm:prSet presAssocID="{3A22EAE4-78B8-48C6-A634-77DB1B23117B}" presName="compNode" presStyleCnt="0"/>
      <dgm:spPr/>
    </dgm:pt>
    <dgm:pt modelId="{66E0D3D6-3204-4BE7-BD67-5AD2D4264912}" type="pres">
      <dgm:prSet presAssocID="{3A22EAE4-78B8-48C6-A634-77DB1B23117B}" presName="bgRect" presStyleLbl="bgShp" presStyleIdx="1" presStyleCnt="2" custLinFactNeighborX="-118" custLinFactNeighborY="1550"/>
      <dgm:spPr/>
    </dgm:pt>
    <dgm:pt modelId="{D88290B2-FDC1-4830-8575-80D984638FEA}" type="pres">
      <dgm:prSet presAssocID="{3A22EAE4-78B8-48C6-A634-77DB1B2311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C6F0382-4528-4029-B15A-63FB2740E816}" type="pres">
      <dgm:prSet presAssocID="{3A22EAE4-78B8-48C6-A634-77DB1B23117B}" presName="spaceRect" presStyleCnt="0"/>
      <dgm:spPr/>
    </dgm:pt>
    <dgm:pt modelId="{C9E72342-A3A6-4D49-9C72-A0E515CF83BE}" type="pres">
      <dgm:prSet presAssocID="{3A22EAE4-78B8-48C6-A634-77DB1B2311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0D04A04-50F8-4ADD-8B1E-F8D3D46A107E}" srcId="{29F8D664-B618-45CA-AFBA-12748CFC5A7B}" destId="{3A22EAE4-78B8-48C6-A634-77DB1B23117B}" srcOrd="1" destOrd="0" parTransId="{0C44EB6A-B321-46BF-8ECC-9BBD8FEE7F51}" sibTransId="{76789E77-F666-4B2F-8272-8FA6A19A052A}"/>
    <dgm:cxn modelId="{1BE30112-9288-4350-B0E4-2D8761CFD0DC}" srcId="{29F8D664-B618-45CA-AFBA-12748CFC5A7B}" destId="{B9183586-8E5F-4F4B-90EA-11B157881619}" srcOrd="0" destOrd="0" parTransId="{2CB4E93F-7BEF-49C3-89E3-39523DE8A8A9}" sibTransId="{4954BD06-83D8-4573-8EED-5B84C4800ECE}"/>
    <dgm:cxn modelId="{9DD3E270-B4DC-419B-A4A1-402D936BE100}" type="presOf" srcId="{29F8D664-B618-45CA-AFBA-12748CFC5A7B}" destId="{684141BE-C0D0-45C1-ABC4-39CAA7E1C07B}" srcOrd="0" destOrd="0" presId="urn:microsoft.com/office/officeart/2018/2/layout/IconVerticalSolidList"/>
    <dgm:cxn modelId="{AF090A7D-7B8C-4EE9-A1C5-4B573E8A5AD7}" type="presOf" srcId="{B9183586-8E5F-4F4B-90EA-11B157881619}" destId="{586A0BB8-C590-43E0-9F66-793D2DE77423}" srcOrd="0" destOrd="0" presId="urn:microsoft.com/office/officeart/2018/2/layout/IconVerticalSolidList"/>
    <dgm:cxn modelId="{1A6B327D-BDE8-496C-826A-83483C97750B}" type="presOf" srcId="{3A22EAE4-78B8-48C6-A634-77DB1B23117B}" destId="{C9E72342-A3A6-4D49-9C72-A0E515CF83BE}" srcOrd="0" destOrd="0" presId="urn:microsoft.com/office/officeart/2018/2/layout/IconVerticalSolidList"/>
    <dgm:cxn modelId="{B6C580C1-6A05-4AA4-AB62-CBDFFB36E418}" type="presParOf" srcId="{684141BE-C0D0-45C1-ABC4-39CAA7E1C07B}" destId="{38716CF3-16FD-4739-8917-8DC55150655D}" srcOrd="0" destOrd="0" presId="urn:microsoft.com/office/officeart/2018/2/layout/IconVerticalSolidList"/>
    <dgm:cxn modelId="{FB6A8739-A5D8-4884-8CFC-18956ED4D649}" type="presParOf" srcId="{38716CF3-16FD-4739-8917-8DC55150655D}" destId="{34CD0B7A-4555-4BB7-B941-592A7304CEBD}" srcOrd="0" destOrd="0" presId="urn:microsoft.com/office/officeart/2018/2/layout/IconVerticalSolidList"/>
    <dgm:cxn modelId="{96421F93-9DA5-4794-8C28-FA83EE140446}" type="presParOf" srcId="{38716CF3-16FD-4739-8917-8DC55150655D}" destId="{6CD8C1A9-7122-4863-ACFD-6542B05BCDE6}" srcOrd="1" destOrd="0" presId="urn:microsoft.com/office/officeart/2018/2/layout/IconVerticalSolidList"/>
    <dgm:cxn modelId="{3DE9A2D8-B3F3-4443-9167-9219FCEB2E2F}" type="presParOf" srcId="{38716CF3-16FD-4739-8917-8DC55150655D}" destId="{7E8E4062-FB84-491B-BCA8-713B6AAD8C3D}" srcOrd="2" destOrd="0" presId="urn:microsoft.com/office/officeart/2018/2/layout/IconVerticalSolidList"/>
    <dgm:cxn modelId="{F091CCD0-CFEB-4E7D-AEDF-B1A3A8DA97E3}" type="presParOf" srcId="{38716CF3-16FD-4739-8917-8DC55150655D}" destId="{586A0BB8-C590-43E0-9F66-793D2DE77423}" srcOrd="3" destOrd="0" presId="urn:microsoft.com/office/officeart/2018/2/layout/IconVerticalSolidList"/>
    <dgm:cxn modelId="{73E64FEF-2F0A-4A9B-9BEF-12CC0D0D6FD3}" type="presParOf" srcId="{684141BE-C0D0-45C1-ABC4-39CAA7E1C07B}" destId="{6322803B-6032-4DAA-A147-89873F886DE2}" srcOrd="1" destOrd="0" presId="urn:microsoft.com/office/officeart/2018/2/layout/IconVerticalSolidList"/>
    <dgm:cxn modelId="{633A024D-748F-4889-AF9A-D618A05F83FB}" type="presParOf" srcId="{684141BE-C0D0-45C1-ABC4-39CAA7E1C07B}" destId="{EBC7DF76-D72D-4B27-A2D9-08C9B8F7792E}" srcOrd="2" destOrd="0" presId="urn:microsoft.com/office/officeart/2018/2/layout/IconVerticalSolidList"/>
    <dgm:cxn modelId="{2FEB0F04-F0E9-4ACB-85FD-477F871044A0}" type="presParOf" srcId="{EBC7DF76-D72D-4B27-A2D9-08C9B8F7792E}" destId="{66E0D3D6-3204-4BE7-BD67-5AD2D4264912}" srcOrd="0" destOrd="0" presId="urn:microsoft.com/office/officeart/2018/2/layout/IconVerticalSolidList"/>
    <dgm:cxn modelId="{C43D51D1-8F58-4766-A06F-4DE1F6114D9D}" type="presParOf" srcId="{EBC7DF76-D72D-4B27-A2D9-08C9B8F7792E}" destId="{D88290B2-FDC1-4830-8575-80D984638FEA}" srcOrd="1" destOrd="0" presId="urn:microsoft.com/office/officeart/2018/2/layout/IconVerticalSolidList"/>
    <dgm:cxn modelId="{A34B4492-8C29-4AFD-A219-AD73EB42DCEF}" type="presParOf" srcId="{EBC7DF76-D72D-4B27-A2D9-08C9B8F7792E}" destId="{FC6F0382-4528-4029-B15A-63FB2740E816}" srcOrd="2" destOrd="0" presId="urn:microsoft.com/office/officeart/2018/2/layout/IconVerticalSolidList"/>
    <dgm:cxn modelId="{01326101-E78D-4F0C-AAFC-BAA7A9E2FBF1}" type="presParOf" srcId="{EBC7DF76-D72D-4B27-A2D9-08C9B8F7792E}" destId="{C9E72342-A3A6-4D49-9C72-A0E515CF83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BDB9C-8414-4EF2-936E-770F2D820CE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48B160C1-433A-4B08-AD65-F27FEF36BFCD}">
      <dgm:prSet phldrT="[Text]"/>
      <dgm:spPr/>
      <dgm:t>
        <a:bodyPr/>
        <a:lstStyle/>
        <a:p>
          <a:r>
            <a:rPr lang="en-US" dirty="0"/>
            <a:t>Crawl News Data for the Past One Year in I3.Investor</a:t>
          </a:r>
          <a:endParaRPr lang="en-MY" dirty="0"/>
        </a:p>
      </dgm:t>
    </dgm:pt>
    <dgm:pt modelId="{22E7293E-6076-40A4-B78C-B849CC3942D1}" type="parTrans" cxnId="{F86F8385-BA88-43D3-B922-97F00A335E0C}">
      <dgm:prSet/>
      <dgm:spPr/>
      <dgm:t>
        <a:bodyPr/>
        <a:lstStyle/>
        <a:p>
          <a:endParaRPr lang="en-MY"/>
        </a:p>
      </dgm:t>
    </dgm:pt>
    <dgm:pt modelId="{AF356197-80AD-4E36-8383-D1FB436CCD72}" type="sibTrans" cxnId="{F86F8385-BA88-43D3-B922-97F00A335E0C}">
      <dgm:prSet/>
      <dgm:spPr/>
      <dgm:t>
        <a:bodyPr/>
        <a:lstStyle/>
        <a:p>
          <a:endParaRPr lang="en-MY"/>
        </a:p>
      </dgm:t>
    </dgm:pt>
    <dgm:pt modelId="{72A8CD4B-6F21-4526-9BF3-9873ECBADE2F}">
      <dgm:prSet phldrT="[Text]"/>
      <dgm:spPr/>
      <dgm:t>
        <a:bodyPr/>
        <a:lstStyle/>
        <a:p>
          <a:r>
            <a:rPr lang="en-US" dirty="0"/>
            <a:t>Sentiment Score and Technical Indicators are as input variables while the price up/down for the next day are used as target variable. </a:t>
          </a:r>
          <a:endParaRPr lang="en-MY" dirty="0"/>
        </a:p>
      </dgm:t>
    </dgm:pt>
    <dgm:pt modelId="{FDB3BF5D-64E1-4D01-8106-6C5042066545}" type="parTrans" cxnId="{126FA4E9-446C-4B87-8F0D-D8F79410914F}">
      <dgm:prSet/>
      <dgm:spPr/>
      <dgm:t>
        <a:bodyPr/>
        <a:lstStyle/>
        <a:p>
          <a:endParaRPr lang="en-MY"/>
        </a:p>
      </dgm:t>
    </dgm:pt>
    <dgm:pt modelId="{A343F719-ED69-4FA9-8BE6-EF479A853827}" type="sibTrans" cxnId="{126FA4E9-446C-4B87-8F0D-D8F79410914F}">
      <dgm:prSet/>
      <dgm:spPr/>
      <dgm:t>
        <a:bodyPr/>
        <a:lstStyle/>
        <a:p>
          <a:endParaRPr lang="en-MY"/>
        </a:p>
      </dgm:t>
    </dgm:pt>
    <dgm:pt modelId="{2D57F370-3911-4BF5-89E2-93ED9B029B8F}">
      <dgm:prSet phldrT="[Text]"/>
      <dgm:spPr/>
      <dgm:t>
        <a:bodyPr/>
        <a:lstStyle/>
        <a:p>
          <a:r>
            <a:rPr lang="en-US" dirty="0"/>
            <a:t>To employ Different Machine Algorithm and Check Accuracy</a:t>
          </a:r>
          <a:endParaRPr lang="en-MY" dirty="0"/>
        </a:p>
      </dgm:t>
    </dgm:pt>
    <dgm:pt modelId="{3D3094AB-4BBE-42A1-8DD4-8A94405C5F4A}" type="parTrans" cxnId="{CDECD0F1-B765-4829-B742-E7AC5AA4FB0A}">
      <dgm:prSet/>
      <dgm:spPr/>
      <dgm:t>
        <a:bodyPr/>
        <a:lstStyle/>
        <a:p>
          <a:endParaRPr lang="en-MY"/>
        </a:p>
      </dgm:t>
    </dgm:pt>
    <dgm:pt modelId="{67371483-0531-4178-A5A7-5F5D69058908}" type="sibTrans" cxnId="{CDECD0F1-B765-4829-B742-E7AC5AA4FB0A}">
      <dgm:prSet/>
      <dgm:spPr/>
      <dgm:t>
        <a:bodyPr/>
        <a:lstStyle/>
        <a:p>
          <a:endParaRPr lang="en-MY"/>
        </a:p>
      </dgm:t>
    </dgm:pt>
    <dgm:pt modelId="{F7BB0FB3-1EE5-45C5-80BB-5936E6D9B4CF}">
      <dgm:prSet phldrT="[Text]"/>
      <dgm:spPr/>
      <dgm:t>
        <a:bodyPr/>
        <a:lstStyle/>
        <a:p>
          <a:r>
            <a:rPr lang="en-US" dirty="0"/>
            <a:t>Download the Historical Price of Stocks from Investing.com – Open Price, Close Price, Day Low, Day High and Percentage of Price Change</a:t>
          </a:r>
          <a:endParaRPr lang="en-MY" dirty="0"/>
        </a:p>
      </dgm:t>
    </dgm:pt>
    <dgm:pt modelId="{5C38ED72-423F-4176-B68F-75DE558D27C7}" type="parTrans" cxnId="{DE7A17E6-CEF1-46EE-85D8-1322FFB4C560}">
      <dgm:prSet/>
      <dgm:spPr/>
      <dgm:t>
        <a:bodyPr/>
        <a:lstStyle/>
        <a:p>
          <a:endParaRPr lang="en-MY"/>
        </a:p>
      </dgm:t>
    </dgm:pt>
    <dgm:pt modelId="{F7815104-EC7F-40B1-A7A7-67F5E4B279E1}" type="sibTrans" cxnId="{DE7A17E6-CEF1-46EE-85D8-1322FFB4C560}">
      <dgm:prSet/>
      <dgm:spPr/>
      <dgm:t>
        <a:bodyPr/>
        <a:lstStyle/>
        <a:p>
          <a:endParaRPr lang="en-MY"/>
        </a:p>
      </dgm:t>
    </dgm:pt>
    <dgm:pt modelId="{C3E7A6B3-6D7C-4024-87B2-3DE1241618E7}">
      <dgm:prSet phldrT="[Text]"/>
      <dgm:spPr/>
      <dgm:t>
        <a:bodyPr/>
        <a:lstStyle/>
        <a:p>
          <a:r>
            <a:rPr lang="en-US" dirty="0"/>
            <a:t>Crunch the News Sentiment Score(Positive and Negative Polarity)</a:t>
          </a:r>
          <a:endParaRPr lang="en-MY" dirty="0"/>
        </a:p>
      </dgm:t>
    </dgm:pt>
    <dgm:pt modelId="{3623715C-BF2D-401B-8D9D-B562B9E1A07E}" type="parTrans" cxnId="{EB185E85-1188-468B-9AC6-1B3B02A590F4}">
      <dgm:prSet/>
      <dgm:spPr/>
      <dgm:t>
        <a:bodyPr/>
        <a:lstStyle/>
        <a:p>
          <a:endParaRPr lang="en-MY"/>
        </a:p>
      </dgm:t>
    </dgm:pt>
    <dgm:pt modelId="{745B9086-5926-4259-9F3F-5E5BDF24511D}" type="sibTrans" cxnId="{EB185E85-1188-468B-9AC6-1B3B02A590F4}">
      <dgm:prSet/>
      <dgm:spPr/>
      <dgm:t>
        <a:bodyPr/>
        <a:lstStyle/>
        <a:p>
          <a:endParaRPr lang="en-MY"/>
        </a:p>
      </dgm:t>
    </dgm:pt>
    <dgm:pt modelId="{D35501C9-8D55-471D-A529-9D2D0F696DD5}">
      <dgm:prSet phldrT="[Text]"/>
      <dgm:spPr/>
      <dgm:t>
        <a:bodyPr/>
        <a:lstStyle/>
        <a:p>
          <a:r>
            <a:rPr lang="en-US" dirty="0"/>
            <a:t>Calculate the Technical Indicators based on the Historical Price </a:t>
          </a:r>
          <a:endParaRPr lang="en-MY" dirty="0"/>
        </a:p>
      </dgm:t>
    </dgm:pt>
    <dgm:pt modelId="{B37BDF0F-140D-44E0-B150-325B2B5020A0}" type="parTrans" cxnId="{FC760E22-8FA5-4A55-A5E6-10D8AA9D03FE}">
      <dgm:prSet/>
      <dgm:spPr/>
      <dgm:t>
        <a:bodyPr/>
        <a:lstStyle/>
        <a:p>
          <a:endParaRPr lang="en-MY"/>
        </a:p>
      </dgm:t>
    </dgm:pt>
    <dgm:pt modelId="{8C52D449-440D-4D65-87B7-0124260B6B41}" type="sibTrans" cxnId="{FC760E22-8FA5-4A55-A5E6-10D8AA9D03FE}">
      <dgm:prSet/>
      <dgm:spPr/>
      <dgm:t>
        <a:bodyPr/>
        <a:lstStyle/>
        <a:p>
          <a:endParaRPr lang="en-MY"/>
        </a:p>
      </dgm:t>
    </dgm:pt>
    <dgm:pt modelId="{9AA1797E-D159-4BA1-9F2A-FB2D25AD19F3}" type="pres">
      <dgm:prSet presAssocID="{747BDB9C-8414-4EF2-936E-770F2D820CE1}" presName="Name0" presStyleCnt="0">
        <dgm:presLayoutVars>
          <dgm:dir/>
          <dgm:animLvl val="lvl"/>
          <dgm:resizeHandles val="exact"/>
        </dgm:presLayoutVars>
      </dgm:prSet>
      <dgm:spPr/>
    </dgm:pt>
    <dgm:pt modelId="{F2E1C55D-21B0-4EAA-98BD-D32BE1A1FC0F}" type="pres">
      <dgm:prSet presAssocID="{2D57F370-3911-4BF5-89E2-93ED9B029B8F}" presName="boxAndChildren" presStyleCnt="0"/>
      <dgm:spPr/>
    </dgm:pt>
    <dgm:pt modelId="{EC358E9D-308A-46C4-A999-35C5DD87216E}" type="pres">
      <dgm:prSet presAssocID="{2D57F370-3911-4BF5-89E2-93ED9B029B8F}" presName="parentTextBox" presStyleLbl="node1" presStyleIdx="0" presStyleCnt="6" custLinFactNeighborY="8562"/>
      <dgm:spPr/>
    </dgm:pt>
    <dgm:pt modelId="{8FAD9BB2-E334-43BF-97CC-17A0ED4A1CD7}" type="pres">
      <dgm:prSet presAssocID="{A343F719-ED69-4FA9-8BE6-EF479A853827}" presName="sp" presStyleCnt="0"/>
      <dgm:spPr/>
    </dgm:pt>
    <dgm:pt modelId="{C5E3751C-8984-49F7-938D-5BCE560612CA}" type="pres">
      <dgm:prSet presAssocID="{72A8CD4B-6F21-4526-9BF3-9873ECBADE2F}" presName="arrowAndChildren" presStyleCnt="0"/>
      <dgm:spPr/>
    </dgm:pt>
    <dgm:pt modelId="{16DC62B2-3A95-49CD-BC86-6484D4BACCAC}" type="pres">
      <dgm:prSet presAssocID="{72A8CD4B-6F21-4526-9BF3-9873ECBADE2F}" presName="parentTextArrow" presStyleLbl="node1" presStyleIdx="1" presStyleCnt="6" custLinFactNeighborX="-6"/>
      <dgm:spPr/>
    </dgm:pt>
    <dgm:pt modelId="{0B7E8A8D-6047-4578-AC06-CED7D513C0A7}" type="pres">
      <dgm:prSet presAssocID="{8C52D449-440D-4D65-87B7-0124260B6B41}" presName="sp" presStyleCnt="0"/>
      <dgm:spPr/>
    </dgm:pt>
    <dgm:pt modelId="{23DD2CF6-87A4-47BD-9422-738F444D127A}" type="pres">
      <dgm:prSet presAssocID="{D35501C9-8D55-471D-A529-9D2D0F696DD5}" presName="arrowAndChildren" presStyleCnt="0"/>
      <dgm:spPr/>
    </dgm:pt>
    <dgm:pt modelId="{9212BDAD-8C7F-4DBC-BDA8-DBE272629D8B}" type="pres">
      <dgm:prSet presAssocID="{D35501C9-8D55-471D-A529-9D2D0F696DD5}" presName="parentTextArrow" presStyleLbl="node1" presStyleIdx="2" presStyleCnt="6"/>
      <dgm:spPr/>
    </dgm:pt>
    <dgm:pt modelId="{68E6693C-E4DA-44B6-996F-C00DE613055A}" type="pres">
      <dgm:prSet presAssocID="{F7815104-EC7F-40B1-A7A7-67F5E4B279E1}" presName="sp" presStyleCnt="0"/>
      <dgm:spPr/>
    </dgm:pt>
    <dgm:pt modelId="{82F92317-AEF4-49CE-97DA-D405AE87370B}" type="pres">
      <dgm:prSet presAssocID="{F7BB0FB3-1EE5-45C5-80BB-5936E6D9B4CF}" presName="arrowAndChildren" presStyleCnt="0"/>
      <dgm:spPr/>
    </dgm:pt>
    <dgm:pt modelId="{6A8AAC30-D890-44C4-AE04-D41324B8F0C5}" type="pres">
      <dgm:prSet presAssocID="{F7BB0FB3-1EE5-45C5-80BB-5936E6D9B4CF}" presName="parentTextArrow" presStyleLbl="node1" presStyleIdx="3" presStyleCnt="6"/>
      <dgm:spPr/>
    </dgm:pt>
    <dgm:pt modelId="{0553E64D-0139-4F11-A73A-047CE3B13955}" type="pres">
      <dgm:prSet presAssocID="{745B9086-5926-4259-9F3F-5E5BDF24511D}" presName="sp" presStyleCnt="0"/>
      <dgm:spPr/>
    </dgm:pt>
    <dgm:pt modelId="{00B1609A-6A5F-47DB-BDAD-78A1D2840ED2}" type="pres">
      <dgm:prSet presAssocID="{C3E7A6B3-6D7C-4024-87B2-3DE1241618E7}" presName="arrowAndChildren" presStyleCnt="0"/>
      <dgm:spPr/>
    </dgm:pt>
    <dgm:pt modelId="{33F7BF99-E346-4D3A-9CA8-7A75DD56EC49}" type="pres">
      <dgm:prSet presAssocID="{C3E7A6B3-6D7C-4024-87B2-3DE1241618E7}" presName="parentTextArrow" presStyleLbl="node1" presStyleIdx="4" presStyleCnt="6"/>
      <dgm:spPr/>
    </dgm:pt>
    <dgm:pt modelId="{D3877484-9294-43F6-A362-E0AFDCE6B220}" type="pres">
      <dgm:prSet presAssocID="{AF356197-80AD-4E36-8383-D1FB436CCD72}" presName="sp" presStyleCnt="0"/>
      <dgm:spPr/>
    </dgm:pt>
    <dgm:pt modelId="{A93961C2-CE2D-4D68-B78C-BBC7FF4D0F09}" type="pres">
      <dgm:prSet presAssocID="{48B160C1-433A-4B08-AD65-F27FEF36BFCD}" presName="arrowAndChildren" presStyleCnt="0"/>
      <dgm:spPr/>
    </dgm:pt>
    <dgm:pt modelId="{32D3967F-36C6-4FCC-8FBA-DCF2E65D10D9}" type="pres">
      <dgm:prSet presAssocID="{48B160C1-433A-4B08-AD65-F27FEF36BFCD}" presName="parentTextArrow" presStyleLbl="node1" presStyleIdx="5" presStyleCnt="6"/>
      <dgm:spPr/>
    </dgm:pt>
  </dgm:ptLst>
  <dgm:cxnLst>
    <dgm:cxn modelId="{FC760E22-8FA5-4A55-A5E6-10D8AA9D03FE}" srcId="{747BDB9C-8414-4EF2-936E-770F2D820CE1}" destId="{D35501C9-8D55-471D-A529-9D2D0F696DD5}" srcOrd="3" destOrd="0" parTransId="{B37BDF0F-140D-44E0-B150-325B2B5020A0}" sibTransId="{8C52D449-440D-4D65-87B7-0124260B6B41}"/>
    <dgm:cxn modelId="{7F2FA644-B00C-40F3-96CB-96FC94B2D11D}" type="presOf" srcId="{72A8CD4B-6F21-4526-9BF3-9873ECBADE2F}" destId="{16DC62B2-3A95-49CD-BC86-6484D4BACCAC}" srcOrd="0" destOrd="0" presId="urn:microsoft.com/office/officeart/2005/8/layout/process4"/>
    <dgm:cxn modelId="{57E8A556-8093-4154-AFD5-609E2FED73E2}" type="presOf" srcId="{C3E7A6B3-6D7C-4024-87B2-3DE1241618E7}" destId="{33F7BF99-E346-4D3A-9CA8-7A75DD56EC49}" srcOrd="0" destOrd="0" presId="urn:microsoft.com/office/officeart/2005/8/layout/process4"/>
    <dgm:cxn modelId="{543FCB7E-EB0F-4369-87B1-793FFFA97C58}" type="presOf" srcId="{2D57F370-3911-4BF5-89E2-93ED9B029B8F}" destId="{EC358E9D-308A-46C4-A999-35C5DD87216E}" srcOrd="0" destOrd="0" presId="urn:microsoft.com/office/officeart/2005/8/layout/process4"/>
    <dgm:cxn modelId="{EB185E85-1188-468B-9AC6-1B3B02A590F4}" srcId="{747BDB9C-8414-4EF2-936E-770F2D820CE1}" destId="{C3E7A6B3-6D7C-4024-87B2-3DE1241618E7}" srcOrd="1" destOrd="0" parTransId="{3623715C-BF2D-401B-8D9D-B562B9E1A07E}" sibTransId="{745B9086-5926-4259-9F3F-5E5BDF24511D}"/>
    <dgm:cxn modelId="{F86F8385-BA88-43D3-B922-97F00A335E0C}" srcId="{747BDB9C-8414-4EF2-936E-770F2D820CE1}" destId="{48B160C1-433A-4B08-AD65-F27FEF36BFCD}" srcOrd="0" destOrd="0" parTransId="{22E7293E-6076-40A4-B78C-B849CC3942D1}" sibTransId="{AF356197-80AD-4E36-8383-D1FB436CCD72}"/>
    <dgm:cxn modelId="{F25B669D-6EF6-4654-9E17-138BEE72E14C}" type="presOf" srcId="{48B160C1-433A-4B08-AD65-F27FEF36BFCD}" destId="{32D3967F-36C6-4FCC-8FBA-DCF2E65D10D9}" srcOrd="0" destOrd="0" presId="urn:microsoft.com/office/officeart/2005/8/layout/process4"/>
    <dgm:cxn modelId="{989BBEA6-573C-4DE8-8A86-DE6713DDF81F}" type="presOf" srcId="{F7BB0FB3-1EE5-45C5-80BB-5936E6D9B4CF}" destId="{6A8AAC30-D890-44C4-AE04-D41324B8F0C5}" srcOrd="0" destOrd="0" presId="urn:microsoft.com/office/officeart/2005/8/layout/process4"/>
    <dgm:cxn modelId="{A3E5C2E1-AC06-4D4A-9313-611B08780B77}" type="presOf" srcId="{D35501C9-8D55-471D-A529-9D2D0F696DD5}" destId="{9212BDAD-8C7F-4DBC-BDA8-DBE272629D8B}" srcOrd="0" destOrd="0" presId="urn:microsoft.com/office/officeart/2005/8/layout/process4"/>
    <dgm:cxn modelId="{731496E2-4B95-463D-99F5-35FB80DE9110}" type="presOf" srcId="{747BDB9C-8414-4EF2-936E-770F2D820CE1}" destId="{9AA1797E-D159-4BA1-9F2A-FB2D25AD19F3}" srcOrd="0" destOrd="0" presId="urn:microsoft.com/office/officeart/2005/8/layout/process4"/>
    <dgm:cxn modelId="{DE7A17E6-CEF1-46EE-85D8-1322FFB4C560}" srcId="{747BDB9C-8414-4EF2-936E-770F2D820CE1}" destId="{F7BB0FB3-1EE5-45C5-80BB-5936E6D9B4CF}" srcOrd="2" destOrd="0" parTransId="{5C38ED72-423F-4176-B68F-75DE558D27C7}" sibTransId="{F7815104-EC7F-40B1-A7A7-67F5E4B279E1}"/>
    <dgm:cxn modelId="{126FA4E9-446C-4B87-8F0D-D8F79410914F}" srcId="{747BDB9C-8414-4EF2-936E-770F2D820CE1}" destId="{72A8CD4B-6F21-4526-9BF3-9873ECBADE2F}" srcOrd="4" destOrd="0" parTransId="{FDB3BF5D-64E1-4D01-8106-6C5042066545}" sibTransId="{A343F719-ED69-4FA9-8BE6-EF479A853827}"/>
    <dgm:cxn modelId="{CDECD0F1-B765-4829-B742-E7AC5AA4FB0A}" srcId="{747BDB9C-8414-4EF2-936E-770F2D820CE1}" destId="{2D57F370-3911-4BF5-89E2-93ED9B029B8F}" srcOrd="5" destOrd="0" parTransId="{3D3094AB-4BBE-42A1-8DD4-8A94405C5F4A}" sibTransId="{67371483-0531-4178-A5A7-5F5D69058908}"/>
    <dgm:cxn modelId="{5DE68BB5-F232-40AA-B7B1-D0621B62791A}" type="presParOf" srcId="{9AA1797E-D159-4BA1-9F2A-FB2D25AD19F3}" destId="{F2E1C55D-21B0-4EAA-98BD-D32BE1A1FC0F}" srcOrd="0" destOrd="0" presId="urn:microsoft.com/office/officeart/2005/8/layout/process4"/>
    <dgm:cxn modelId="{A21AEDE5-522A-4CC5-B7F4-B80C18E3275E}" type="presParOf" srcId="{F2E1C55D-21B0-4EAA-98BD-D32BE1A1FC0F}" destId="{EC358E9D-308A-46C4-A999-35C5DD87216E}" srcOrd="0" destOrd="0" presId="urn:microsoft.com/office/officeart/2005/8/layout/process4"/>
    <dgm:cxn modelId="{F575C6B0-FC23-4F2A-8D36-4FA64F746480}" type="presParOf" srcId="{9AA1797E-D159-4BA1-9F2A-FB2D25AD19F3}" destId="{8FAD9BB2-E334-43BF-97CC-17A0ED4A1CD7}" srcOrd="1" destOrd="0" presId="urn:microsoft.com/office/officeart/2005/8/layout/process4"/>
    <dgm:cxn modelId="{5D82A48C-A27F-40F4-A291-FC76B16C8AEF}" type="presParOf" srcId="{9AA1797E-D159-4BA1-9F2A-FB2D25AD19F3}" destId="{C5E3751C-8984-49F7-938D-5BCE560612CA}" srcOrd="2" destOrd="0" presId="urn:microsoft.com/office/officeart/2005/8/layout/process4"/>
    <dgm:cxn modelId="{9855A5E4-051C-4CBE-A623-53492612F102}" type="presParOf" srcId="{C5E3751C-8984-49F7-938D-5BCE560612CA}" destId="{16DC62B2-3A95-49CD-BC86-6484D4BACCAC}" srcOrd="0" destOrd="0" presId="urn:microsoft.com/office/officeart/2005/8/layout/process4"/>
    <dgm:cxn modelId="{9D49CB4A-9792-4A24-A9E7-E6EF458DDB5E}" type="presParOf" srcId="{9AA1797E-D159-4BA1-9F2A-FB2D25AD19F3}" destId="{0B7E8A8D-6047-4578-AC06-CED7D513C0A7}" srcOrd="3" destOrd="0" presId="urn:microsoft.com/office/officeart/2005/8/layout/process4"/>
    <dgm:cxn modelId="{48917D21-C113-47EE-B1AA-D0AFCD7D8E74}" type="presParOf" srcId="{9AA1797E-D159-4BA1-9F2A-FB2D25AD19F3}" destId="{23DD2CF6-87A4-47BD-9422-738F444D127A}" srcOrd="4" destOrd="0" presId="urn:microsoft.com/office/officeart/2005/8/layout/process4"/>
    <dgm:cxn modelId="{07F58467-33E7-484A-8490-27270515A62B}" type="presParOf" srcId="{23DD2CF6-87A4-47BD-9422-738F444D127A}" destId="{9212BDAD-8C7F-4DBC-BDA8-DBE272629D8B}" srcOrd="0" destOrd="0" presId="urn:microsoft.com/office/officeart/2005/8/layout/process4"/>
    <dgm:cxn modelId="{4390A417-95F2-4073-8438-09CF935F95A4}" type="presParOf" srcId="{9AA1797E-D159-4BA1-9F2A-FB2D25AD19F3}" destId="{68E6693C-E4DA-44B6-996F-C00DE613055A}" srcOrd="5" destOrd="0" presId="urn:microsoft.com/office/officeart/2005/8/layout/process4"/>
    <dgm:cxn modelId="{CBA62967-20C0-4F9B-8EC4-3F5E916703B5}" type="presParOf" srcId="{9AA1797E-D159-4BA1-9F2A-FB2D25AD19F3}" destId="{82F92317-AEF4-49CE-97DA-D405AE87370B}" srcOrd="6" destOrd="0" presId="urn:microsoft.com/office/officeart/2005/8/layout/process4"/>
    <dgm:cxn modelId="{9A1A292F-0EE3-4A11-8A74-E29303168BE1}" type="presParOf" srcId="{82F92317-AEF4-49CE-97DA-D405AE87370B}" destId="{6A8AAC30-D890-44C4-AE04-D41324B8F0C5}" srcOrd="0" destOrd="0" presId="urn:microsoft.com/office/officeart/2005/8/layout/process4"/>
    <dgm:cxn modelId="{F55367D3-E55F-4CA7-A50C-D738E04D2385}" type="presParOf" srcId="{9AA1797E-D159-4BA1-9F2A-FB2D25AD19F3}" destId="{0553E64D-0139-4F11-A73A-047CE3B13955}" srcOrd="7" destOrd="0" presId="urn:microsoft.com/office/officeart/2005/8/layout/process4"/>
    <dgm:cxn modelId="{59DD451F-8E6B-43F3-B6BE-A4AC263CFF7C}" type="presParOf" srcId="{9AA1797E-D159-4BA1-9F2A-FB2D25AD19F3}" destId="{00B1609A-6A5F-47DB-BDAD-78A1D2840ED2}" srcOrd="8" destOrd="0" presId="urn:microsoft.com/office/officeart/2005/8/layout/process4"/>
    <dgm:cxn modelId="{E2AB2EDF-EB16-48BB-B09F-B7CF39BF7747}" type="presParOf" srcId="{00B1609A-6A5F-47DB-BDAD-78A1D2840ED2}" destId="{33F7BF99-E346-4D3A-9CA8-7A75DD56EC49}" srcOrd="0" destOrd="0" presId="urn:microsoft.com/office/officeart/2005/8/layout/process4"/>
    <dgm:cxn modelId="{D024B40B-A79D-4727-91AB-31D1D5D21B18}" type="presParOf" srcId="{9AA1797E-D159-4BA1-9F2A-FB2D25AD19F3}" destId="{D3877484-9294-43F6-A362-E0AFDCE6B220}" srcOrd="9" destOrd="0" presId="urn:microsoft.com/office/officeart/2005/8/layout/process4"/>
    <dgm:cxn modelId="{383C8E23-E425-4229-BAB7-9662E7EEC983}" type="presParOf" srcId="{9AA1797E-D159-4BA1-9F2A-FB2D25AD19F3}" destId="{A93961C2-CE2D-4D68-B78C-BBC7FF4D0F09}" srcOrd="10" destOrd="0" presId="urn:microsoft.com/office/officeart/2005/8/layout/process4"/>
    <dgm:cxn modelId="{E28CEBE8-63F3-4682-AAA0-925191AD4C4F}" type="presParOf" srcId="{A93961C2-CE2D-4D68-B78C-BBC7FF4D0F09}" destId="{32D3967F-36C6-4FCC-8FBA-DCF2E65D10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FD220-8E41-483C-AFA0-94362B65C3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D529B7-E798-411D-8363-66CB96BEB387}">
      <dgm:prSet/>
      <dgm:spPr/>
      <dgm:t>
        <a:bodyPr/>
        <a:lstStyle/>
        <a:p>
          <a:r>
            <a:rPr lang="en-US"/>
            <a:t>Relative Strength Index – Momentum Indicator that measures the Magnitude of Recent Price Changes to evaluate overbought or oversold conditions in the price of stock or other asset.</a:t>
          </a:r>
        </a:p>
      </dgm:t>
    </dgm:pt>
    <dgm:pt modelId="{8BF9E52C-B315-49BE-A329-6AABD1FE1BC8}" type="parTrans" cxnId="{0D826F8C-35C2-45D1-82F9-72B5FF5B0EEA}">
      <dgm:prSet/>
      <dgm:spPr/>
      <dgm:t>
        <a:bodyPr/>
        <a:lstStyle/>
        <a:p>
          <a:endParaRPr lang="en-US"/>
        </a:p>
      </dgm:t>
    </dgm:pt>
    <dgm:pt modelId="{8E096E80-0089-4659-8467-10948D28699A}" type="sibTrans" cxnId="{0D826F8C-35C2-45D1-82F9-72B5FF5B0EEA}">
      <dgm:prSet/>
      <dgm:spPr/>
      <dgm:t>
        <a:bodyPr/>
        <a:lstStyle/>
        <a:p>
          <a:endParaRPr lang="en-US"/>
        </a:p>
      </dgm:t>
    </dgm:pt>
    <dgm:pt modelId="{1A5D96B6-11C2-4DAB-9DD9-17B22E8ACCA3}">
      <dgm:prSet/>
      <dgm:spPr/>
      <dgm:t>
        <a:bodyPr/>
        <a:lstStyle/>
        <a:p>
          <a:r>
            <a:rPr lang="en-MY"/>
            <a:t>Exponential Moving Average – A type of Moving Average(MA) that places a greater weight and significance on the most recent data points.</a:t>
          </a:r>
          <a:endParaRPr lang="en-US"/>
        </a:p>
      </dgm:t>
    </dgm:pt>
    <dgm:pt modelId="{A34910F8-BE9C-47B2-9C4B-4D926CB60D81}" type="parTrans" cxnId="{EAF6352A-6558-4FAC-ADCC-AA2536230FA3}">
      <dgm:prSet/>
      <dgm:spPr/>
      <dgm:t>
        <a:bodyPr/>
        <a:lstStyle/>
        <a:p>
          <a:endParaRPr lang="en-US"/>
        </a:p>
      </dgm:t>
    </dgm:pt>
    <dgm:pt modelId="{1564A32B-07F9-4E95-903C-D74A1EBE9767}" type="sibTrans" cxnId="{EAF6352A-6558-4FAC-ADCC-AA2536230FA3}">
      <dgm:prSet/>
      <dgm:spPr/>
      <dgm:t>
        <a:bodyPr/>
        <a:lstStyle/>
        <a:p>
          <a:endParaRPr lang="en-US"/>
        </a:p>
      </dgm:t>
    </dgm:pt>
    <dgm:pt modelId="{440C4EB2-4284-4C34-964B-5796CAA17310}">
      <dgm:prSet/>
      <dgm:spPr/>
      <dgm:t>
        <a:bodyPr/>
        <a:lstStyle/>
        <a:p>
          <a:r>
            <a:rPr lang="en-MY"/>
            <a:t>Moving Average Convergence Divergence(MACD) – MACD is calculated by subtracting 26-period Exponential Moving Average(EMA) from the 12-period EMA.</a:t>
          </a:r>
          <a:endParaRPr lang="en-US"/>
        </a:p>
      </dgm:t>
    </dgm:pt>
    <dgm:pt modelId="{D067989F-F644-48FD-A181-DF66EFAB41FC}" type="parTrans" cxnId="{3907BB14-AE4C-4C5B-8EA6-B4D55DB6ADD5}">
      <dgm:prSet/>
      <dgm:spPr/>
      <dgm:t>
        <a:bodyPr/>
        <a:lstStyle/>
        <a:p>
          <a:endParaRPr lang="en-US"/>
        </a:p>
      </dgm:t>
    </dgm:pt>
    <dgm:pt modelId="{3C12A1C5-518C-4652-B5A6-E03F27B9F924}" type="sibTrans" cxnId="{3907BB14-AE4C-4C5B-8EA6-B4D55DB6ADD5}">
      <dgm:prSet/>
      <dgm:spPr/>
      <dgm:t>
        <a:bodyPr/>
        <a:lstStyle/>
        <a:p>
          <a:endParaRPr lang="en-US"/>
        </a:p>
      </dgm:t>
    </dgm:pt>
    <dgm:pt modelId="{D4138A40-98D0-4083-9F12-BD245A18F06F}">
      <dgm:prSet/>
      <dgm:spPr/>
      <dgm:t>
        <a:bodyPr/>
        <a:lstStyle/>
        <a:p>
          <a:r>
            <a:rPr lang="en-MY"/>
            <a:t>Commodity Channel Index(CCI) – Momentum-based oscillator used to help determine when an investment vehicle is reaching condition of being overbought or oversold.</a:t>
          </a:r>
          <a:endParaRPr lang="en-US"/>
        </a:p>
      </dgm:t>
    </dgm:pt>
    <dgm:pt modelId="{89F90491-7C0B-4BAF-BAF7-E69E75DAC605}" type="parTrans" cxnId="{B63F7C0E-F52B-42A3-A8D4-633015F4AD00}">
      <dgm:prSet/>
      <dgm:spPr/>
      <dgm:t>
        <a:bodyPr/>
        <a:lstStyle/>
        <a:p>
          <a:endParaRPr lang="en-US"/>
        </a:p>
      </dgm:t>
    </dgm:pt>
    <dgm:pt modelId="{A0F64845-790F-4989-90AD-1276C32F7BE6}" type="sibTrans" cxnId="{B63F7C0E-F52B-42A3-A8D4-633015F4AD00}">
      <dgm:prSet/>
      <dgm:spPr/>
      <dgm:t>
        <a:bodyPr/>
        <a:lstStyle/>
        <a:p>
          <a:endParaRPr lang="en-US"/>
        </a:p>
      </dgm:t>
    </dgm:pt>
    <dgm:pt modelId="{A9331B05-B212-4F3A-916D-D5A0A29782B5}">
      <dgm:prSet/>
      <dgm:spPr/>
      <dgm:t>
        <a:bodyPr/>
        <a:lstStyle/>
        <a:p>
          <a:r>
            <a:rPr lang="en-MY"/>
            <a:t>Chande Momentum Indicator(CMO) – Used to gauge price momentum just like the Relative Strength Index(RSI).  </a:t>
          </a:r>
          <a:endParaRPr lang="en-US"/>
        </a:p>
      </dgm:t>
    </dgm:pt>
    <dgm:pt modelId="{0A31C01B-ED4F-43E8-AF46-4DB15EF85816}" type="parTrans" cxnId="{24172204-2ADB-46BE-95F9-FB934656F10C}">
      <dgm:prSet/>
      <dgm:spPr/>
      <dgm:t>
        <a:bodyPr/>
        <a:lstStyle/>
        <a:p>
          <a:endParaRPr lang="en-US"/>
        </a:p>
      </dgm:t>
    </dgm:pt>
    <dgm:pt modelId="{C6DB1F89-68BE-471D-BE9D-76BE4CC2CFE2}" type="sibTrans" cxnId="{24172204-2ADB-46BE-95F9-FB934656F10C}">
      <dgm:prSet/>
      <dgm:spPr/>
      <dgm:t>
        <a:bodyPr/>
        <a:lstStyle/>
        <a:p>
          <a:endParaRPr lang="en-US"/>
        </a:p>
      </dgm:t>
    </dgm:pt>
    <dgm:pt modelId="{53CE7324-70A1-4690-AD57-7433E3550F4F}">
      <dgm:prSet/>
      <dgm:spPr/>
      <dgm:t>
        <a:bodyPr/>
        <a:lstStyle/>
        <a:p>
          <a:r>
            <a:rPr lang="en-MY"/>
            <a:t>Williams’ Percent Change(WPR) – A Dynamic Indicator which determines whether the market is overbought/oversold.</a:t>
          </a:r>
          <a:endParaRPr lang="en-US"/>
        </a:p>
      </dgm:t>
    </dgm:pt>
    <dgm:pt modelId="{FE183A21-FCB9-499A-BFBD-4E6CE700167F}" type="parTrans" cxnId="{5A9FA61E-E67D-4A29-8A17-68F1ED69AD73}">
      <dgm:prSet/>
      <dgm:spPr/>
      <dgm:t>
        <a:bodyPr/>
        <a:lstStyle/>
        <a:p>
          <a:endParaRPr lang="en-US"/>
        </a:p>
      </dgm:t>
    </dgm:pt>
    <dgm:pt modelId="{EE1F2CA5-6C74-4175-AA1C-57F58F59A3C9}" type="sibTrans" cxnId="{5A9FA61E-E67D-4A29-8A17-68F1ED69AD73}">
      <dgm:prSet/>
      <dgm:spPr/>
      <dgm:t>
        <a:bodyPr/>
        <a:lstStyle/>
        <a:p>
          <a:endParaRPr lang="en-US"/>
        </a:p>
      </dgm:t>
    </dgm:pt>
    <dgm:pt modelId="{F4C30977-23F4-4E5C-8260-398F918E2A74}">
      <dgm:prSet/>
      <dgm:spPr/>
      <dgm:t>
        <a:bodyPr/>
        <a:lstStyle/>
        <a:p>
          <a:r>
            <a:rPr lang="en-MY"/>
            <a:t>Average Strength Index(ADX) – ADX Indicator is used to find whether Stock is in trend and also finds the strength of the trend.</a:t>
          </a:r>
          <a:endParaRPr lang="en-US"/>
        </a:p>
      </dgm:t>
    </dgm:pt>
    <dgm:pt modelId="{63A1F011-BF14-4454-8B66-E19AD2EAB723}" type="parTrans" cxnId="{F592AFBC-267B-4DF0-8272-25F76153BAAF}">
      <dgm:prSet/>
      <dgm:spPr/>
      <dgm:t>
        <a:bodyPr/>
        <a:lstStyle/>
        <a:p>
          <a:endParaRPr lang="en-US"/>
        </a:p>
      </dgm:t>
    </dgm:pt>
    <dgm:pt modelId="{33A829BE-6A44-40F5-B9D5-1B2A789FC1DC}" type="sibTrans" cxnId="{F592AFBC-267B-4DF0-8272-25F76153BAAF}">
      <dgm:prSet/>
      <dgm:spPr/>
      <dgm:t>
        <a:bodyPr/>
        <a:lstStyle/>
        <a:p>
          <a:endParaRPr lang="en-US"/>
        </a:p>
      </dgm:t>
    </dgm:pt>
    <dgm:pt modelId="{65475FD9-29A2-40CB-9AA3-62214A5F4C60}">
      <dgm:prSet/>
      <dgm:spPr/>
      <dgm:t>
        <a:bodyPr/>
        <a:lstStyle/>
        <a:p>
          <a:r>
            <a:rPr lang="en-MY"/>
            <a:t>Rate of Change(ROC) – The ROC indicator is a momentum-based technical indicator that measures the percentage change in price between the current price and the price a certain number of periods ago.  It can be used to spot overbought and oversold conditions.</a:t>
          </a:r>
          <a:endParaRPr lang="en-US"/>
        </a:p>
      </dgm:t>
    </dgm:pt>
    <dgm:pt modelId="{65BFA89E-CF66-485E-A40D-3310050B65ED}" type="parTrans" cxnId="{0072E8EB-5D14-4A4C-9763-22A7E2FD2B3A}">
      <dgm:prSet/>
      <dgm:spPr/>
      <dgm:t>
        <a:bodyPr/>
        <a:lstStyle/>
        <a:p>
          <a:endParaRPr lang="en-US"/>
        </a:p>
      </dgm:t>
    </dgm:pt>
    <dgm:pt modelId="{7E1CF88C-8502-43E8-A849-6B564C4C10DA}" type="sibTrans" cxnId="{0072E8EB-5D14-4A4C-9763-22A7E2FD2B3A}">
      <dgm:prSet/>
      <dgm:spPr/>
      <dgm:t>
        <a:bodyPr/>
        <a:lstStyle/>
        <a:p>
          <a:endParaRPr lang="en-US"/>
        </a:p>
      </dgm:t>
    </dgm:pt>
    <dgm:pt modelId="{1E746AA2-4E62-4F02-8AE9-256379B1535F}" type="pres">
      <dgm:prSet presAssocID="{4ECFD220-8E41-483C-AFA0-94362B65C305}" presName="linear" presStyleCnt="0">
        <dgm:presLayoutVars>
          <dgm:animLvl val="lvl"/>
          <dgm:resizeHandles val="exact"/>
        </dgm:presLayoutVars>
      </dgm:prSet>
      <dgm:spPr/>
    </dgm:pt>
    <dgm:pt modelId="{5E2ACF8D-C9E9-4351-8C50-25D33C65FD17}" type="pres">
      <dgm:prSet presAssocID="{E6D529B7-E798-411D-8363-66CB96BEB38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F8F59DB-CD49-4264-A1EB-67C496FE6ADD}" type="pres">
      <dgm:prSet presAssocID="{8E096E80-0089-4659-8467-10948D28699A}" presName="spacer" presStyleCnt="0"/>
      <dgm:spPr/>
    </dgm:pt>
    <dgm:pt modelId="{D5ADE898-DDF3-438B-B8B0-CD9CC6AA798A}" type="pres">
      <dgm:prSet presAssocID="{1A5D96B6-11C2-4DAB-9DD9-17B22E8ACCA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FAA76CC-F642-4C25-90CC-D6DE69AB1121}" type="pres">
      <dgm:prSet presAssocID="{1564A32B-07F9-4E95-903C-D74A1EBE9767}" presName="spacer" presStyleCnt="0"/>
      <dgm:spPr/>
    </dgm:pt>
    <dgm:pt modelId="{89396A44-486F-4771-BDF0-94187E5A48D5}" type="pres">
      <dgm:prSet presAssocID="{440C4EB2-4284-4C34-964B-5796CAA1731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FDD7CEA-63A5-4257-9F3C-CFB1308DB7A9}" type="pres">
      <dgm:prSet presAssocID="{3C12A1C5-518C-4652-B5A6-E03F27B9F924}" presName="spacer" presStyleCnt="0"/>
      <dgm:spPr/>
    </dgm:pt>
    <dgm:pt modelId="{9A1C4496-6B86-4548-9DE2-BC51DF45444B}" type="pres">
      <dgm:prSet presAssocID="{D4138A40-98D0-4083-9F12-BD245A18F06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6B563D0-7E95-431B-85B7-972F5F3CB718}" type="pres">
      <dgm:prSet presAssocID="{A0F64845-790F-4989-90AD-1276C32F7BE6}" presName="spacer" presStyleCnt="0"/>
      <dgm:spPr/>
    </dgm:pt>
    <dgm:pt modelId="{15D596DC-AEED-4436-9D3D-9A309F0CB162}" type="pres">
      <dgm:prSet presAssocID="{A9331B05-B212-4F3A-916D-D5A0A29782B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E36E7FA-4F51-42D4-AAAC-66EBD2259ABB}" type="pres">
      <dgm:prSet presAssocID="{C6DB1F89-68BE-471D-BE9D-76BE4CC2CFE2}" presName="spacer" presStyleCnt="0"/>
      <dgm:spPr/>
    </dgm:pt>
    <dgm:pt modelId="{3CD02403-D341-4C87-AB3A-37B2F45B888D}" type="pres">
      <dgm:prSet presAssocID="{53CE7324-70A1-4690-AD57-7433E3550F4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7369CBC-AFC7-4877-B960-84F00BE3DC4D}" type="pres">
      <dgm:prSet presAssocID="{EE1F2CA5-6C74-4175-AA1C-57F58F59A3C9}" presName="spacer" presStyleCnt="0"/>
      <dgm:spPr/>
    </dgm:pt>
    <dgm:pt modelId="{54513FED-816F-4B3D-9740-EA095E3D35A9}" type="pres">
      <dgm:prSet presAssocID="{F4C30977-23F4-4E5C-8260-398F918E2A7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DE58B1C-AE9F-497B-9925-81B107088D95}" type="pres">
      <dgm:prSet presAssocID="{33A829BE-6A44-40F5-B9D5-1B2A789FC1DC}" presName="spacer" presStyleCnt="0"/>
      <dgm:spPr/>
    </dgm:pt>
    <dgm:pt modelId="{7A48C30F-1D34-452D-90AE-DA4D5388964F}" type="pres">
      <dgm:prSet presAssocID="{65475FD9-29A2-40CB-9AA3-62214A5F4C6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4172204-2ADB-46BE-95F9-FB934656F10C}" srcId="{4ECFD220-8E41-483C-AFA0-94362B65C305}" destId="{A9331B05-B212-4F3A-916D-D5A0A29782B5}" srcOrd="4" destOrd="0" parTransId="{0A31C01B-ED4F-43E8-AF46-4DB15EF85816}" sibTransId="{C6DB1F89-68BE-471D-BE9D-76BE4CC2CFE2}"/>
    <dgm:cxn modelId="{B63F7C0E-F52B-42A3-A8D4-633015F4AD00}" srcId="{4ECFD220-8E41-483C-AFA0-94362B65C305}" destId="{D4138A40-98D0-4083-9F12-BD245A18F06F}" srcOrd="3" destOrd="0" parTransId="{89F90491-7C0B-4BAF-BAF7-E69E75DAC605}" sibTransId="{A0F64845-790F-4989-90AD-1276C32F7BE6}"/>
    <dgm:cxn modelId="{3907BB14-AE4C-4C5B-8EA6-B4D55DB6ADD5}" srcId="{4ECFD220-8E41-483C-AFA0-94362B65C305}" destId="{440C4EB2-4284-4C34-964B-5796CAA17310}" srcOrd="2" destOrd="0" parTransId="{D067989F-F644-48FD-A181-DF66EFAB41FC}" sibTransId="{3C12A1C5-518C-4652-B5A6-E03F27B9F924}"/>
    <dgm:cxn modelId="{5A9FA61E-E67D-4A29-8A17-68F1ED69AD73}" srcId="{4ECFD220-8E41-483C-AFA0-94362B65C305}" destId="{53CE7324-70A1-4690-AD57-7433E3550F4F}" srcOrd="5" destOrd="0" parTransId="{FE183A21-FCB9-499A-BFBD-4E6CE700167F}" sibTransId="{EE1F2CA5-6C74-4175-AA1C-57F58F59A3C9}"/>
    <dgm:cxn modelId="{2D14DE1F-1CEF-4593-BAEF-BA6751BF7C0B}" type="presOf" srcId="{65475FD9-29A2-40CB-9AA3-62214A5F4C60}" destId="{7A48C30F-1D34-452D-90AE-DA4D5388964F}" srcOrd="0" destOrd="0" presId="urn:microsoft.com/office/officeart/2005/8/layout/vList2"/>
    <dgm:cxn modelId="{EAF6352A-6558-4FAC-ADCC-AA2536230FA3}" srcId="{4ECFD220-8E41-483C-AFA0-94362B65C305}" destId="{1A5D96B6-11C2-4DAB-9DD9-17B22E8ACCA3}" srcOrd="1" destOrd="0" parTransId="{A34910F8-BE9C-47B2-9C4B-4D926CB60D81}" sibTransId="{1564A32B-07F9-4E95-903C-D74A1EBE9767}"/>
    <dgm:cxn modelId="{F4A0C53D-5F06-4805-B1AB-8A71CDA0D01A}" type="presOf" srcId="{F4C30977-23F4-4E5C-8260-398F918E2A74}" destId="{54513FED-816F-4B3D-9740-EA095E3D35A9}" srcOrd="0" destOrd="0" presId="urn:microsoft.com/office/officeart/2005/8/layout/vList2"/>
    <dgm:cxn modelId="{677AA554-36E8-4906-BE03-DD30C310DE2B}" type="presOf" srcId="{A9331B05-B212-4F3A-916D-D5A0A29782B5}" destId="{15D596DC-AEED-4436-9D3D-9A309F0CB162}" srcOrd="0" destOrd="0" presId="urn:microsoft.com/office/officeart/2005/8/layout/vList2"/>
    <dgm:cxn modelId="{0D826F8C-35C2-45D1-82F9-72B5FF5B0EEA}" srcId="{4ECFD220-8E41-483C-AFA0-94362B65C305}" destId="{E6D529B7-E798-411D-8363-66CB96BEB387}" srcOrd="0" destOrd="0" parTransId="{8BF9E52C-B315-49BE-A329-6AABD1FE1BC8}" sibTransId="{8E096E80-0089-4659-8467-10948D28699A}"/>
    <dgm:cxn modelId="{3BF38595-ACD6-4154-B6B6-12CC85959024}" type="presOf" srcId="{1A5D96B6-11C2-4DAB-9DD9-17B22E8ACCA3}" destId="{D5ADE898-DDF3-438B-B8B0-CD9CC6AA798A}" srcOrd="0" destOrd="0" presId="urn:microsoft.com/office/officeart/2005/8/layout/vList2"/>
    <dgm:cxn modelId="{04413DAC-56EE-4912-8915-AFF6F46B6AE5}" type="presOf" srcId="{E6D529B7-E798-411D-8363-66CB96BEB387}" destId="{5E2ACF8D-C9E9-4351-8C50-25D33C65FD17}" srcOrd="0" destOrd="0" presId="urn:microsoft.com/office/officeart/2005/8/layout/vList2"/>
    <dgm:cxn modelId="{F592AFBC-267B-4DF0-8272-25F76153BAAF}" srcId="{4ECFD220-8E41-483C-AFA0-94362B65C305}" destId="{F4C30977-23F4-4E5C-8260-398F918E2A74}" srcOrd="6" destOrd="0" parTransId="{63A1F011-BF14-4454-8B66-E19AD2EAB723}" sibTransId="{33A829BE-6A44-40F5-B9D5-1B2A789FC1DC}"/>
    <dgm:cxn modelId="{48B9AAC9-C07B-4208-A3C9-76A74FAC66BF}" type="presOf" srcId="{440C4EB2-4284-4C34-964B-5796CAA17310}" destId="{89396A44-486F-4771-BDF0-94187E5A48D5}" srcOrd="0" destOrd="0" presId="urn:microsoft.com/office/officeart/2005/8/layout/vList2"/>
    <dgm:cxn modelId="{8ECB30CC-769E-4CAB-AFF6-18C9AE0735EB}" type="presOf" srcId="{53CE7324-70A1-4690-AD57-7433E3550F4F}" destId="{3CD02403-D341-4C87-AB3A-37B2F45B888D}" srcOrd="0" destOrd="0" presId="urn:microsoft.com/office/officeart/2005/8/layout/vList2"/>
    <dgm:cxn modelId="{7AE769E1-A439-41EB-8533-DAE2C605B69A}" type="presOf" srcId="{D4138A40-98D0-4083-9F12-BD245A18F06F}" destId="{9A1C4496-6B86-4548-9DE2-BC51DF45444B}" srcOrd="0" destOrd="0" presId="urn:microsoft.com/office/officeart/2005/8/layout/vList2"/>
    <dgm:cxn modelId="{0072E8EB-5D14-4A4C-9763-22A7E2FD2B3A}" srcId="{4ECFD220-8E41-483C-AFA0-94362B65C305}" destId="{65475FD9-29A2-40CB-9AA3-62214A5F4C60}" srcOrd="7" destOrd="0" parTransId="{65BFA89E-CF66-485E-A40D-3310050B65ED}" sibTransId="{7E1CF88C-8502-43E8-A849-6B564C4C10DA}"/>
    <dgm:cxn modelId="{A605E7F1-2DFB-4DB1-B4A8-C4509EA0328E}" type="presOf" srcId="{4ECFD220-8E41-483C-AFA0-94362B65C305}" destId="{1E746AA2-4E62-4F02-8AE9-256379B1535F}" srcOrd="0" destOrd="0" presId="urn:microsoft.com/office/officeart/2005/8/layout/vList2"/>
    <dgm:cxn modelId="{F064C6CC-5010-4A2F-9A8F-922A4A10C8E9}" type="presParOf" srcId="{1E746AA2-4E62-4F02-8AE9-256379B1535F}" destId="{5E2ACF8D-C9E9-4351-8C50-25D33C65FD17}" srcOrd="0" destOrd="0" presId="urn:microsoft.com/office/officeart/2005/8/layout/vList2"/>
    <dgm:cxn modelId="{D4926CD8-1F44-46B6-A5E0-102B2DB91FA0}" type="presParOf" srcId="{1E746AA2-4E62-4F02-8AE9-256379B1535F}" destId="{0F8F59DB-CD49-4264-A1EB-67C496FE6ADD}" srcOrd="1" destOrd="0" presId="urn:microsoft.com/office/officeart/2005/8/layout/vList2"/>
    <dgm:cxn modelId="{87325DA1-E9F5-4C0C-9632-494D0458A8E5}" type="presParOf" srcId="{1E746AA2-4E62-4F02-8AE9-256379B1535F}" destId="{D5ADE898-DDF3-438B-B8B0-CD9CC6AA798A}" srcOrd="2" destOrd="0" presId="urn:microsoft.com/office/officeart/2005/8/layout/vList2"/>
    <dgm:cxn modelId="{A52EBC2F-96B5-465E-BCD3-A5B8A8C1EA11}" type="presParOf" srcId="{1E746AA2-4E62-4F02-8AE9-256379B1535F}" destId="{AFAA76CC-F642-4C25-90CC-D6DE69AB1121}" srcOrd="3" destOrd="0" presId="urn:microsoft.com/office/officeart/2005/8/layout/vList2"/>
    <dgm:cxn modelId="{3BF7CA9A-2AB5-4AC0-A751-D78DEC647D5F}" type="presParOf" srcId="{1E746AA2-4E62-4F02-8AE9-256379B1535F}" destId="{89396A44-486F-4771-BDF0-94187E5A48D5}" srcOrd="4" destOrd="0" presId="urn:microsoft.com/office/officeart/2005/8/layout/vList2"/>
    <dgm:cxn modelId="{7E9CBC4F-7790-47D6-8023-6AC7118E2DC3}" type="presParOf" srcId="{1E746AA2-4E62-4F02-8AE9-256379B1535F}" destId="{8FDD7CEA-63A5-4257-9F3C-CFB1308DB7A9}" srcOrd="5" destOrd="0" presId="urn:microsoft.com/office/officeart/2005/8/layout/vList2"/>
    <dgm:cxn modelId="{A5DDAD16-950A-4D44-9D63-A7F807005FE9}" type="presParOf" srcId="{1E746AA2-4E62-4F02-8AE9-256379B1535F}" destId="{9A1C4496-6B86-4548-9DE2-BC51DF45444B}" srcOrd="6" destOrd="0" presId="urn:microsoft.com/office/officeart/2005/8/layout/vList2"/>
    <dgm:cxn modelId="{09703DB8-48BF-403C-9DFD-036BA5A11D38}" type="presParOf" srcId="{1E746AA2-4E62-4F02-8AE9-256379B1535F}" destId="{36B563D0-7E95-431B-85B7-972F5F3CB718}" srcOrd="7" destOrd="0" presId="urn:microsoft.com/office/officeart/2005/8/layout/vList2"/>
    <dgm:cxn modelId="{86161923-B28E-4142-AE55-DE33A2FC1333}" type="presParOf" srcId="{1E746AA2-4E62-4F02-8AE9-256379B1535F}" destId="{15D596DC-AEED-4436-9D3D-9A309F0CB162}" srcOrd="8" destOrd="0" presId="urn:microsoft.com/office/officeart/2005/8/layout/vList2"/>
    <dgm:cxn modelId="{74B72F9F-CB61-4F63-8C25-2064D917F2BC}" type="presParOf" srcId="{1E746AA2-4E62-4F02-8AE9-256379B1535F}" destId="{EE36E7FA-4F51-42D4-AAAC-66EBD2259ABB}" srcOrd="9" destOrd="0" presId="urn:microsoft.com/office/officeart/2005/8/layout/vList2"/>
    <dgm:cxn modelId="{1BB9C8B2-689C-45B2-83DF-7CF4E64ECAD4}" type="presParOf" srcId="{1E746AA2-4E62-4F02-8AE9-256379B1535F}" destId="{3CD02403-D341-4C87-AB3A-37B2F45B888D}" srcOrd="10" destOrd="0" presId="urn:microsoft.com/office/officeart/2005/8/layout/vList2"/>
    <dgm:cxn modelId="{54D19F84-C9CA-4411-A86F-3447E863AE77}" type="presParOf" srcId="{1E746AA2-4E62-4F02-8AE9-256379B1535F}" destId="{87369CBC-AFC7-4877-B960-84F00BE3DC4D}" srcOrd="11" destOrd="0" presId="urn:microsoft.com/office/officeart/2005/8/layout/vList2"/>
    <dgm:cxn modelId="{3A82BE26-E336-499D-A931-A82A2B21E7BB}" type="presParOf" srcId="{1E746AA2-4E62-4F02-8AE9-256379B1535F}" destId="{54513FED-816F-4B3D-9740-EA095E3D35A9}" srcOrd="12" destOrd="0" presId="urn:microsoft.com/office/officeart/2005/8/layout/vList2"/>
    <dgm:cxn modelId="{C46C9858-5D9D-4B75-898A-A0E0BD57F6B4}" type="presParOf" srcId="{1E746AA2-4E62-4F02-8AE9-256379B1535F}" destId="{FDE58B1C-AE9F-497B-9925-81B107088D95}" srcOrd="13" destOrd="0" presId="urn:microsoft.com/office/officeart/2005/8/layout/vList2"/>
    <dgm:cxn modelId="{9E77189F-BB0B-4AAD-A0E0-B2BC3D054280}" type="presParOf" srcId="{1E746AA2-4E62-4F02-8AE9-256379B1535F}" destId="{7A48C30F-1D34-452D-90AE-DA4D5388964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D0B7A-4555-4BB7-B941-592A7304CEBD}">
      <dsp:nvSpPr>
        <dsp:cNvPr id="0" name=""/>
        <dsp:cNvSpPr/>
      </dsp:nvSpPr>
      <dsp:spPr>
        <a:xfrm>
          <a:off x="0" y="234361"/>
          <a:ext cx="6628804" cy="1665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8C1A9-7122-4863-ACFD-6542B05BCDE6}">
      <dsp:nvSpPr>
        <dsp:cNvPr id="0" name=""/>
        <dsp:cNvSpPr/>
      </dsp:nvSpPr>
      <dsp:spPr>
        <a:xfrm>
          <a:off x="418226" y="67421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A0BB8-C590-43E0-9F66-793D2DE77423}">
      <dsp:nvSpPr>
        <dsp:cNvPr id="0" name=""/>
        <dsp:cNvSpPr/>
      </dsp:nvSpPr>
      <dsp:spPr>
        <a:xfrm>
          <a:off x="1609999" y="276526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/>
            <a:t>Problem Statement:  Investors are faced with problem of trading as they do not know which stocks to buy or sell to achieve optimum profit.  Predicting stock price on day-to-day basis is harder due to price fluctuation influenced by daily news.</a:t>
          </a:r>
          <a:endParaRPr lang="en-US" sz="1500" kern="1200" dirty="0"/>
        </a:p>
      </dsp:txBody>
      <dsp:txXfrm>
        <a:off x="1609999" y="276526"/>
        <a:ext cx="4903379" cy="1493874"/>
      </dsp:txXfrm>
    </dsp:sp>
    <dsp:sp modelId="{66E0D3D6-3204-4BE7-BD67-5AD2D4264912}">
      <dsp:nvSpPr>
        <dsp:cNvPr id="0" name=""/>
        <dsp:cNvSpPr/>
      </dsp:nvSpPr>
      <dsp:spPr>
        <a:xfrm>
          <a:off x="0" y="2785495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290B2-FDC1-4830-8575-80D984638FEA}">
      <dsp:nvSpPr>
        <dsp:cNvPr id="0" name=""/>
        <dsp:cNvSpPr/>
      </dsp:nvSpPr>
      <dsp:spPr>
        <a:xfrm>
          <a:off x="451896" y="3098462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72342-A3A6-4D49-9C72-A0E515CF83BE}">
      <dsp:nvSpPr>
        <dsp:cNvPr id="0" name=""/>
        <dsp:cNvSpPr/>
      </dsp:nvSpPr>
      <dsp:spPr>
        <a:xfrm>
          <a:off x="1725424" y="2762340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/>
            <a:t>Objective:  To increase prediction accuracy of the stock direction on daily basis so that investor able to make correct decision. </a:t>
          </a:r>
          <a:endParaRPr lang="en-US" sz="1500" kern="1200" dirty="0"/>
        </a:p>
      </dsp:txBody>
      <dsp:txXfrm>
        <a:off x="1725424" y="2762340"/>
        <a:ext cx="4903379" cy="1493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58E9D-308A-46C4-A999-35C5DD87216E}">
      <dsp:nvSpPr>
        <dsp:cNvPr id="0" name=""/>
        <dsp:cNvSpPr/>
      </dsp:nvSpPr>
      <dsp:spPr>
        <a:xfrm>
          <a:off x="0" y="3952226"/>
          <a:ext cx="9149718" cy="518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employ Different Machine Algorithm and Check Accuracy</a:t>
          </a:r>
          <a:endParaRPr lang="en-MY" sz="1200" kern="1200" dirty="0"/>
        </a:p>
      </dsp:txBody>
      <dsp:txXfrm>
        <a:off x="0" y="3952226"/>
        <a:ext cx="9149718" cy="518450"/>
      </dsp:txXfrm>
    </dsp:sp>
    <dsp:sp modelId="{16DC62B2-3A95-49CD-BC86-6484D4BACCAC}">
      <dsp:nvSpPr>
        <dsp:cNvPr id="0" name=""/>
        <dsp:cNvSpPr/>
      </dsp:nvSpPr>
      <dsp:spPr>
        <a:xfrm rot="10800000">
          <a:off x="0" y="3160512"/>
          <a:ext cx="9149718" cy="79737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Sentiment Score and Technical Indicators are as input variables while the price up/down for the next day are used as target variable. </a:t>
          </a:r>
          <a:endParaRPr lang="en-MY" sz="1200" kern="1200" dirty="0"/>
        </a:p>
      </dsp:txBody>
      <dsp:txXfrm rot="10800000">
        <a:off x="0" y="3160512"/>
        <a:ext cx="9149718" cy="518111"/>
      </dsp:txXfrm>
    </dsp:sp>
    <dsp:sp modelId="{9212BDAD-8C7F-4DBC-BDA8-DBE272629D8B}">
      <dsp:nvSpPr>
        <dsp:cNvPr id="0" name=""/>
        <dsp:cNvSpPr/>
      </dsp:nvSpPr>
      <dsp:spPr>
        <a:xfrm rot="10800000">
          <a:off x="0" y="2370913"/>
          <a:ext cx="9149718" cy="79737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 the Technical Indicators based on the Historical Price </a:t>
          </a:r>
          <a:endParaRPr lang="en-MY" sz="1200" kern="1200" dirty="0"/>
        </a:p>
      </dsp:txBody>
      <dsp:txXfrm rot="10800000">
        <a:off x="0" y="2370913"/>
        <a:ext cx="9149718" cy="518111"/>
      </dsp:txXfrm>
    </dsp:sp>
    <dsp:sp modelId="{6A8AAC30-D890-44C4-AE04-D41324B8F0C5}">
      <dsp:nvSpPr>
        <dsp:cNvPr id="0" name=""/>
        <dsp:cNvSpPr/>
      </dsp:nvSpPr>
      <dsp:spPr>
        <a:xfrm rot="10800000">
          <a:off x="0" y="1581313"/>
          <a:ext cx="9149718" cy="79737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Download the Historical Price of Stocks from Investing.com – Open Price, Close Price, Day Low, Day High and Percentage of Price Change</a:t>
          </a:r>
          <a:endParaRPr lang="en-MY" sz="1200" kern="1200" dirty="0"/>
        </a:p>
      </dsp:txBody>
      <dsp:txXfrm rot="10800000">
        <a:off x="0" y="1581313"/>
        <a:ext cx="9149718" cy="518111"/>
      </dsp:txXfrm>
    </dsp:sp>
    <dsp:sp modelId="{33F7BF99-E346-4D3A-9CA8-7A75DD56EC49}">
      <dsp:nvSpPr>
        <dsp:cNvPr id="0" name=""/>
        <dsp:cNvSpPr/>
      </dsp:nvSpPr>
      <dsp:spPr>
        <a:xfrm rot="10800000">
          <a:off x="0" y="791714"/>
          <a:ext cx="9149718" cy="79737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Crunch the News Sentiment Score(Positive and Negative Polarity)</a:t>
          </a:r>
          <a:endParaRPr lang="en-MY" sz="1200" kern="1200" dirty="0"/>
        </a:p>
      </dsp:txBody>
      <dsp:txXfrm rot="10800000">
        <a:off x="0" y="791714"/>
        <a:ext cx="9149718" cy="518111"/>
      </dsp:txXfrm>
    </dsp:sp>
    <dsp:sp modelId="{32D3967F-36C6-4FCC-8FBA-DCF2E65D10D9}">
      <dsp:nvSpPr>
        <dsp:cNvPr id="0" name=""/>
        <dsp:cNvSpPr/>
      </dsp:nvSpPr>
      <dsp:spPr>
        <a:xfrm rot="10800000">
          <a:off x="0" y="2114"/>
          <a:ext cx="9149718" cy="79737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Crawl News Data for the Past One Year in I3.Investor</a:t>
          </a:r>
          <a:endParaRPr lang="en-MY" sz="1200" kern="1200" dirty="0"/>
        </a:p>
      </dsp:txBody>
      <dsp:txXfrm rot="10800000">
        <a:off x="0" y="2114"/>
        <a:ext cx="9149718" cy="518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ACF8D-C9E9-4351-8C50-25D33C65FD17}">
      <dsp:nvSpPr>
        <dsp:cNvPr id="0" name=""/>
        <dsp:cNvSpPr/>
      </dsp:nvSpPr>
      <dsp:spPr>
        <a:xfrm>
          <a:off x="0" y="43005"/>
          <a:ext cx="6628804" cy="5839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Relative Strength Index – Momentum Indicator that measures the Magnitude of Recent Price Changes to evaluate overbought or oversold conditions in the price of stock or other asset.</a:t>
          </a:r>
        </a:p>
      </dsp:txBody>
      <dsp:txXfrm>
        <a:off x="28507" y="71512"/>
        <a:ext cx="6571790" cy="526962"/>
      </dsp:txXfrm>
    </dsp:sp>
    <dsp:sp modelId="{D5ADE898-DDF3-438B-B8B0-CD9CC6AA798A}">
      <dsp:nvSpPr>
        <dsp:cNvPr id="0" name=""/>
        <dsp:cNvSpPr/>
      </dsp:nvSpPr>
      <dsp:spPr>
        <a:xfrm>
          <a:off x="0" y="658661"/>
          <a:ext cx="6628804" cy="583976"/>
        </a:xfrm>
        <a:prstGeom prst="roundRect">
          <a:avLst/>
        </a:prstGeom>
        <a:gradFill rotWithShape="0">
          <a:gsLst>
            <a:gs pos="0">
              <a:schemeClr val="accent2">
                <a:hueOff val="-423469"/>
                <a:satOff val="2029"/>
                <a:lumOff val="1877"/>
                <a:alphaOff val="0"/>
                <a:tint val="96000"/>
                <a:lumMod val="100000"/>
              </a:schemeClr>
            </a:gs>
            <a:gs pos="78000">
              <a:schemeClr val="accent2">
                <a:hueOff val="-423469"/>
                <a:satOff val="2029"/>
                <a:lumOff val="18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kern="1200"/>
            <a:t>Exponential Moving Average – A type of Moving Average(MA) that places a greater weight and significance on the most recent data points.</a:t>
          </a:r>
          <a:endParaRPr lang="en-US" sz="1100" kern="1200"/>
        </a:p>
      </dsp:txBody>
      <dsp:txXfrm>
        <a:off x="28507" y="687168"/>
        <a:ext cx="6571790" cy="526962"/>
      </dsp:txXfrm>
    </dsp:sp>
    <dsp:sp modelId="{89396A44-486F-4771-BDF0-94187E5A48D5}">
      <dsp:nvSpPr>
        <dsp:cNvPr id="0" name=""/>
        <dsp:cNvSpPr/>
      </dsp:nvSpPr>
      <dsp:spPr>
        <a:xfrm>
          <a:off x="0" y="1274318"/>
          <a:ext cx="6628804" cy="583976"/>
        </a:xfrm>
        <a:prstGeom prst="roundRect">
          <a:avLst/>
        </a:prstGeom>
        <a:gradFill rotWithShape="0">
          <a:gsLst>
            <a:gs pos="0">
              <a:schemeClr val="accent2">
                <a:hueOff val="-846939"/>
                <a:satOff val="4057"/>
                <a:lumOff val="3753"/>
                <a:alphaOff val="0"/>
                <a:tint val="96000"/>
                <a:lumMod val="100000"/>
              </a:schemeClr>
            </a:gs>
            <a:gs pos="78000">
              <a:schemeClr val="accent2">
                <a:hueOff val="-846939"/>
                <a:satOff val="4057"/>
                <a:lumOff val="37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kern="1200"/>
            <a:t>Moving Average Convergence Divergence(MACD) – MACD is calculated by subtracting 26-period Exponential Moving Average(EMA) from the 12-period EMA.</a:t>
          </a:r>
          <a:endParaRPr lang="en-US" sz="1100" kern="1200"/>
        </a:p>
      </dsp:txBody>
      <dsp:txXfrm>
        <a:off x="28507" y="1302825"/>
        <a:ext cx="6571790" cy="526962"/>
      </dsp:txXfrm>
    </dsp:sp>
    <dsp:sp modelId="{9A1C4496-6B86-4548-9DE2-BC51DF45444B}">
      <dsp:nvSpPr>
        <dsp:cNvPr id="0" name=""/>
        <dsp:cNvSpPr/>
      </dsp:nvSpPr>
      <dsp:spPr>
        <a:xfrm>
          <a:off x="0" y="1889974"/>
          <a:ext cx="6628804" cy="583976"/>
        </a:xfrm>
        <a:prstGeom prst="roundRect">
          <a:avLst/>
        </a:prstGeom>
        <a:gradFill rotWithShape="0">
          <a:gsLst>
            <a:gs pos="0">
              <a:schemeClr val="accent2">
                <a:hueOff val="-1270408"/>
                <a:satOff val="6086"/>
                <a:lumOff val="5630"/>
                <a:alphaOff val="0"/>
                <a:tint val="96000"/>
                <a:lumMod val="100000"/>
              </a:schemeClr>
            </a:gs>
            <a:gs pos="78000">
              <a:schemeClr val="accent2">
                <a:hueOff val="-1270408"/>
                <a:satOff val="6086"/>
                <a:lumOff val="563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kern="1200"/>
            <a:t>Commodity Channel Index(CCI) – Momentum-based oscillator used to help determine when an investment vehicle is reaching condition of being overbought or oversold.</a:t>
          </a:r>
          <a:endParaRPr lang="en-US" sz="1100" kern="1200"/>
        </a:p>
      </dsp:txBody>
      <dsp:txXfrm>
        <a:off x="28507" y="1918481"/>
        <a:ext cx="6571790" cy="526962"/>
      </dsp:txXfrm>
    </dsp:sp>
    <dsp:sp modelId="{15D596DC-AEED-4436-9D3D-9A309F0CB162}">
      <dsp:nvSpPr>
        <dsp:cNvPr id="0" name=""/>
        <dsp:cNvSpPr/>
      </dsp:nvSpPr>
      <dsp:spPr>
        <a:xfrm>
          <a:off x="0" y="2505630"/>
          <a:ext cx="6628804" cy="583976"/>
        </a:xfrm>
        <a:prstGeom prst="roundRect">
          <a:avLst/>
        </a:prstGeom>
        <a:gradFill rotWithShape="0">
          <a:gsLst>
            <a:gs pos="0">
              <a:schemeClr val="accent2">
                <a:hueOff val="-1693878"/>
                <a:satOff val="8114"/>
                <a:lumOff val="7507"/>
                <a:alphaOff val="0"/>
                <a:tint val="96000"/>
                <a:lumMod val="100000"/>
              </a:schemeClr>
            </a:gs>
            <a:gs pos="78000">
              <a:schemeClr val="accent2">
                <a:hueOff val="-1693878"/>
                <a:satOff val="8114"/>
                <a:lumOff val="75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kern="1200"/>
            <a:t>Chande Momentum Indicator(CMO) – Used to gauge price momentum just like the Relative Strength Index(RSI).  </a:t>
          </a:r>
          <a:endParaRPr lang="en-US" sz="1100" kern="1200"/>
        </a:p>
      </dsp:txBody>
      <dsp:txXfrm>
        <a:off x="28507" y="2534137"/>
        <a:ext cx="6571790" cy="526962"/>
      </dsp:txXfrm>
    </dsp:sp>
    <dsp:sp modelId="{3CD02403-D341-4C87-AB3A-37B2F45B888D}">
      <dsp:nvSpPr>
        <dsp:cNvPr id="0" name=""/>
        <dsp:cNvSpPr/>
      </dsp:nvSpPr>
      <dsp:spPr>
        <a:xfrm>
          <a:off x="0" y="3121286"/>
          <a:ext cx="6628804" cy="583976"/>
        </a:xfrm>
        <a:prstGeom prst="roundRect">
          <a:avLst/>
        </a:prstGeom>
        <a:gradFill rotWithShape="0">
          <a:gsLst>
            <a:gs pos="0">
              <a:schemeClr val="accent2">
                <a:hueOff val="-2117347"/>
                <a:satOff val="10143"/>
                <a:lumOff val="9384"/>
                <a:alphaOff val="0"/>
                <a:tint val="96000"/>
                <a:lumMod val="100000"/>
              </a:schemeClr>
            </a:gs>
            <a:gs pos="78000">
              <a:schemeClr val="accent2">
                <a:hueOff val="-2117347"/>
                <a:satOff val="10143"/>
                <a:lumOff val="93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kern="1200"/>
            <a:t>Williams’ Percent Change(WPR) – A Dynamic Indicator which determines whether the market is overbought/oversold.</a:t>
          </a:r>
          <a:endParaRPr lang="en-US" sz="1100" kern="1200"/>
        </a:p>
      </dsp:txBody>
      <dsp:txXfrm>
        <a:off x="28507" y="3149793"/>
        <a:ext cx="6571790" cy="526962"/>
      </dsp:txXfrm>
    </dsp:sp>
    <dsp:sp modelId="{54513FED-816F-4B3D-9740-EA095E3D35A9}">
      <dsp:nvSpPr>
        <dsp:cNvPr id="0" name=""/>
        <dsp:cNvSpPr/>
      </dsp:nvSpPr>
      <dsp:spPr>
        <a:xfrm>
          <a:off x="0" y="3736943"/>
          <a:ext cx="6628804" cy="583976"/>
        </a:xfrm>
        <a:prstGeom prst="roundRect">
          <a:avLst/>
        </a:prstGeom>
        <a:gradFill rotWithShape="0">
          <a:gsLst>
            <a:gs pos="0">
              <a:schemeClr val="accent2">
                <a:hueOff val="-2540817"/>
                <a:satOff val="12171"/>
                <a:lumOff val="11260"/>
                <a:alphaOff val="0"/>
                <a:tint val="96000"/>
                <a:lumMod val="100000"/>
              </a:schemeClr>
            </a:gs>
            <a:gs pos="78000">
              <a:schemeClr val="accent2">
                <a:hueOff val="-2540817"/>
                <a:satOff val="12171"/>
                <a:lumOff val="112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kern="1200"/>
            <a:t>Average Strength Index(ADX) – ADX Indicator is used to find whether Stock is in trend and also finds the strength of the trend.</a:t>
          </a:r>
          <a:endParaRPr lang="en-US" sz="1100" kern="1200"/>
        </a:p>
      </dsp:txBody>
      <dsp:txXfrm>
        <a:off x="28507" y="3765450"/>
        <a:ext cx="6571790" cy="526962"/>
      </dsp:txXfrm>
    </dsp:sp>
    <dsp:sp modelId="{7A48C30F-1D34-452D-90AE-DA4D5388964F}">
      <dsp:nvSpPr>
        <dsp:cNvPr id="0" name=""/>
        <dsp:cNvSpPr/>
      </dsp:nvSpPr>
      <dsp:spPr>
        <a:xfrm>
          <a:off x="0" y="4352599"/>
          <a:ext cx="6628804" cy="583976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100" kern="1200"/>
            <a:t>Rate of Change(ROC) – The ROC indicator is a momentum-based technical indicator that measures the percentage change in price between the current price and the price a certain number of periods ago.  It can be used to spot overbought and oversold conditions.</a:t>
          </a:r>
          <a:endParaRPr lang="en-US" sz="1100" kern="1200"/>
        </a:p>
      </dsp:txBody>
      <dsp:txXfrm>
        <a:off x="28507" y="4381106"/>
        <a:ext cx="6571790" cy="526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193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356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80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341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89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4066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740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084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409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28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02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393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13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22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869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050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58EF-9699-4FFE-AC61-7E656FDAC52D}" type="datetimeFigureOut">
              <a:rPr lang="en-MY" smtClean="0"/>
              <a:t>29/5/2019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D2BD6C-8DAE-408F-9C45-AD2A85F14B3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620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8C0D-D090-4606-891C-9CD2C4F0C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3" y="1349404"/>
            <a:ext cx="8549196" cy="923279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WQD7005 Data Mining Project</a:t>
            </a:r>
            <a:endParaRPr lang="en-MY" sz="4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CFCE6B-C845-405D-94F9-C5A2E51E37A3}"/>
              </a:ext>
            </a:extLst>
          </p:cNvPr>
          <p:cNvSpPr txBox="1">
            <a:spLocks/>
          </p:cNvSpPr>
          <p:nvPr/>
        </p:nvSpPr>
        <p:spPr>
          <a:xfrm>
            <a:off x="665954" y="2678097"/>
            <a:ext cx="10257182" cy="115294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400" dirty="0">
                <a:solidFill>
                  <a:schemeClr val="bg1"/>
                </a:solidFill>
              </a:rPr>
              <a:t>KLCI Stock Market Prediction</a:t>
            </a:r>
          </a:p>
        </p:txBody>
      </p:sp>
    </p:spTree>
    <p:extLst>
      <p:ext uri="{BB962C8B-B14F-4D97-AF65-F5344CB8AC3E}">
        <p14:creationId xmlns:p14="http://schemas.microsoft.com/office/powerpoint/2010/main" val="304826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4CDF-B593-4F2D-BEE6-7545F2DE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320"/>
            <a:ext cx="8596668" cy="1320800"/>
          </a:xfrm>
        </p:spPr>
        <p:txBody>
          <a:bodyPr/>
          <a:lstStyle/>
          <a:p>
            <a:r>
              <a:rPr lang="en-US" dirty="0"/>
              <a:t>Downloaded Stock Data from Investing.com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AA91F-4029-44CE-879D-B020E001C0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514792"/>
            <a:ext cx="8093286" cy="3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6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1B7AC-4808-4C62-8291-D74EEEE2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Technical Indicators</a:t>
            </a:r>
            <a:endParaRPr lang="en-MY" sz="44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435AD648-66D1-4258-9A28-8B390141D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40344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07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D056-9D5F-4DF7-B87E-A05DCF6C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77" y="647150"/>
            <a:ext cx="8920663" cy="1012974"/>
          </a:xfrm>
        </p:spPr>
        <p:txBody>
          <a:bodyPr>
            <a:normAutofit fontScale="90000"/>
          </a:bodyPr>
          <a:lstStyle/>
          <a:p>
            <a:r>
              <a:rPr lang="en-MY" dirty="0"/>
              <a:t>Calculated Technical Indicators Merged with Sentiment Polarity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953C965-0685-4ABC-81B4-7802A5CB4A4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6" y="1841087"/>
            <a:ext cx="8796375" cy="38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7CF645C-688E-4AE0-B512-B3B2E1F6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4" y="1312305"/>
            <a:ext cx="9027195" cy="46289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AF4111-76E7-4DCD-B36F-5D2CB94C3D82}"/>
              </a:ext>
            </a:extLst>
          </p:cNvPr>
          <p:cNvSpPr txBox="1">
            <a:spLocks/>
          </p:cNvSpPr>
          <p:nvPr/>
        </p:nvSpPr>
        <p:spPr>
          <a:xfrm>
            <a:off x="542934" y="448211"/>
            <a:ext cx="8423513" cy="713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Pre-processed Data Before Loading into SAS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9867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F347-4263-4061-93C5-DF0BF25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31" y="227860"/>
            <a:ext cx="8596668" cy="1320800"/>
          </a:xfrm>
        </p:spPr>
        <p:txBody>
          <a:bodyPr/>
          <a:lstStyle/>
          <a:p>
            <a:r>
              <a:rPr lang="en-US" dirty="0"/>
              <a:t>Descriptive Statistics – Chi Square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17501B-E7EB-4741-B3BA-A67299E19F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31" y="1136160"/>
            <a:ext cx="8596312" cy="3657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3C4E7C-75E2-4C92-A132-88969F4D3E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374" y="4793770"/>
            <a:ext cx="3282289" cy="18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1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417B6-61B2-44E4-9979-DE185F68D5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755" y="1136342"/>
            <a:ext cx="7864506" cy="51845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B6E203-4502-44AA-AC1A-CAF81D7B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2" y="405413"/>
            <a:ext cx="8617414" cy="730929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Skewness of Independent Variables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7254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EB11-0926-4355-8DF5-A786178B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143893" cy="872971"/>
          </a:xfrm>
        </p:spPr>
        <p:txBody>
          <a:bodyPr/>
          <a:lstStyle/>
          <a:p>
            <a:r>
              <a:rPr lang="en-US" dirty="0"/>
              <a:t>Data Transformation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CE7CF-2611-4DA2-8D46-9ECD24E3AD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642369"/>
            <a:ext cx="8798997" cy="23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3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AC6D-217F-4986-AB5A-B846CFCC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013905" cy="872971"/>
          </a:xfrm>
        </p:spPr>
        <p:txBody>
          <a:bodyPr/>
          <a:lstStyle/>
          <a:p>
            <a:r>
              <a:rPr lang="en-US" dirty="0"/>
              <a:t>Predictive Modeling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93AD3-FDBF-4BE7-A3AE-B5BB0977B9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552021"/>
            <a:ext cx="8875039" cy="428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4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6005-1685-4B16-979B-4D11ECA7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4" y="2296160"/>
            <a:ext cx="8517466" cy="1132840"/>
          </a:xfrm>
        </p:spPr>
        <p:txBody>
          <a:bodyPr>
            <a:normAutofit/>
          </a:bodyPr>
          <a:lstStyle/>
          <a:p>
            <a:r>
              <a:rPr lang="en-MY" sz="4000" b="1" dirty="0"/>
              <a:t>Result</a:t>
            </a:r>
            <a:r>
              <a:rPr lang="en-US" altLang="zh-CN" sz="4000" b="1" dirty="0"/>
              <a:t>s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8799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94190A-805C-40A8-B265-54E33E1B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13864"/>
            <a:ext cx="8877762" cy="1076960"/>
          </a:xfrm>
        </p:spPr>
        <p:txBody>
          <a:bodyPr/>
          <a:lstStyle/>
          <a:p>
            <a:r>
              <a:rPr lang="en-US" dirty="0"/>
              <a:t>Steel Industry Model Comparison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42AC5-A54C-49D8-B9BB-B7F02AAF4F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876" y="1567118"/>
            <a:ext cx="8591448" cy="43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5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C6005-1685-4B16-979B-4D11ECA7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/>
              <a:t>Introduction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8D143D2-00B5-4F0D-ADEA-CDFB04A9B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0532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89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50CB-9453-4EF4-A74F-AAC566ED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55" y="438655"/>
            <a:ext cx="8877762" cy="1076960"/>
          </a:xfrm>
        </p:spPr>
        <p:txBody>
          <a:bodyPr/>
          <a:lstStyle/>
          <a:p>
            <a:r>
              <a:rPr lang="en-US" dirty="0"/>
              <a:t>Banking Industry Model Comparison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E9CFD-9281-4757-AFBC-F3F1F5AFAB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855" y="1359627"/>
            <a:ext cx="8248582" cy="41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1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89FA-8BF4-4120-BDBD-3ADA784B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841603"/>
            <a:ext cx="8596668" cy="1320800"/>
          </a:xfrm>
        </p:spPr>
        <p:txBody>
          <a:bodyPr/>
          <a:lstStyle/>
          <a:p>
            <a:r>
              <a:rPr lang="en-MY" dirty="0"/>
              <a:t>Technology Industry 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88659-D05D-4B82-A484-76FC4A8C90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534" y="1639541"/>
            <a:ext cx="8114518" cy="35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61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9E7C10-E5C6-4FC4-B6A6-B022D3D4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US" dirty="0"/>
              <a:t>Energy Industry Model Comparison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2A8B3-C6BD-48F6-AE70-983F4EA260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862" y="1562963"/>
            <a:ext cx="8297461" cy="30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9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4DF71-3E50-4C1A-BE03-67CCA903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Summary and Conclusion</a:t>
            </a:r>
            <a:endParaRPr lang="en-MY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7237-CF25-4D2D-B9B0-5D6ECB68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dirty="0"/>
              <a:t>A particular Machine Learning Algorithm may be better suited to a particular stock, say Energy Stock, whereas the same algorithm may give lower accuracies while predicting other type of stock, say Technology Stock. 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3325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5706-921B-465A-B1AB-0DE9429C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Recommendation for 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6093-B4E4-498D-8F4B-8F6AA708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39528" cy="2455799"/>
          </a:xfrm>
        </p:spPr>
        <p:txBody>
          <a:bodyPr/>
          <a:lstStyle/>
          <a:p>
            <a:r>
              <a:rPr lang="en-US" dirty="0"/>
              <a:t>More stocks shall be used as sample to test the machine learning algorithm. </a:t>
            </a:r>
          </a:p>
          <a:p>
            <a:r>
              <a:rPr lang="en-US" dirty="0"/>
              <a:t>In this project, the machine learning algorithm only able to predict stock price for the next day.  In future, a hybrid machine learning model involving both Fundamental and Technical Analysis can be used to predict stock price.  It could be more effective to use the hybrid machine learning model.</a:t>
            </a:r>
            <a:endParaRPr lang="en-MY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0790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6005-1685-4B16-979B-4D11ECA7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en-MY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E005-9EEB-4B55-87C5-229F5295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518"/>
            <a:ext cx="8934026" cy="4219082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algn="just"/>
            <a:r>
              <a:rPr lang="en-MY" dirty="0"/>
              <a:t>Use Machine Learning Algorithms to predict Stock Price Direction for the next day.</a:t>
            </a:r>
          </a:p>
          <a:p>
            <a:pPr algn="just"/>
            <a:r>
              <a:rPr lang="en-MY" dirty="0"/>
              <a:t>Machine Learning Algorithms are deployed for stocks from different industry. </a:t>
            </a:r>
          </a:p>
          <a:p>
            <a:pPr algn="just"/>
            <a:r>
              <a:rPr lang="en-MY" dirty="0"/>
              <a:t>Prediction accuracies are evaluated for the Machine Learning algorithms to identify best algorithm for different stocks from different industry.</a:t>
            </a:r>
          </a:p>
          <a:p>
            <a:pPr algn="just"/>
            <a:r>
              <a:rPr lang="en-US" dirty="0"/>
              <a:t>Machine Learning Algorithms deployed – Regression, Decision Tree, Support Vector Machine and Random Forest.</a:t>
            </a:r>
            <a:endParaRPr lang="en-MY" dirty="0"/>
          </a:p>
          <a:p>
            <a:pPr algn="just"/>
            <a:r>
              <a:rPr lang="en-US" dirty="0"/>
              <a:t>Focus on Four Industries – Steel Products, Banking, Energy, Technology.</a:t>
            </a:r>
          </a:p>
          <a:p>
            <a:pPr lvl="1" algn="just"/>
            <a:r>
              <a:rPr lang="en-US" dirty="0"/>
              <a:t>Industrial Products</a:t>
            </a:r>
            <a:r>
              <a:rPr lang="en-MY" dirty="0"/>
              <a:t> </a:t>
            </a:r>
            <a:r>
              <a:rPr lang="en-US" altLang="zh-CN" dirty="0"/>
              <a:t>– </a:t>
            </a:r>
            <a:r>
              <a:rPr lang="en-US" altLang="zh-CN" dirty="0" err="1"/>
              <a:t>Lionind</a:t>
            </a:r>
            <a:r>
              <a:rPr lang="en-US" altLang="zh-CN" dirty="0"/>
              <a:t>, </a:t>
            </a:r>
            <a:r>
              <a:rPr lang="en-US" altLang="zh-CN" dirty="0" err="1"/>
              <a:t>Ssteel</a:t>
            </a:r>
            <a:r>
              <a:rPr lang="en-US" altLang="zh-CN" dirty="0"/>
              <a:t>, </a:t>
            </a:r>
            <a:r>
              <a:rPr lang="en-US" altLang="zh-CN" dirty="0" err="1"/>
              <a:t>Annjoo</a:t>
            </a:r>
            <a:r>
              <a:rPr lang="en-US" altLang="zh-CN" dirty="0"/>
              <a:t> and </a:t>
            </a:r>
            <a:r>
              <a:rPr lang="en-US" altLang="zh-CN" dirty="0" err="1"/>
              <a:t>Masteel</a:t>
            </a:r>
            <a:endParaRPr lang="en-US" altLang="zh-CN" dirty="0"/>
          </a:p>
          <a:p>
            <a:pPr lvl="1" algn="just"/>
            <a:r>
              <a:rPr lang="en-US" dirty="0"/>
              <a:t>Banking – CIMB</a:t>
            </a:r>
          </a:p>
          <a:p>
            <a:pPr lvl="1" algn="just"/>
            <a:r>
              <a:rPr lang="en-US" dirty="0"/>
              <a:t>Technology – </a:t>
            </a:r>
            <a:r>
              <a:rPr lang="en-US" dirty="0" err="1"/>
              <a:t>Dufu</a:t>
            </a:r>
            <a:endParaRPr lang="en-US" dirty="0"/>
          </a:p>
          <a:p>
            <a:pPr lvl="1" algn="just"/>
            <a:r>
              <a:rPr lang="en-US" dirty="0"/>
              <a:t>Energy – Sapura </a:t>
            </a:r>
            <a:r>
              <a:rPr lang="en-US" dirty="0" err="1"/>
              <a:t>Kencana</a:t>
            </a:r>
            <a:endParaRPr lang="en-US" dirty="0"/>
          </a:p>
          <a:p>
            <a:pPr lvl="1" algn="just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988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3B87-C060-4E87-AF00-2C16C18C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361102"/>
            <a:ext cx="8596668" cy="909745"/>
          </a:xfrm>
        </p:spPr>
        <p:txBody>
          <a:bodyPr/>
          <a:lstStyle/>
          <a:p>
            <a:r>
              <a:rPr lang="en-US" dirty="0"/>
              <a:t>Data Flow Plan</a:t>
            </a: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3C1B4A-A13E-4384-BC05-35D2CAF2D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117775"/>
              </p:ext>
            </p:extLst>
          </p:nvPr>
        </p:nvGraphicFramePr>
        <p:xfrm>
          <a:off x="677863" y="1571348"/>
          <a:ext cx="9149718" cy="4470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5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69EC-262A-464D-A988-EF9DA1AA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08200"/>
            <a:ext cx="8596668" cy="1320800"/>
          </a:xfrm>
        </p:spPr>
        <p:txBody>
          <a:bodyPr/>
          <a:lstStyle/>
          <a:p>
            <a:r>
              <a:rPr lang="en-US" dirty="0"/>
              <a:t>Collecting/Preprocessing Data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29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2AE7-07E7-4722-B75B-E4BA123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94" y="419100"/>
            <a:ext cx="6409266" cy="655320"/>
          </a:xfrm>
        </p:spPr>
        <p:txBody>
          <a:bodyPr/>
          <a:lstStyle/>
          <a:p>
            <a:r>
              <a:rPr lang="en-US" dirty="0"/>
              <a:t>Historical News from I3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77C2-0103-4A75-BCC3-CF11303DD2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0500" y="1384617"/>
            <a:ext cx="5557520" cy="45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9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C641-A4F2-4108-9A40-6371A7CF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8620"/>
            <a:ext cx="8596668" cy="1320800"/>
          </a:xfrm>
        </p:spPr>
        <p:txBody>
          <a:bodyPr/>
          <a:lstStyle/>
          <a:p>
            <a:r>
              <a:rPr lang="en-US" dirty="0"/>
              <a:t>Content from the News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A6DC17-0D6E-4244-889C-09EB8911BC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6660726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F463-466E-4202-A7B9-D3FD29D2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46565" cy="899604"/>
          </a:xfrm>
        </p:spPr>
        <p:txBody>
          <a:bodyPr/>
          <a:lstStyle/>
          <a:p>
            <a:r>
              <a:rPr lang="en-US" dirty="0"/>
              <a:t>Crawled Time-Stamped Financial News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3B4EB-F561-4D41-880C-08A5F5CDF5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593024"/>
            <a:ext cx="8466455" cy="29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9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320558-0E65-41B2-9C83-6D78F712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27" y="520823"/>
            <a:ext cx="9199073" cy="622177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on Timestamp Financial News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C871F-CEF1-401F-9207-1955E8ACF1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684" y="1287262"/>
            <a:ext cx="6904355" cy="40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79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676</Words>
  <Application>Microsoft Office PowerPoint</Application>
  <PresentationFormat>Widescreen</PresentationFormat>
  <Paragraphs>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WQD7005 Data Mining Project</vt:lpstr>
      <vt:lpstr>Introduction</vt:lpstr>
      <vt:lpstr>Method</vt:lpstr>
      <vt:lpstr>Data Flow Plan</vt:lpstr>
      <vt:lpstr>Collecting/Preprocessing Data</vt:lpstr>
      <vt:lpstr>Historical News from I3</vt:lpstr>
      <vt:lpstr>Content from the News</vt:lpstr>
      <vt:lpstr>Crawled Time-Stamped Financial News</vt:lpstr>
      <vt:lpstr>Sentiment Analysis on Timestamp Financial News</vt:lpstr>
      <vt:lpstr>Downloaded Stock Data from Investing.com</vt:lpstr>
      <vt:lpstr>Technical Indicators</vt:lpstr>
      <vt:lpstr>Calculated Technical Indicators Merged with Sentiment Polarity</vt:lpstr>
      <vt:lpstr>PowerPoint Presentation</vt:lpstr>
      <vt:lpstr>Descriptive Statistics – Chi Square</vt:lpstr>
      <vt:lpstr>Checking Skewness of Independent Variables</vt:lpstr>
      <vt:lpstr>Data Transformation</vt:lpstr>
      <vt:lpstr>Predictive Modeling</vt:lpstr>
      <vt:lpstr>Results</vt:lpstr>
      <vt:lpstr>Steel Industry Model Comparison</vt:lpstr>
      <vt:lpstr>Banking Industry Model Comparison</vt:lpstr>
      <vt:lpstr>Technology Industry Model Comparison</vt:lpstr>
      <vt:lpstr>Energy Industry Model Comparison</vt:lpstr>
      <vt:lpstr>Summary and Conclusion</vt:lpstr>
      <vt:lpstr>Recommendation for Future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Data Science (WQD 7005)</dc:title>
  <dc:creator>Leonard Teng</dc:creator>
  <cp:lastModifiedBy>Leonard Teng</cp:lastModifiedBy>
  <cp:revision>54</cp:revision>
  <dcterms:created xsi:type="dcterms:W3CDTF">2019-05-22T09:55:57Z</dcterms:created>
  <dcterms:modified xsi:type="dcterms:W3CDTF">2019-05-29T17:42:38Z</dcterms:modified>
</cp:coreProperties>
</file>