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57" r:id="rId11"/>
    <p:sldId id="274" r:id="rId12"/>
    <p:sldId id="269" r:id="rId13"/>
    <p:sldId id="270" r:id="rId14"/>
    <p:sldId id="267" r:id="rId15"/>
    <p:sldId id="271" r:id="rId16"/>
    <p:sldId id="275" r:id="rId17"/>
    <p:sldId id="272" r:id="rId18"/>
    <p:sldId id="273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00"/>
    <a:srgbClr val="CCCCCC"/>
    <a:srgbClr val="070720"/>
    <a:srgbClr val="17172E"/>
    <a:srgbClr val="096FB2"/>
    <a:srgbClr val="A6A6A6"/>
    <a:srgbClr val="C4A76C"/>
    <a:srgbClr val="31334A"/>
    <a:srgbClr val="131334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22C06-9951-497D-82A7-26A0BD48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EE998B-1AD6-4D88-ACEA-04F68661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709C7-7B67-4552-9586-10BBAA3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218AEE-F926-4A57-A24E-79140DB9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93AF0-8F42-4BD7-9B12-4A1F6A1F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357BD-8C66-4B1A-B199-AB0275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16F920-AF4B-4AC9-A3E9-75ABAEE69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D4B26-1856-4221-AB81-82FF9791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16AD0-7F28-4BBD-A140-8D9722EE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4C5CB-709E-4079-944E-2048C16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3E015A-8EA5-46C3-9E70-1A9F32F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8F5F38-9C57-4CDD-8EA2-E3497AF1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F8DD3C-FD22-409E-8DAC-957079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00ADB-97E8-4763-B1B0-4E14D6A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238CC-3744-45DA-9633-28633FF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C5E06-1EA1-4186-B0D0-63CE934C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FCA24-5516-4F79-8893-075DC2EA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4B2A3-C3EF-4964-8134-EA3E3A0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7BF5A-C2E0-4ACE-BE2C-B914594A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0A5EB-8CE2-4D7E-B14E-9A868278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27721-6BFF-430B-8C9E-76C1154F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213E9-10E5-4557-AA10-7280CD72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8B48C-5E5F-4E50-BF0A-7F44E09D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2708E-873A-40B2-9089-F76CC99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FC570-3FDA-4C01-A8F1-2155C0F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2068-4FB2-4FC9-B21D-A53B2A9C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20260-C311-4CE0-BE0B-6880AF0AB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95A9ED-C295-4E5D-AD29-FBBD837B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B1F1E0-4B27-40E2-9B86-4CD68759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E6DAAA-82C8-4E60-BD2F-CF34C71A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74B25-2979-47EE-8562-06430A7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F8245-1CB3-427A-A3EC-3C93569C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3A604-EDB7-4147-8811-3FF52F77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8627A1-DB1F-4523-91EC-F7CAFC24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15187C-E29D-40ED-8AC5-9339870C5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2C4446-9000-4C4D-8FA4-A2D5362E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B20F0D-B293-42AB-9EB1-84B81022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3D14CF-3AFC-459C-A494-CC1B0751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F83A14-DE08-4446-9484-919B889E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2E161-E564-4D37-ACB5-AC27CE28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48FCEC-DCF0-4C67-BB37-3D3A510D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BE43F5-2EEA-4B91-8F24-9232CD6C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D0F0E8-578A-4CF7-BF30-1E39F70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7332C1-9469-4D9F-8610-0712265C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67D775-AF42-4FBD-92A7-2C05EC5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A4D6FC-58C8-476B-B95E-5BF7A5DE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D374F-86CF-4097-9130-F71633B7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2509E-5598-40F0-8C75-064A6606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456184-B38D-4560-B741-93AF0BB1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0C4B4-B0A5-45DB-9DC6-DB475CDC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982D1-8C53-4A1C-A00F-C81CDBDE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64B059-B8B3-483E-AD46-C64A070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BC98E-7423-4651-8197-2CA2749C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9375B0-23D5-489B-B18E-AA680EB64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0E53E-FD6C-4006-8D43-7AFAAA2F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B5276-161D-4084-9126-BC019E1E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894D1-B287-4C12-9377-041F1EE6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A4456E-B12A-410E-BE76-538EBBE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2547B2-672B-48DD-A783-D5404ABA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E0944-E332-49CF-AE89-38549E6D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C59AFB-CD4C-4447-9AC4-7142F7BE6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8DADB-596B-4F5B-9F54-A1ED25E57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D97EC-F9B1-43B0-8A0A-BE703826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1424C-197E-4E1F-84F8-DFCAD435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11" y="1466362"/>
            <a:ext cx="4730216" cy="89528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107590005</a:t>
            </a: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莊　永</a:t>
            </a:r>
            <a:endParaRPr 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99624DD8-1E46-411E-AF42-CA695AF78B24}"/>
              </a:ext>
            </a:extLst>
          </p:cNvPr>
          <p:cNvSpPr/>
          <p:nvPr/>
        </p:nvSpPr>
        <p:spPr>
          <a:xfrm>
            <a:off x="0" y="-1"/>
            <a:ext cx="8686800" cy="6858001"/>
          </a:xfrm>
          <a:custGeom>
            <a:avLst/>
            <a:gdLst>
              <a:gd name="connsiteX0" fmla="*/ 8792 w 7464669"/>
              <a:gd name="connsiteY0" fmla="*/ 0 h 6972300"/>
              <a:gd name="connsiteX1" fmla="*/ 4703885 w 7464669"/>
              <a:gd name="connsiteY1" fmla="*/ 8793 h 6972300"/>
              <a:gd name="connsiteX2" fmla="*/ 7464669 w 7464669"/>
              <a:gd name="connsiteY2" fmla="*/ 6972300 h 6972300"/>
              <a:gd name="connsiteX3" fmla="*/ 0 w 7464669"/>
              <a:gd name="connsiteY3" fmla="*/ 6972300 h 6972300"/>
              <a:gd name="connsiteX4" fmla="*/ 8792 w 7464669"/>
              <a:gd name="connsiteY4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4669" h="6972300">
                <a:moveTo>
                  <a:pt x="8792" y="0"/>
                </a:moveTo>
                <a:lnTo>
                  <a:pt x="4703885" y="8793"/>
                </a:lnTo>
                <a:lnTo>
                  <a:pt x="7464669" y="6972300"/>
                </a:lnTo>
                <a:lnTo>
                  <a:pt x="0" y="6972300"/>
                </a:lnTo>
                <a:cubicBezTo>
                  <a:pt x="2931" y="4642339"/>
                  <a:pt x="5861" y="2312377"/>
                  <a:pt x="8792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D56820E-F01B-497A-B3B6-E29A8AE72926}"/>
              </a:ext>
            </a:extLst>
          </p:cNvPr>
          <p:cNvGrpSpPr/>
          <p:nvPr/>
        </p:nvGrpSpPr>
        <p:grpSpPr>
          <a:xfrm>
            <a:off x="393259" y="1994706"/>
            <a:ext cx="5839344" cy="3145010"/>
            <a:chOff x="246957" y="1856494"/>
            <a:chExt cx="5839344" cy="314501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27C292B-C31D-4BD0-B5D2-8B6CF42377B6}"/>
                </a:ext>
              </a:extLst>
            </p:cNvPr>
            <p:cNvSpPr txBox="1"/>
            <p:nvPr/>
          </p:nvSpPr>
          <p:spPr>
            <a:xfrm>
              <a:off x="246957" y="1856494"/>
              <a:ext cx="5839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網頁設計期中報告</a:t>
              </a:r>
              <a:endParaRPr lang="en-US" altLang="zh-TW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英雄聯盟攻略網</a:t>
              </a:r>
              <a:endParaRPr 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411B412-826B-4599-8122-8D436C6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48" y="3426154"/>
              <a:ext cx="4993563" cy="1575350"/>
            </a:xfrm>
            <a:prstGeom prst="rect">
              <a:avLst/>
            </a:prstGeom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B7C497-561F-4A22-9C40-FF90BB64A12B}"/>
              </a:ext>
            </a:extLst>
          </p:cNvPr>
          <p:cNvSpPr txBox="1"/>
          <p:nvPr/>
        </p:nvSpPr>
        <p:spPr>
          <a:xfrm flipH="1">
            <a:off x="6911342" y="2580185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rPr>
              <a:t>107590006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 柯承亨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8D931-813F-4BA3-8C67-2A5349831E83}"/>
              </a:ext>
            </a:extLst>
          </p:cNvPr>
          <p:cNvSpPr txBox="1"/>
          <p:nvPr/>
        </p:nvSpPr>
        <p:spPr>
          <a:xfrm>
            <a:off x="7321459" y="3505406"/>
            <a:ext cx="447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107590007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劉恒育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4D5E8D-0EDB-48C8-B1E5-459620EDAD9C}"/>
              </a:ext>
            </a:extLst>
          </p:cNvPr>
          <p:cNvSpPr txBox="1"/>
          <p:nvPr/>
        </p:nvSpPr>
        <p:spPr>
          <a:xfrm>
            <a:off x="7800825" y="4431830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107590028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莊　禹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84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6ACA7384-3455-439A-900B-1A81C341A317}"/>
              </a:ext>
            </a:extLst>
          </p:cNvPr>
          <p:cNvSpPr/>
          <p:nvPr/>
        </p:nvSpPr>
        <p:spPr>
          <a:xfrm>
            <a:off x="3840478" y="5786666"/>
            <a:ext cx="7769447" cy="978405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/>
          <a:lstStyle/>
          <a:p>
            <a:pPr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9DA06D-5AF0-4BA5-AAD5-42CFE6E838CB}"/>
              </a:ext>
            </a:extLst>
          </p:cNvPr>
          <p:cNvSpPr/>
          <p:nvPr/>
        </p:nvSpPr>
        <p:spPr>
          <a:xfrm>
            <a:off x="3840480" y="3508817"/>
            <a:ext cx="7769447" cy="978406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>
            <a:noAutofit/>
          </a:bodyPr>
          <a:lstStyle/>
          <a:p>
            <a:pPr algn="ctr"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26FB33-0150-4B8C-9AA5-DDBC0AF49F39}"/>
              </a:ext>
            </a:extLst>
          </p:cNvPr>
          <p:cNvSpPr/>
          <p:nvPr/>
        </p:nvSpPr>
        <p:spPr>
          <a:xfrm>
            <a:off x="3840481" y="2369892"/>
            <a:ext cx="7769446" cy="978406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>
            <a:noAutofit/>
          </a:bodyPr>
          <a:lstStyle/>
          <a:p>
            <a:pPr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3C50F1-87EC-426F-A549-5C8BB750F1F8}"/>
              </a:ext>
            </a:extLst>
          </p:cNvPr>
          <p:cNvSpPr/>
          <p:nvPr/>
        </p:nvSpPr>
        <p:spPr>
          <a:xfrm>
            <a:off x="3840479" y="0"/>
            <a:ext cx="7769446" cy="978407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5674D06-C082-4EFB-8F21-29215570EA93}"/>
              </a:ext>
            </a:extLst>
          </p:cNvPr>
          <p:cNvSpPr/>
          <p:nvPr/>
        </p:nvSpPr>
        <p:spPr>
          <a:xfrm>
            <a:off x="3840479" y="4647742"/>
            <a:ext cx="7769447" cy="978405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/>
          <a:lstStyle/>
          <a:p>
            <a:pPr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D8FBD4-A77F-4D02-BE1B-F76C8CE65607}"/>
              </a:ext>
            </a:extLst>
          </p:cNvPr>
          <p:cNvSpPr/>
          <p:nvPr/>
        </p:nvSpPr>
        <p:spPr>
          <a:xfrm>
            <a:off x="3840481" y="1230967"/>
            <a:ext cx="7769446" cy="978406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>
            <a:noAutofit/>
          </a:bodyPr>
          <a:lstStyle/>
          <a:p>
            <a:pPr algn="r"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258EBEB-372C-4B0E-B445-1DCB6E73D6B4}"/>
              </a:ext>
            </a:extLst>
          </p:cNvPr>
          <p:cNvGrpSpPr/>
          <p:nvPr/>
        </p:nvGrpSpPr>
        <p:grpSpPr>
          <a:xfrm>
            <a:off x="3332196" y="214393"/>
            <a:ext cx="2020824" cy="6428930"/>
            <a:chOff x="3332196" y="214393"/>
            <a:chExt cx="2020824" cy="642893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2EC3C64-4E87-42F7-8D79-C7277613662D}"/>
                </a:ext>
              </a:extLst>
            </p:cNvPr>
            <p:cNvSpPr/>
            <p:nvPr/>
          </p:nvSpPr>
          <p:spPr>
            <a:xfrm>
              <a:off x="3332196" y="3632071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C63443-ABAD-4D10-959E-6C4D9094B417}"/>
                </a:ext>
              </a:extLst>
            </p:cNvPr>
            <p:cNvSpPr/>
            <p:nvPr/>
          </p:nvSpPr>
          <p:spPr>
            <a:xfrm>
              <a:off x="3332196" y="2492845"/>
              <a:ext cx="2020824" cy="732801"/>
            </a:xfrm>
            <a:prstGeom prst="rect">
              <a:avLst/>
            </a:prstGeom>
            <a:solidFill>
              <a:srgbClr val="CCD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#CCDBFD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5D9F84-FE1A-43B2-8261-693DE68CBAF2}"/>
                </a:ext>
              </a:extLst>
            </p:cNvPr>
            <p:cNvSpPr/>
            <p:nvPr/>
          </p:nvSpPr>
          <p:spPr>
            <a:xfrm>
              <a:off x="3332196" y="4771297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#C4A76C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489F5D-9504-41F6-8E2F-4C7BA9EC6284}"/>
                </a:ext>
              </a:extLst>
            </p:cNvPr>
            <p:cNvSpPr/>
            <p:nvPr/>
          </p:nvSpPr>
          <p:spPr>
            <a:xfrm>
              <a:off x="3332196" y="21439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#070720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33302C-A1A5-4132-AEF3-B38938D209F0}"/>
                </a:ext>
              </a:extLst>
            </p:cNvPr>
            <p:cNvSpPr/>
            <p:nvPr/>
          </p:nvSpPr>
          <p:spPr>
            <a:xfrm>
              <a:off x="3332196" y="1353619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CE9004C-680E-4F20-A53C-6F8DF4598D86}"/>
                </a:ext>
              </a:extLst>
            </p:cNvPr>
            <p:cNvSpPr/>
            <p:nvPr/>
          </p:nvSpPr>
          <p:spPr>
            <a:xfrm>
              <a:off x="3332196" y="5910522"/>
              <a:ext cx="2020824" cy="732801"/>
            </a:xfrm>
            <a:prstGeom prst="rect">
              <a:avLst/>
            </a:pr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#FF9B00</a:t>
              </a:r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74BA3A-2011-469F-9CE0-7F7E5BEF696B}"/>
              </a:ext>
            </a:extLst>
          </p:cNvPr>
          <p:cNvSpPr txBox="1"/>
          <p:nvPr/>
        </p:nvSpPr>
        <p:spPr>
          <a:xfrm>
            <a:off x="5227082" y="312602"/>
            <a:ext cx="5752122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主要背景色為深藍黑色，讓主題符合遊戲介面的風格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F2254A5-6E95-4DF1-8899-84B677A2FBDF}"/>
              </a:ext>
            </a:extLst>
          </p:cNvPr>
          <p:cNvSpPr txBox="1"/>
          <p:nvPr/>
        </p:nvSpPr>
        <p:spPr>
          <a:xfrm>
            <a:off x="5353018" y="1544248"/>
            <a:ext cx="601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主要導覽列和次要導覽列與背景做區別，使用較淺的深藍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3D7CD8-FD4F-48E9-962C-9D3EACF6A2F5}"/>
              </a:ext>
            </a:extLst>
          </p:cNvPr>
          <p:cNvSpPr txBox="1"/>
          <p:nvPr/>
        </p:nvSpPr>
        <p:spPr>
          <a:xfrm>
            <a:off x="5353018" y="267164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內文為淺藍，與標題區分，符合整體色系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3AEDD5-672D-42D3-9150-ECDAABFF9B14}"/>
              </a:ext>
            </a:extLst>
          </p:cNvPr>
          <p:cNvSpPr txBox="1"/>
          <p:nvPr/>
        </p:nvSpPr>
        <p:spPr>
          <a:xfrm>
            <a:off x="5376289" y="3859085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提供主要資訊的大標題為純白色，深色背景中較顯眼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107DB90-2908-446A-90C4-FB67BA391AA8}"/>
              </a:ext>
            </a:extLst>
          </p:cNvPr>
          <p:cNvSpPr txBox="1"/>
          <p:nvPr/>
        </p:nvSpPr>
        <p:spPr>
          <a:xfrm>
            <a:off x="5376289" y="4944420"/>
            <a:ext cx="440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在藍紫色系中醒目的褐色，只用在</a:t>
            </a:r>
            <a:r>
              <a: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Logo</a:t>
            </a:r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上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5645CF-AC3E-4A7A-989B-FF0E3C9F9D9B}"/>
              </a:ext>
            </a:extLst>
          </p:cNvPr>
          <p:cNvSpPr txBox="1"/>
          <p:nvPr/>
        </p:nvSpPr>
        <p:spPr>
          <a:xfrm>
            <a:off x="5376289" y="609225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提供次要資訊的副標題為亮橙色，並附在大標題上方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2C2CA42-DEAB-4371-8A9C-665DDA1CB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87" y="0"/>
            <a:ext cx="3246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59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80D15F6-9F46-42D9-BD74-BFA88BBB19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6" r="1075"/>
          <a:stretch/>
        </p:blipFill>
        <p:spPr>
          <a:xfrm>
            <a:off x="1168631" y="274320"/>
            <a:ext cx="9854737" cy="481239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11CB3EF-4FB0-4675-8C34-2DC18B03E01F}"/>
              </a:ext>
            </a:extLst>
          </p:cNvPr>
          <p:cNvSpPr txBox="1"/>
          <p:nvPr/>
        </p:nvSpPr>
        <p:spPr>
          <a:xfrm>
            <a:off x="1617850" y="4912976"/>
            <a:ext cx="9016621" cy="178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字體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思源黑體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(Noto Sans CJK TC)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無襯線字體</a:t>
            </a:r>
          </a:p>
          <a:p>
            <a:pPr lvl="2">
              <a:lnSpc>
                <a:spcPct val="150000"/>
              </a:lnSpc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網頁中常見的字體之一，我們選用較細的字型，在字數較多的網頁中看起來不會擁擠</a:t>
            </a: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9342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2B8A1A-EDBE-4FBD-9895-E38EE3735A34}"/>
              </a:ext>
            </a:extLst>
          </p:cNvPr>
          <p:cNvSpPr txBox="1">
            <a:spLocks/>
          </p:cNvSpPr>
          <p:nvPr/>
        </p:nvSpPr>
        <p:spPr>
          <a:xfrm>
            <a:off x="4144840" y="327194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9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Nav</a:t>
            </a:r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視覺回饋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E19B8EE-9CFA-4935-941B-8E84D627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2" t="8769" r="57167" b="78496"/>
          <a:stretch/>
        </p:blipFill>
        <p:spPr>
          <a:xfrm>
            <a:off x="1135874" y="1931468"/>
            <a:ext cx="2301944" cy="87339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B508735C-8FF1-423C-9BD7-9009DC12B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45" t="9072" r="37661" b="77888"/>
          <a:stretch/>
        </p:blipFill>
        <p:spPr>
          <a:xfrm>
            <a:off x="4925961" y="1931468"/>
            <a:ext cx="2340077" cy="89422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436FD5DB-4785-4BBD-A38C-27569ED2A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58" t="8769" r="17903" b="78495"/>
          <a:stretch/>
        </p:blipFill>
        <p:spPr>
          <a:xfrm>
            <a:off x="8759477" y="1941882"/>
            <a:ext cx="2418736" cy="87339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grpSp>
        <p:nvGrpSpPr>
          <p:cNvPr id="49" name="群組 48">
            <a:extLst>
              <a:ext uri="{FF2B5EF4-FFF2-40B4-BE49-F238E27FC236}">
                <a16:creationId xmlns:a16="http://schemas.microsoft.com/office/drawing/2014/main" id="{1CB5C59E-773B-478D-B7D4-97D8D3982540}"/>
              </a:ext>
            </a:extLst>
          </p:cNvPr>
          <p:cNvGrpSpPr/>
          <p:nvPr/>
        </p:nvGrpSpPr>
        <p:grpSpPr>
          <a:xfrm>
            <a:off x="343762" y="3165567"/>
            <a:ext cx="3715988" cy="3099121"/>
            <a:chOff x="599768" y="3157437"/>
            <a:chExt cx="3715988" cy="3099121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6D451C3-FE03-4A80-AF14-93B77B21BE17}"/>
                </a:ext>
              </a:extLst>
            </p:cNvPr>
            <p:cNvSpPr/>
            <p:nvPr/>
          </p:nvSpPr>
          <p:spPr>
            <a:xfrm>
              <a:off x="599768" y="3157437"/>
              <a:ext cx="3715988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已選取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不論有無鼠標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380EDA-814E-4B1B-B8C0-523ADDF3BD50}"/>
                </a:ext>
              </a:extLst>
            </p:cNvPr>
            <p:cNvSpPr/>
            <p:nvPr/>
          </p:nvSpPr>
          <p:spPr>
            <a:xfrm>
              <a:off x="1910016" y="4588515"/>
              <a:ext cx="2020824" cy="520873"/>
            </a:xfrm>
            <a:prstGeom prst="rect">
              <a:avLst/>
            </a:prstGeom>
            <a:solidFill>
              <a:srgbClr val="313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#31334A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A283F16-D100-4D7D-9E65-53DD3B5D05EC}"/>
                </a:ext>
              </a:extLst>
            </p:cNvPr>
            <p:cNvSpPr/>
            <p:nvPr/>
          </p:nvSpPr>
          <p:spPr>
            <a:xfrm>
              <a:off x="1910016" y="3987297"/>
              <a:ext cx="2020824" cy="52087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C4DD22D-1174-46E5-B981-92D0066809BC}"/>
                </a:ext>
              </a:extLst>
            </p:cNvPr>
            <p:cNvSpPr/>
            <p:nvPr/>
          </p:nvSpPr>
          <p:spPr>
            <a:xfrm>
              <a:off x="1910016" y="5189733"/>
              <a:ext cx="2020824" cy="520873"/>
            </a:xfrm>
            <a:prstGeom prst="rect">
              <a:avLst/>
            </a:prstGeom>
            <a:solidFill>
              <a:srgbClr val="096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</a:t>
              </a:r>
              <a:r>
                <a:rPr lang="en-US" sz="24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096FB2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EB646016-3F59-4744-A897-59CF0B7B56CA}"/>
                </a:ext>
              </a:extLst>
            </p:cNvPr>
            <p:cNvSpPr txBox="1"/>
            <p:nvPr/>
          </p:nvSpPr>
          <p:spPr>
            <a:xfrm>
              <a:off x="1113948" y="4051356"/>
              <a:ext cx="856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FEF15D7D-929F-4AC8-BD10-9A0909891731}"/>
                </a:ext>
              </a:extLst>
            </p:cNvPr>
            <p:cNvSpPr txBox="1"/>
            <p:nvPr/>
          </p:nvSpPr>
          <p:spPr>
            <a:xfrm>
              <a:off x="872491" y="4648896"/>
              <a:ext cx="1147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8E9682B5-50E2-450F-B26F-ABF57CF68543}"/>
                </a:ext>
              </a:extLst>
            </p:cNvPr>
            <p:cNvSpPr txBox="1"/>
            <p:nvPr/>
          </p:nvSpPr>
          <p:spPr>
            <a:xfrm>
              <a:off x="1113948" y="5250114"/>
              <a:ext cx="715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底線</a:t>
              </a:r>
              <a:endParaRPr lang="en-US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CC70DF0C-EC30-49A9-9C07-7566C0D56E84}"/>
              </a:ext>
            </a:extLst>
          </p:cNvPr>
          <p:cNvGrpSpPr/>
          <p:nvPr/>
        </p:nvGrpSpPr>
        <p:grpSpPr>
          <a:xfrm>
            <a:off x="4212158" y="3165567"/>
            <a:ext cx="3715987" cy="3099121"/>
            <a:chOff x="4212158" y="3165567"/>
            <a:chExt cx="3715987" cy="3099121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F7BF0571-271F-4B47-8806-C1098C522F6B}"/>
                </a:ext>
              </a:extLst>
            </p:cNvPr>
            <p:cNvSpPr/>
            <p:nvPr/>
          </p:nvSpPr>
          <p:spPr>
            <a:xfrm>
              <a:off x="4212158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 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有鼠標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F8E4218-528C-4164-B082-D840AC2BBB47}"/>
                </a:ext>
              </a:extLst>
            </p:cNvPr>
            <p:cNvSpPr/>
            <p:nvPr/>
          </p:nvSpPr>
          <p:spPr>
            <a:xfrm>
              <a:off x="5211097" y="3991478"/>
              <a:ext cx="2204500" cy="814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A93881B-2D98-4A31-A949-523E751544B4}"/>
                </a:ext>
              </a:extLst>
            </p:cNvPr>
            <p:cNvSpPr/>
            <p:nvPr/>
          </p:nvSpPr>
          <p:spPr>
            <a:xfrm>
              <a:off x="5211097" y="4902790"/>
              <a:ext cx="2204500" cy="814794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0331822-A0D0-46C5-8FC6-B6F1C32C2A2C}"/>
                </a:ext>
              </a:extLst>
            </p:cNvPr>
            <p:cNvSpPr txBox="1"/>
            <p:nvPr/>
          </p:nvSpPr>
          <p:spPr>
            <a:xfrm>
              <a:off x="4459752" y="425586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0A6A265F-BAD1-4458-8B09-370E57EF8696}"/>
                </a:ext>
              </a:extLst>
            </p:cNvPr>
            <p:cNvSpPr txBox="1"/>
            <p:nvPr/>
          </p:nvSpPr>
          <p:spPr>
            <a:xfrm>
              <a:off x="4257252" y="514614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7DA8F087-1100-4A33-8373-84904AE29034}"/>
              </a:ext>
            </a:extLst>
          </p:cNvPr>
          <p:cNvGrpSpPr/>
          <p:nvPr/>
        </p:nvGrpSpPr>
        <p:grpSpPr>
          <a:xfrm>
            <a:off x="8080554" y="3165567"/>
            <a:ext cx="3715987" cy="3099121"/>
            <a:chOff x="8080554" y="3165567"/>
            <a:chExt cx="3715987" cy="3099121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B68455BE-594D-4A0B-8E87-FE410F9927C4}"/>
                </a:ext>
              </a:extLst>
            </p:cNvPr>
            <p:cNvSpPr/>
            <p:nvPr/>
          </p:nvSpPr>
          <p:spPr>
            <a:xfrm>
              <a:off x="8080554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無鼠標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1EA9A19-039A-49D1-AEB6-8E756CCD3BAE}"/>
                </a:ext>
              </a:extLst>
            </p:cNvPr>
            <p:cNvSpPr/>
            <p:nvPr/>
          </p:nvSpPr>
          <p:spPr>
            <a:xfrm>
              <a:off x="9116491" y="3989140"/>
              <a:ext cx="2189957" cy="81713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948D82-D655-45B7-93E8-8FC6EEA2CEB8}"/>
                </a:ext>
              </a:extLst>
            </p:cNvPr>
            <p:cNvSpPr/>
            <p:nvPr/>
          </p:nvSpPr>
          <p:spPr>
            <a:xfrm>
              <a:off x="9124334" y="4900451"/>
              <a:ext cx="2189957" cy="81713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9F0B872-D52C-4362-BA63-59BC2BA433EE}"/>
                </a:ext>
              </a:extLst>
            </p:cNvPr>
            <p:cNvSpPr txBox="1"/>
            <p:nvPr/>
          </p:nvSpPr>
          <p:spPr>
            <a:xfrm>
              <a:off x="8393955" y="423709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A640B4E-9C4A-43F1-8A56-20B3308C1DC6}"/>
                </a:ext>
              </a:extLst>
            </p:cNvPr>
            <p:cNvSpPr txBox="1"/>
            <p:nvPr/>
          </p:nvSpPr>
          <p:spPr>
            <a:xfrm>
              <a:off x="8157139" y="510896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3306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3B80221-FAC6-4F3B-8BEA-1B4B6588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技術使用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0732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09EEAF82-EDFA-40C8-938D-B5DE3E4A05F6}"/>
              </a:ext>
            </a:extLst>
          </p:cNvPr>
          <p:cNvSpPr txBox="1">
            <a:spLocks/>
          </p:cNvSpPr>
          <p:nvPr/>
        </p:nvSpPr>
        <p:spPr>
          <a:xfrm>
            <a:off x="1292940" y="108156"/>
            <a:ext cx="9606116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Git</a:t>
            </a:r>
            <a:endParaRPr lang="en-US" sz="4900" spc="600" dirty="0">
              <a:solidFill>
                <a:srgbClr val="CCDBFD"/>
              </a:solidFill>
              <a:latin typeface="Friz Quadrata Std" panose="020E0602040504020404" pitchFamily="34" charset="0"/>
              <a:ea typeface="Noto Sans CJK TC DemiLight" panose="020B0400000000000000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87AF65-79A0-4F86-97F0-040A3B26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9" y="1429421"/>
            <a:ext cx="7037699" cy="509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070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19B7EB-0735-450D-AD25-604CC74BDD8A}"/>
              </a:ext>
            </a:extLst>
          </p:cNvPr>
          <p:cNvSpPr/>
          <p:nvPr/>
        </p:nvSpPr>
        <p:spPr>
          <a:xfrm>
            <a:off x="3154680" y="640080"/>
            <a:ext cx="601065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  <a:cs typeface="+mj-cs"/>
              </a:rPr>
              <a:t>Bootstrap</a:t>
            </a:r>
            <a:r>
              <a:rPr lang="zh-TW" altLang="en-US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  <a:cs typeface="+mj-cs"/>
              </a:rPr>
              <a:t>導覽列</a:t>
            </a:r>
            <a:endParaRPr lang="en-US" sz="4900" spc="600" dirty="0">
              <a:solidFill>
                <a:srgbClr val="CCDBFD"/>
              </a:solidFill>
              <a:latin typeface="Friz Quadrata Std" panose="020E0602040504020404" pitchFamily="34" charset="0"/>
              <a:ea typeface="Noto Sans CJK TC DemiLight" panose="020B0400000000000000" pitchFamily="34" charset="-120"/>
              <a:cs typeface="+mj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AD0EC6-4CD7-4570-A065-2969AEA95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47" y="3319272"/>
            <a:ext cx="8890305" cy="30933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DE85405-5918-4C79-B449-135A8FACB2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00"/>
          <a:stretch/>
        </p:blipFill>
        <p:spPr>
          <a:xfrm>
            <a:off x="1871472" y="1990090"/>
            <a:ext cx="8449056" cy="9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0928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42C396-7618-4E0C-A86E-8B969973A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3666749"/>
            <a:ext cx="10401300" cy="8858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ECB1B0C-DCBC-4D97-9712-F8C7B6E38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340864"/>
            <a:ext cx="2876550" cy="914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8DDB1D-AE6D-42C3-8F05-17D4AC4C29DB}"/>
              </a:ext>
            </a:extLst>
          </p:cNvPr>
          <p:cNvSpPr/>
          <p:nvPr/>
        </p:nvSpPr>
        <p:spPr>
          <a:xfrm>
            <a:off x="3154680" y="640080"/>
            <a:ext cx="601065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  <a:cs typeface="+mj-cs"/>
              </a:rPr>
              <a:t>Bootstrap </a:t>
            </a:r>
            <a:r>
              <a:rPr lang="zh-TW" altLang="en-US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  <a:cs typeface="+mj-cs"/>
              </a:rPr>
              <a:t>按鈕</a:t>
            </a:r>
            <a:endParaRPr lang="en-US" sz="4900" spc="600" dirty="0">
              <a:solidFill>
                <a:srgbClr val="CCDBFD"/>
              </a:solidFill>
              <a:latin typeface="Friz Quadrata Std" panose="020E0602040504020404" pitchFamily="34" charset="0"/>
              <a:ea typeface="Noto Sans CJK TC DemiLight" panose="020B0400000000000000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02128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A42F3-4C16-42CD-9D4D-4685E32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229" y="705040"/>
            <a:ext cx="6225540" cy="849440"/>
          </a:xfrm>
        </p:spPr>
        <p:txBody>
          <a:bodyPr>
            <a:normAutofit/>
          </a:bodyPr>
          <a:lstStyle/>
          <a:p>
            <a:r>
              <a:rPr lang="en-US" altLang="zh-TW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JavaScript </a:t>
            </a:r>
            <a:r>
              <a:rPr lang="zh-TW" altLang="en-US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按鈕控制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069CD4-FFC6-40DC-9CD1-13F8C9754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608" y="3601783"/>
            <a:ext cx="5608783" cy="28538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137E4A2-75E5-40EE-97B3-0BEA7044F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2" y="2092356"/>
            <a:ext cx="26574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3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A42F3-4C16-42CD-9D4D-4685E32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320" y="477773"/>
            <a:ext cx="4785360" cy="849440"/>
          </a:xfrm>
        </p:spPr>
        <p:txBody>
          <a:bodyPr>
            <a:normAutofit fontScale="90000"/>
          </a:bodyPr>
          <a:lstStyle/>
          <a:p>
            <a:r>
              <a:rPr lang="en-US" altLang="zh-TW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jQuery </a:t>
            </a:r>
            <a:r>
              <a:rPr lang="zh-TW" altLang="en-US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動畫設定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42E890-F7B4-4DBE-9244-3AFA7A475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7" y="1327213"/>
            <a:ext cx="74771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977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FE9D5-6EA7-4022-BD8B-A0E773A5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976" y="2798064"/>
            <a:ext cx="8229600" cy="126187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C4A76C"/>
                </a:solidFill>
                <a:latin typeface="Friz Quadrata Std" panose="020E0602040504020404" pitchFamily="34" charset="0"/>
              </a:rPr>
              <a:t>THANK YOU FOR WATCH !</a:t>
            </a:r>
          </a:p>
        </p:txBody>
      </p:sp>
    </p:spTree>
    <p:extLst>
      <p:ext uri="{BB962C8B-B14F-4D97-AF65-F5344CB8AC3E}">
        <p14:creationId xmlns:p14="http://schemas.microsoft.com/office/powerpoint/2010/main" val="34787564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8C5B3-0107-4EBE-B13F-A7D4CC77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859" y="2441025"/>
            <a:ext cx="4708281" cy="2151795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專案介紹</a:t>
            </a:r>
            <a:endParaRPr lang="en-US" sz="7200" dirty="0">
              <a:solidFill>
                <a:srgbClr val="CCDBFD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4941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562767-A245-486D-86A1-CAAF6AB5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296" y="696208"/>
            <a:ext cx="3115408" cy="90976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專案背景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081092-B353-4BD4-A98F-20C7457B98C4}"/>
              </a:ext>
            </a:extLst>
          </p:cNvPr>
          <p:cNvSpPr txBox="1"/>
          <p:nvPr/>
        </p:nvSpPr>
        <p:spPr>
          <a:xfrm>
            <a:off x="3499626" y="2327256"/>
            <a:ext cx="5998938" cy="2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根據平常玩的遊戲做出攻略網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從版面設計到視覺設計練習製作網頁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做一個網頁來實習專題課程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1031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81ADABF-8A53-47E8-9935-311A49F67ECA}"/>
              </a:ext>
            </a:extLst>
          </p:cNvPr>
          <p:cNvSpPr txBox="1">
            <a:spLocks/>
          </p:cNvSpPr>
          <p:nvPr/>
        </p:nvSpPr>
        <p:spPr>
          <a:xfrm>
            <a:off x="501674" y="665473"/>
            <a:ext cx="5528896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遇到的困難與需求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DD1845C5-A59F-499E-86CF-A1CE22EB9E4C}"/>
              </a:ext>
            </a:extLst>
          </p:cNvPr>
          <p:cNvSpPr txBox="1">
            <a:spLocks/>
          </p:cNvSpPr>
          <p:nvPr/>
        </p:nvSpPr>
        <p:spPr>
          <a:xfrm>
            <a:off x="6709840" y="665473"/>
            <a:ext cx="4739054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如何解決與改善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DEB4B0-13EF-468F-AE41-C9DBFF372E0D}"/>
              </a:ext>
            </a:extLst>
          </p:cNvPr>
          <p:cNvSpPr txBox="1"/>
          <p:nvPr/>
        </p:nvSpPr>
        <p:spPr>
          <a:xfrm>
            <a:off x="571090" y="2143215"/>
            <a:ext cx="5390064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網頁放在電腦版瀏覽器上看起來很單調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兩行字之間行距過大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8414A7-8F61-424B-ACE1-D1386AF52C07}"/>
              </a:ext>
            </a:extLst>
          </p:cNvPr>
          <p:cNvSpPr txBox="1"/>
          <p:nvPr/>
        </p:nvSpPr>
        <p:spPr>
          <a:xfrm>
            <a:off x="6334770" y="2143215"/>
            <a:ext cx="5666173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寬度拉到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1920px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，中間物件置中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使用</a:t>
            </a:r>
            <a:r>
              <a:rPr 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margin:0 0</a:t>
            </a:r>
          </a:p>
        </p:txBody>
      </p:sp>
    </p:spTree>
    <p:extLst>
      <p:ext uri="{BB962C8B-B14F-4D97-AF65-F5344CB8AC3E}">
        <p14:creationId xmlns:p14="http://schemas.microsoft.com/office/powerpoint/2010/main" val="2329192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1054BC3-6B38-4AA6-9F68-9554B166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21" y="2847089"/>
            <a:ext cx="4772758" cy="1163821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專案說明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6860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6AEA7C-E12C-470E-993F-36AE902CA7FB}"/>
              </a:ext>
            </a:extLst>
          </p:cNvPr>
          <p:cNvSpPr txBox="1">
            <a:spLocks/>
          </p:cNvSpPr>
          <p:nvPr/>
        </p:nvSpPr>
        <p:spPr>
          <a:xfrm>
            <a:off x="4538296" y="332726"/>
            <a:ext cx="3115408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rgbClr val="CCDBFD"/>
                </a:solidFill>
                <a:latin typeface="Friz Quadrata Std" panose="020E0602040504020404" pitchFamily="34" charset="0"/>
                <a:ea typeface="Yu Gothic Medium" panose="020B0500000000000000" pitchFamily="34" charset="-128"/>
              </a:rPr>
              <a:t>Sitemap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1CBC207-2D18-4702-8A21-FF9DE0FB5044}"/>
              </a:ext>
            </a:extLst>
          </p:cNvPr>
          <p:cNvGrpSpPr/>
          <p:nvPr/>
        </p:nvGrpSpPr>
        <p:grpSpPr>
          <a:xfrm>
            <a:off x="4299227" y="2085722"/>
            <a:ext cx="3790188" cy="2686555"/>
            <a:chOff x="3935788" y="2134711"/>
            <a:chExt cx="3790188" cy="2686555"/>
          </a:xfrm>
        </p:grpSpPr>
        <p:sp>
          <p:nvSpPr>
            <p:cNvPr id="3" name="流程圖: 程序 2">
              <a:extLst>
                <a:ext uri="{FF2B5EF4-FFF2-40B4-BE49-F238E27FC236}">
                  <a16:creationId xmlns:a16="http://schemas.microsoft.com/office/drawing/2014/main" id="{08DCE139-F0E7-489E-B82E-EEBF72739E5D}"/>
                </a:ext>
              </a:extLst>
            </p:cNvPr>
            <p:cNvSpPr/>
            <p:nvPr/>
          </p:nvSpPr>
          <p:spPr>
            <a:xfrm>
              <a:off x="3935788" y="2134711"/>
              <a:ext cx="1263396" cy="459862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主頁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27" name="流程圖: 程序 26">
              <a:extLst>
                <a:ext uri="{FF2B5EF4-FFF2-40B4-BE49-F238E27FC236}">
                  <a16:creationId xmlns:a16="http://schemas.microsoft.com/office/drawing/2014/main" id="{48F05695-70F8-4683-BE7F-DD952B7BC0BD}"/>
                </a:ext>
              </a:extLst>
            </p:cNvPr>
            <p:cNvSpPr/>
            <p:nvPr/>
          </p:nvSpPr>
          <p:spPr>
            <a:xfrm>
              <a:off x="5199184" y="3205888"/>
              <a:ext cx="1263396" cy="459861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32" name="流程圖: 程序 31">
              <a:extLst>
                <a:ext uri="{FF2B5EF4-FFF2-40B4-BE49-F238E27FC236}">
                  <a16:creationId xmlns:a16="http://schemas.microsoft.com/office/drawing/2014/main" id="{EECE8DE9-6AA0-4547-900E-92A393F8658C}"/>
                </a:ext>
              </a:extLst>
            </p:cNvPr>
            <p:cNvSpPr/>
            <p:nvPr/>
          </p:nvSpPr>
          <p:spPr>
            <a:xfrm>
              <a:off x="6462580" y="4361405"/>
              <a:ext cx="1263396" cy="459861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連技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D75E2617-7FA4-4F77-825F-FB14625FE12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486" y="3435819"/>
              <a:ext cx="631698" cy="0"/>
            </a:xfrm>
            <a:prstGeom prst="line">
              <a:avLst/>
            </a:prstGeom>
            <a:ln w="57150">
              <a:solidFill>
                <a:srgbClr val="BDA1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接點: 肘形 43">
              <a:extLst>
                <a:ext uri="{FF2B5EF4-FFF2-40B4-BE49-F238E27FC236}">
                  <a16:creationId xmlns:a16="http://schemas.microsoft.com/office/drawing/2014/main" id="{3362BBDA-F1C0-41A5-BD90-42F8D34095E1}"/>
                </a:ext>
              </a:extLst>
            </p:cNvPr>
            <p:cNvCxnSpPr>
              <a:cxnSpLocks/>
              <a:stCxn id="3" idx="2"/>
              <a:endCxn id="32" idx="1"/>
            </p:cNvCxnSpPr>
            <p:nvPr/>
          </p:nvCxnSpPr>
          <p:spPr>
            <a:xfrm rot="16200000" flipH="1">
              <a:off x="4516652" y="2645407"/>
              <a:ext cx="1996763" cy="1895094"/>
            </a:xfrm>
            <a:prstGeom prst="bentConnector2">
              <a:avLst/>
            </a:prstGeom>
            <a:ln w="57150">
              <a:solidFill>
                <a:srgbClr val="BDA1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31598A64-B874-4B5A-A4BD-517A3A09319D}"/>
                </a:ext>
              </a:extLst>
            </p:cNvPr>
            <p:cNvCxnSpPr>
              <a:cxnSpLocks/>
              <a:stCxn id="27" idx="3"/>
              <a:endCxn id="32" idx="0"/>
            </p:cNvCxnSpPr>
            <p:nvPr/>
          </p:nvCxnSpPr>
          <p:spPr>
            <a:xfrm>
              <a:off x="6462580" y="3435819"/>
              <a:ext cx="631698" cy="925586"/>
            </a:xfrm>
            <a:prstGeom prst="bentConnector2">
              <a:avLst/>
            </a:prstGeom>
            <a:ln w="57150">
              <a:solidFill>
                <a:srgbClr val="C4A7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236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B767BE6-4B42-4DC0-8366-9E55B1E1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76" y="0"/>
            <a:ext cx="324639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2DE238D-40A6-4407-8B2E-36D812770151}"/>
              </a:ext>
            </a:extLst>
          </p:cNvPr>
          <p:cNvSpPr/>
          <p:nvPr/>
        </p:nvSpPr>
        <p:spPr>
          <a:xfrm>
            <a:off x="1391275" y="17780"/>
            <a:ext cx="3246391" cy="210312"/>
          </a:xfrm>
          <a:prstGeom prst="rect">
            <a:avLst/>
          </a:prstGeom>
          <a:solidFill>
            <a:srgbClr val="00FFFF">
              <a:alpha val="20000"/>
            </a:srgbClr>
          </a:solidFill>
          <a:ln w="63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761162-056D-46D2-ADDE-2AF7AB30B29A}"/>
              </a:ext>
            </a:extLst>
          </p:cNvPr>
          <p:cNvSpPr/>
          <p:nvPr/>
        </p:nvSpPr>
        <p:spPr>
          <a:xfrm>
            <a:off x="1391273" y="228092"/>
            <a:ext cx="3246391" cy="4129024"/>
          </a:xfrm>
          <a:prstGeom prst="rect">
            <a:avLst/>
          </a:prstGeom>
          <a:solidFill>
            <a:srgbClr val="00B050">
              <a:alpha val="20000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6AA9CD-B028-4CE7-BDD6-2BDD507E91FB}"/>
              </a:ext>
            </a:extLst>
          </p:cNvPr>
          <p:cNvSpPr/>
          <p:nvPr/>
        </p:nvSpPr>
        <p:spPr>
          <a:xfrm>
            <a:off x="1391274" y="4435348"/>
            <a:ext cx="3246391" cy="2089404"/>
          </a:xfrm>
          <a:prstGeom prst="rect">
            <a:avLst/>
          </a:prstGeom>
          <a:solidFill>
            <a:srgbClr val="FFC000">
              <a:alpha val="20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8C3214-8F55-4E06-8BCE-771BDA0FB19E}"/>
              </a:ext>
            </a:extLst>
          </p:cNvPr>
          <p:cNvSpPr/>
          <p:nvPr/>
        </p:nvSpPr>
        <p:spPr>
          <a:xfrm>
            <a:off x="1391273" y="6629908"/>
            <a:ext cx="3246391" cy="210312"/>
          </a:xfrm>
          <a:prstGeom prst="rect">
            <a:avLst/>
          </a:prstGeom>
          <a:solidFill>
            <a:srgbClr val="FF3399">
              <a:alpha val="20000"/>
            </a:srgbClr>
          </a:solidFill>
          <a:ln w="63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FB0BC2-9539-474F-8CCD-22624A5902D1}"/>
              </a:ext>
            </a:extLst>
          </p:cNvPr>
          <p:cNvSpPr txBox="1"/>
          <p:nvPr/>
        </p:nvSpPr>
        <p:spPr>
          <a:xfrm>
            <a:off x="6686938" y="902577"/>
            <a:ext cx="3618350" cy="461665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網站</a:t>
            </a:r>
            <a:r>
              <a: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Logo</a:t>
            </a:r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和主要導覽列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3EDAA-ECFC-4087-80E7-CA4C623FABAC}"/>
              </a:ext>
            </a:extLst>
          </p:cNvPr>
          <p:cNvSpPr txBox="1"/>
          <p:nvPr/>
        </p:nvSpPr>
        <p:spPr>
          <a:xfrm>
            <a:off x="6686938" y="2342779"/>
            <a:ext cx="283196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7685B8-B79C-46EC-AE9D-E44C60F4492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637666" y="122936"/>
            <a:ext cx="2049272" cy="1010474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8C5A369-1738-4831-B754-C69ED854254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637664" y="2292604"/>
            <a:ext cx="2049274" cy="28100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BDF043F-B54F-4EEF-A71F-1BB90F2B9846}"/>
              </a:ext>
            </a:extLst>
          </p:cNvPr>
          <p:cNvSpPr txBox="1"/>
          <p:nvPr/>
        </p:nvSpPr>
        <p:spPr>
          <a:xfrm>
            <a:off x="6686938" y="3782981"/>
            <a:ext cx="2831966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B7D20AB-091A-466A-AB6B-5E05114CD789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4637665" y="4013814"/>
            <a:ext cx="2049273" cy="146623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5465B55-FBE4-4F26-B478-D7AEA9EC1450}"/>
              </a:ext>
            </a:extLst>
          </p:cNvPr>
          <p:cNvSpPr txBox="1"/>
          <p:nvPr/>
        </p:nvSpPr>
        <p:spPr>
          <a:xfrm>
            <a:off x="6686938" y="5847133"/>
            <a:ext cx="2831966" cy="461665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8411A55-A705-4284-848B-E79477A126AE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4637664" y="6077966"/>
            <a:ext cx="2049274" cy="657098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67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25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80EAE2-4618-4D35-9555-AE01142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設計概念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977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17F934E-4514-459B-8E27-D756DE493911}"/>
              </a:ext>
            </a:extLst>
          </p:cNvPr>
          <p:cNvSpPr txBox="1">
            <a:spLocks/>
          </p:cNvSpPr>
          <p:nvPr/>
        </p:nvSpPr>
        <p:spPr>
          <a:xfrm>
            <a:off x="4144840" y="601440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創作發想描述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2AFB84-F78F-4F3C-9071-0A990831DEE6}"/>
              </a:ext>
            </a:extLst>
          </p:cNvPr>
          <p:cNvSpPr txBox="1"/>
          <p:nvPr/>
        </p:nvSpPr>
        <p:spPr>
          <a:xfrm>
            <a:off x="3277327" y="2441824"/>
            <a:ext cx="5935500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構想為玩家在遊戲和攻略網間可以不影響遊戲體驗下無縫切換，以英雄聯盟中常見到的配色及風格來製作攻略網，讓玩家能更沉浸在遊戲世界裡。</a:t>
            </a: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2931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</TotalTime>
  <Words>383</Words>
  <Application>Microsoft Office PowerPoint</Application>
  <PresentationFormat>寬螢幕</PresentationFormat>
  <Paragraphs>74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1" baseType="lpstr">
      <vt:lpstr>Friz Quadrata Std</vt:lpstr>
      <vt:lpstr>Noto Sans CJK TC Bold</vt:lpstr>
      <vt:lpstr>Noto Sans CJK TC DemiLight</vt:lpstr>
      <vt:lpstr>Noto Sans CJK TC Medium</vt:lpstr>
      <vt:lpstr>Noto Sans Mono CJK TC Regular</vt:lpstr>
      <vt:lpstr>Yu Gothic Medium</vt:lpstr>
      <vt:lpstr>Yu Gothic UI Semibold</vt:lpstr>
      <vt:lpstr>新細明體</vt:lpstr>
      <vt:lpstr>Arial</vt:lpstr>
      <vt:lpstr>Calibri</vt:lpstr>
      <vt:lpstr>Calibri Light</vt:lpstr>
      <vt:lpstr>Office 佈景主題</vt:lpstr>
      <vt:lpstr>107590005 莊　永</vt:lpstr>
      <vt:lpstr>專案介紹</vt:lpstr>
      <vt:lpstr>專案背景</vt:lpstr>
      <vt:lpstr>PowerPoint 簡報</vt:lpstr>
      <vt:lpstr>專案說明</vt:lpstr>
      <vt:lpstr>PowerPoint 簡報</vt:lpstr>
      <vt:lpstr>PowerPoint 簡報</vt:lpstr>
      <vt:lpstr>設計概念</vt:lpstr>
      <vt:lpstr>PowerPoint 簡報</vt:lpstr>
      <vt:lpstr>PowerPoint 簡報</vt:lpstr>
      <vt:lpstr>PowerPoint 簡報</vt:lpstr>
      <vt:lpstr>PowerPoint 簡報</vt:lpstr>
      <vt:lpstr>技術使用</vt:lpstr>
      <vt:lpstr>PowerPoint 簡報</vt:lpstr>
      <vt:lpstr>PowerPoint 簡報</vt:lpstr>
      <vt:lpstr>PowerPoint 簡報</vt:lpstr>
      <vt:lpstr>JavaScript 按鈕控制</vt:lpstr>
      <vt:lpstr>jQuery 動畫設定</vt:lpstr>
      <vt:lpstr>THANK YOU FOR WATCH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YzH</dc:creator>
  <cp:lastModifiedBy>柯承亨</cp:lastModifiedBy>
  <cp:revision>119</cp:revision>
  <dcterms:created xsi:type="dcterms:W3CDTF">2020-04-26T11:32:33Z</dcterms:created>
  <dcterms:modified xsi:type="dcterms:W3CDTF">2020-04-30T05:38:08Z</dcterms:modified>
</cp:coreProperties>
</file>