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5627-A975-4BAD-A4B2-DCA62C92EA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915455-1718-4FE5-B769-8310CCA7EA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4671D0-57F9-4087-BD83-B8A492EB08BD}"/>
              </a:ext>
            </a:extLst>
          </p:cNvPr>
          <p:cNvSpPr>
            <a:spLocks noGrp="1"/>
          </p:cNvSpPr>
          <p:nvPr>
            <p:ph type="dt" sz="half" idx="10"/>
          </p:nvPr>
        </p:nvSpPr>
        <p:spPr/>
        <p:txBody>
          <a:bodyPr/>
          <a:lstStyle/>
          <a:p>
            <a:fld id="{0F474B26-0168-40E8-947E-874AAE2E7C86}" type="datetimeFigureOut">
              <a:rPr lang="en-US" smtClean="0"/>
              <a:t>3/24/2022</a:t>
            </a:fld>
            <a:endParaRPr lang="en-US"/>
          </a:p>
        </p:txBody>
      </p:sp>
      <p:sp>
        <p:nvSpPr>
          <p:cNvPr id="5" name="Footer Placeholder 4">
            <a:extLst>
              <a:ext uri="{FF2B5EF4-FFF2-40B4-BE49-F238E27FC236}">
                <a16:creationId xmlns:a16="http://schemas.microsoft.com/office/drawing/2014/main" id="{F4D566E1-0851-457D-BDC4-90587D866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FE5A3-8197-43A4-A216-28C72959474B}"/>
              </a:ext>
            </a:extLst>
          </p:cNvPr>
          <p:cNvSpPr>
            <a:spLocks noGrp="1"/>
          </p:cNvSpPr>
          <p:nvPr>
            <p:ph type="sldNum" sz="quarter" idx="12"/>
          </p:nvPr>
        </p:nvSpPr>
        <p:spPr/>
        <p:txBody>
          <a:bodyPr/>
          <a:lstStyle/>
          <a:p>
            <a:fld id="{4B1A59F7-DF89-4B6E-A64D-20FCC4180AA9}" type="slidenum">
              <a:rPr lang="en-US" smtClean="0"/>
              <a:t>‹#›</a:t>
            </a:fld>
            <a:endParaRPr lang="en-US"/>
          </a:p>
        </p:txBody>
      </p:sp>
    </p:spTree>
    <p:extLst>
      <p:ext uri="{BB962C8B-B14F-4D97-AF65-F5344CB8AC3E}">
        <p14:creationId xmlns:p14="http://schemas.microsoft.com/office/powerpoint/2010/main" val="3919137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54401-4CEE-47F7-B52D-D755D0BA0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F10F50-9A77-40A3-8F22-3609EF51AB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158BE5-0061-4D88-B746-8927B574542E}"/>
              </a:ext>
            </a:extLst>
          </p:cNvPr>
          <p:cNvSpPr>
            <a:spLocks noGrp="1"/>
          </p:cNvSpPr>
          <p:nvPr>
            <p:ph type="dt" sz="half" idx="10"/>
          </p:nvPr>
        </p:nvSpPr>
        <p:spPr/>
        <p:txBody>
          <a:bodyPr/>
          <a:lstStyle/>
          <a:p>
            <a:fld id="{0F474B26-0168-40E8-947E-874AAE2E7C86}" type="datetimeFigureOut">
              <a:rPr lang="en-US" smtClean="0"/>
              <a:t>3/24/2022</a:t>
            </a:fld>
            <a:endParaRPr lang="en-US"/>
          </a:p>
        </p:txBody>
      </p:sp>
      <p:sp>
        <p:nvSpPr>
          <p:cNvPr id="5" name="Footer Placeholder 4">
            <a:extLst>
              <a:ext uri="{FF2B5EF4-FFF2-40B4-BE49-F238E27FC236}">
                <a16:creationId xmlns:a16="http://schemas.microsoft.com/office/drawing/2014/main" id="{11408FEC-3788-4D7A-BC7A-14F888BB7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82A49-D8CC-4836-944C-62B55FDD85EE}"/>
              </a:ext>
            </a:extLst>
          </p:cNvPr>
          <p:cNvSpPr>
            <a:spLocks noGrp="1"/>
          </p:cNvSpPr>
          <p:nvPr>
            <p:ph type="sldNum" sz="quarter" idx="12"/>
          </p:nvPr>
        </p:nvSpPr>
        <p:spPr/>
        <p:txBody>
          <a:bodyPr/>
          <a:lstStyle/>
          <a:p>
            <a:fld id="{4B1A59F7-DF89-4B6E-A64D-20FCC4180AA9}" type="slidenum">
              <a:rPr lang="en-US" smtClean="0"/>
              <a:t>‹#›</a:t>
            </a:fld>
            <a:endParaRPr lang="en-US"/>
          </a:p>
        </p:txBody>
      </p:sp>
    </p:spTree>
    <p:extLst>
      <p:ext uri="{BB962C8B-B14F-4D97-AF65-F5344CB8AC3E}">
        <p14:creationId xmlns:p14="http://schemas.microsoft.com/office/powerpoint/2010/main" val="350926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78E321-B65D-437F-AA2D-5882C862A0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0DC3C4-1AA2-495B-A925-F419080AB9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ACEC3-253A-465A-814B-16189DD553C7}"/>
              </a:ext>
            </a:extLst>
          </p:cNvPr>
          <p:cNvSpPr>
            <a:spLocks noGrp="1"/>
          </p:cNvSpPr>
          <p:nvPr>
            <p:ph type="dt" sz="half" idx="10"/>
          </p:nvPr>
        </p:nvSpPr>
        <p:spPr/>
        <p:txBody>
          <a:bodyPr/>
          <a:lstStyle/>
          <a:p>
            <a:fld id="{0F474B26-0168-40E8-947E-874AAE2E7C86}" type="datetimeFigureOut">
              <a:rPr lang="en-US" smtClean="0"/>
              <a:t>3/24/2022</a:t>
            </a:fld>
            <a:endParaRPr lang="en-US"/>
          </a:p>
        </p:txBody>
      </p:sp>
      <p:sp>
        <p:nvSpPr>
          <p:cNvPr id="5" name="Footer Placeholder 4">
            <a:extLst>
              <a:ext uri="{FF2B5EF4-FFF2-40B4-BE49-F238E27FC236}">
                <a16:creationId xmlns:a16="http://schemas.microsoft.com/office/drawing/2014/main" id="{292DF1D5-0828-4D9E-8D1D-90CF26EDE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6DD67-9CEF-4D15-BD58-E90B7091EEF6}"/>
              </a:ext>
            </a:extLst>
          </p:cNvPr>
          <p:cNvSpPr>
            <a:spLocks noGrp="1"/>
          </p:cNvSpPr>
          <p:nvPr>
            <p:ph type="sldNum" sz="quarter" idx="12"/>
          </p:nvPr>
        </p:nvSpPr>
        <p:spPr/>
        <p:txBody>
          <a:bodyPr/>
          <a:lstStyle/>
          <a:p>
            <a:fld id="{4B1A59F7-DF89-4B6E-A64D-20FCC4180AA9}" type="slidenum">
              <a:rPr lang="en-US" smtClean="0"/>
              <a:t>‹#›</a:t>
            </a:fld>
            <a:endParaRPr lang="en-US"/>
          </a:p>
        </p:txBody>
      </p:sp>
    </p:spTree>
    <p:extLst>
      <p:ext uri="{BB962C8B-B14F-4D97-AF65-F5344CB8AC3E}">
        <p14:creationId xmlns:p14="http://schemas.microsoft.com/office/powerpoint/2010/main" val="241836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C55F-FA5A-4FD3-BD02-D920295FCF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2CDD75-9EF8-4FDB-82B8-4B3B3619E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95E070-E720-4EC1-AD61-D43D0A026D9A}"/>
              </a:ext>
            </a:extLst>
          </p:cNvPr>
          <p:cNvSpPr>
            <a:spLocks noGrp="1"/>
          </p:cNvSpPr>
          <p:nvPr>
            <p:ph type="dt" sz="half" idx="10"/>
          </p:nvPr>
        </p:nvSpPr>
        <p:spPr/>
        <p:txBody>
          <a:bodyPr/>
          <a:lstStyle/>
          <a:p>
            <a:fld id="{0F474B26-0168-40E8-947E-874AAE2E7C86}" type="datetimeFigureOut">
              <a:rPr lang="en-US" smtClean="0"/>
              <a:t>3/24/2022</a:t>
            </a:fld>
            <a:endParaRPr lang="en-US"/>
          </a:p>
        </p:txBody>
      </p:sp>
      <p:sp>
        <p:nvSpPr>
          <p:cNvPr id="5" name="Footer Placeholder 4">
            <a:extLst>
              <a:ext uri="{FF2B5EF4-FFF2-40B4-BE49-F238E27FC236}">
                <a16:creationId xmlns:a16="http://schemas.microsoft.com/office/drawing/2014/main" id="{13BF6194-34EE-48D0-962A-C20E4D970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4C7DA-D50B-4264-99B5-DC57D82E85D3}"/>
              </a:ext>
            </a:extLst>
          </p:cNvPr>
          <p:cNvSpPr>
            <a:spLocks noGrp="1"/>
          </p:cNvSpPr>
          <p:nvPr>
            <p:ph type="sldNum" sz="quarter" idx="12"/>
          </p:nvPr>
        </p:nvSpPr>
        <p:spPr/>
        <p:txBody>
          <a:bodyPr/>
          <a:lstStyle/>
          <a:p>
            <a:fld id="{4B1A59F7-DF89-4B6E-A64D-20FCC4180AA9}" type="slidenum">
              <a:rPr lang="en-US" smtClean="0"/>
              <a:t>‹#›</a:t>
            </a:fld>
            <a:endParaRPr lang="en-US"/>
          </a:p>
        </p:txBody>
      </p:sp>
    </p:spTree>
    <p:extLst>
      <p:ext uri="{BB962C8B-B14F-4D97-AF65-F5344CB8AC3E}">
        <p14:creationId xmlns:p14="http://schemas.microsoft.com/office/powerpoint/2010/main" val="214130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0D559-2F59-4E08-AC59-901B12877C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AE6E3A-2F2D-4B40-9BBC-A06B8C8F7E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BAD9FB-A103-4084-A608-5434B079A735}"/>
              </a:ext>
            </a:extLst>
          </p:cNvPr>
          <p:cNvSpPr>
            <a:spLocks noGrp="1"/>
          </p:cNvSpPr>
          <p:nvPr>
            <p:ph type="dt" sz="half" idx="10"/>
          </p:nvPr>
        </p:nvSpPr>
        <p:spPr/>
        <p:txBody>
          <a:bodyPr/>
          <a:lstStyle/>
          <a:p>
            <a:fld id="{0F474B26-0168-40E8-947E-874AAE2E7C86}" type="datetimeFigureOut">
              <a:rPr lang="en-US" smtClean="0"/>
              <a:t>3/24/2022</a:t>
            </a:fld>
            <a:endParaRPr lang="en-US"/>
          </a:p>
        </p:txBody>
      </p:sp>
      <p:sp>
        <p:nvSpPr>
          <p:cNvPr id="5" name="Footer Placeholder 4">
            <a:extLst>
              <a:ext uri="{FF2B5EF4-FFF2-40B4-BE49-F238E27FC236}">
                <a16:creationId xmlns:a16="http://schemas.microsoft.com/office/drawing/2014/main" id="{9A5BB0A3-1C57-4B41-B92A-A8C31490E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D14CF1-312F-40FE-8370-84D95AD44E1E}"/>
              </a:ext>
            </a:extLst>
          </p:cNvPr>
          <p:cNvSpPr>
            <a:spLocks noGrp="1"/>
          </p:cNvSpPr>
          <p:nvPr>
            <p:ph type="sldNum" sz="quarter" idx="12"/>
          </p:nvPr>
        </p:nvSpPr>
        <p:spPr/>
        <p:txBody>
          <a:bodyPr/>
          <a:lstStyle/>
          <a:p>
            <a:fld id="{4B1A59F7-DF89-4B6E-A64D-20FCC4180AA9}" type="slidenum">
              <a:rPr lang="en-US" smtClean="0"/>
              <a:t>‹#›</a:t>
            </a:fld>
            <a:endParaRPr lang="en-US"/>
          </a:p>
        </p:txBody>
      </p:sp>
    </p:spTree>
    <p:extLst>
      <p:ext uri="{BB962C8B-B14F-4D97-AF65-F5344CB8AC3E}">
        <p14:creationId xmlns:p14="http://schemas.microsoft.com/office/powerpoint/2010/main" val="2160708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71E2-F89F-4BFA-9A45-E1ED9642AE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0C6B90-BDBD-4E99-A43C-3221F42AD7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635775-7828-4C33-BD32-915D5DCCAA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4B64BC-1973-44C3-BB53-DBB3617E8A94}"/>
              </a:ext>
            </a:extLst>
          </p:cNvPr>
          <p:cNvSpPr>
            <a:spLocks noGrp="1"/>
          </p:cNvSpPr>
          <p:nvPr>
            <p:ph type="dt" sz="half" idx="10"/>
          </p:nvPr>
        </p:nvSpPr>
        <p:spPr/>
        <p:txBody>
          <a:bodyPr/>
          <a:lstStyle/>
          <a:p>
            <a:fld id="{0F474B26-0168-40E8-947E-874AAE2E7C86}" type="datetimeFigureOut">
              <a:rPr lang="en-US" smtClean="0"/>
              <a:t>3/24/2022</a:t>
            </a:fld>
            <a:endParaRPr lang="en-US"/>
          </a:p>
        </p:txBody>
      </p:sp>
      <p:sp>
        <p:nvSpPr>
          <p:cNvPr id="6" name="Footer Placeholder 5">
            <a:extLst>
              <a:ext uri="{FF2B5EF4-FFF2-40B4-BE49-F238E27FC236}">
                <a16:creationId xmlns:a16="http://schemas.microsoft.com/office/drawing/2014/main" id="{C705D61D-86CD-4584-8885-0CA058E78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61FAB-F014-430C-9BE5-ECD32DEC8B51}"/>
              </a:ext>
            </a:extLst>
          </p:cNvPr>
          <p:cNvSpPr>
            <a:spLocks noGrp="1"/>
          </p:cNvSpPr>
          <p:nvPr>
            <p:ph type="sldNum" sz="quarter" idx="12"/>
          </p:nvPr>
        </p:nvSpPr>
        <p:spPr/>
        <p:txBody>
          <a:bodyPr/>
          <a:lstStyle/>
          <a:p>
            <a:fld id="{4B1A59F7-DF89-4B6E-A64D-20FCC4180AA9}" type="slidenum">
              <a:rPr lang="en-US" smtClean="0"/>
              <a:t>‹#›</a:t>
            </a:fld>
            <a:endParaRPr lang="en-US"/>
          </a:p>
        </p:txBody>
      </p:sp>
    </p:spTree>
    <p:extLst>
      <p:ext uri="{BB962C8B-B14F-4D97-AF65-F5344CB8AC3E}">
        <p14:creationId xmlns:p14="http://schemas.microsoft.com/office/powerpoint/2010/main" val="1260684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90761-B632-41D7-8617-CA001EB4AF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92A642-069A-4A71-99CC-23B6CECEDD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1DD690-EEB0-4EAE-B65B-723DE6932E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A5E1AF-9859-4394-819B-D939C63555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EE3C41-6DB8-4200-B2BF-4DBA154784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D28690-3651-4D26-82FA-32A749F9AD10}"/>
              </a:ext>
            </a:extLst>
          </p:cNvPr>
          <p:cNvSpPr>
            <a:spLocks noGrp="1"/>
          </p:cNvSpPr>
          <p:nvPr>
            <p:ph type="dt" sz="half" idx="10"/>
          </p:nvPr>
        </p:nvSpPr>
        <p:spPr/>
        <p:txBody>
          <a:bodyPr/>
          <a:lstStyle/>
          <a:p>
            <a:fld id="{0F474B26-0168-40E8-947E-874AAE2E7C86}" type="datetimeFigureOut">
              <a:rPr lang="en-US" smtClean="0"/>
              <a:t>3/24/2022</a:t>
            </a:fld>
            <a:endParaRPr lang="en-US"/>
          </a:p>
        </p:txBody>
      </p:sp>
      <p:sp>
        <p:nvSpPr>
          <p:cNvPr id="8" name="Footer Placeholder 7">
            <a:extLst>
              <a:ext uri="{FF2B5EF4-FFF2-40B4-BE49-F238E27FC236}">
                <a16:creationId xmlns:a16="http://schemas.microsoft.com/office/drawing/2014/main" id="{5E40E75D-BB40-4849-AB67-D1852E1FF9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F40948-DF30-4DF3-A1C6-03FD6A371B85}"/>
              </a:ext>
            </a:extLst>
          </p:cNvPr>
          <p:cNvSpPr>
            <a:spLocks noGrp="1"/>
          </p:cNvSpPr>
          <p:nvPr>
            <p:ph type="sldNum" sz="quarter" idx="12"/>
          </p:nvPr>
        </p:nvSpPr>
        <p:spPr/>
        <p:txBody>
          <a:bodyPr/>
          <a:lstStyle/>
          <a:p>
            <a:fld id="{4B1A59F7-DF89-4B6E-A64D-20FCC4180AA9}" type="slidenum">
              <a:rPr lang="en-US" smtClean="0"/>
              <a:t>‹#›</a:t>
            </a:fld>
            <a:endParaRPr lang="en-US"/>
          </a:p>
        </p:txBody>
      </p:sp>
    </p:spTree>
    <p:extLst>
      <p:ext uri="{BB962C8B-B14F-4D97-AF65-F5344CB8AC3E}">
        <p14:creationId xmlns:p14="http://schemas.microsoft.com/office/powerpoint/2010/main" val="881824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AA0A-2F43-4470-994D-8B61949552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1C25C5-E00F-4D65-8F2C-951307718D0C}"/>
              </a:ext>
            </a:extLst>
          </p:cNvPr>
          <p:cNvSpPr>
            <a:spLocks noGrp="1"/>
          </p:cNvSpPr>
          <p:nvPr>
            <p:ph type="dt" sz="half" idx="10"/>
          </p:nvPr>
        </p:nvSpPr>
        <p:spPr/>
        <p:txBody>
          <a:bodyPr/>
          <a:lstStyle/>
          <a:p>
            <a:fld id="{0F474B26-0168-40E8-947E-874AAE2E7C86}" type="datetimeFigureOut">
              <a:rPr lang="en-US" smtClean="0"/>
              <a:t>3/24/2022</a:t>
            </a:fld>
            <a:endParaRPr lang="en-US"/>
          </a:p>
        </p:txBody>
      </p:sp>
      <p:sp>
        <p:nvSpPr>
          <p:cNvPr id="4" name="Footer Placeholder 3">
            <a:extLst>
              <a:ext uri="{FF2B5EF4-FFF2-40B4-BE49-F238E27FC236}">
                <a16:creationId xmlns:a16="http://schemas.microsoft.com/office/drawing/2014/main" id="{BEBDA773-F22F-43F8-8427-A434249B76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0F4469-5E71-46B0-906A-8BF00060F6CA}"/>
              </a:ext>
            </a:extLst>
          </p:cNvPr>
          <p:cNvSpPr>
            <a:spLocks noGrp="1"/>
          </p:cNvSpPr>
          <p:nvPr>
            <p:ph type="sldNum" sz="quarter" idx="12"/>
          </p:nvPr>
        </p:nvSpPr>
        <p:spPr/>
        <p:txBody>
          <a:bodyPr/>
          <a:lstStyle/>
          <a:p>
            <a:fld id="{4B1A59F7-DF89-4B6E-A64D-20FCC4180AA9}" type="slidenum">
              <a:rPr lang="en-US" smtClean="0"/>
              <a:t>‹#›</a:t>
            </a:fld>
            <a:endParaRPr lang="en-US"/>
          </a:p>
        </p:txBody>
      </p:sp>
    </p:spTree>
    <p:extLst>
      <p:ext uri="{BB962C8B-B14F-4D97-AF65-F5344CB8AC3E}">
        <p14:creationId xmlns:p14="http://schemas.microsoft.com/office/powerpoint/2010/main" val="3909901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50544A-8F79-4FB5-A896-5E4381649DCB}"/>
              </a:ext>
            </a:extLst>
          </p:cNvPr>
          <p:cNvSpPr>
            <a:spLocks noGrp="1"/>
          </p:cNvSpPr>
          <p:nvPr>
            <p:ph type="dt" sz="half" idx="10"/>
          </p:nvPr>
        </p:nvSpPr>
        <p:spPr/>
        <p:txBody>
          <a:bodyPr/>
          <a:lstStyle/>
          <a:p>
            <a:fld id="{0F474B26-0168-40E8-947E-874AAE2E7C86}" type="datetimeFigureOut">
              <a:rPr lang="en-US" smtClean="0"/>
              <a:t>3/24/2022</a:t>
            </a:fld>
            <a:endParaRPr lang="en-US"/>
          </a:p>
        </p:txBody>
      </p:sp>
      <p:sp>
        <p:nvSpPr>
          <p:cNvPr id="3" name="Footer Placeholder 2">
            <a:extLst>
              <a:ext uri="{FF2B5EF4-FFF2-40B4-BE49-F238E27FC236}">
                <a16:creationId xmlns:a16="http://schemas.microsoft.com/office/drawing/2014/main" id="{328A3E0E-0AA3-4C94-A399-9F5DE4D9D8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9C4E12-1E3B-4BD9-BF6E-54E8AA34D82D}"/>
              </a:ext>
            </a:extLst>
          </p:cNvPr>
          <p:cNvSpPr>
            <a:spLocks noGrp="1"/>
          </p:cNvSpPr>
          <p:nvPr>
            <p:ph type="sldNum" sz="quarter" idx="12"/>
          </p:nvPr>
        </p:nvSpPr>
        <p:spPr/>
        <p:txBody>
          <a:bodyPr/>
          <a:lstStyle/>
          <a:p>
            <a:fld id="{4B1A59F7-DF89-4B6E-A64D-20FCC4180AA9}" type="slidenum">
              <a:rPr lang="en-US" smtClean="0"/>
              <a:t>‹#›</a:t>
            </a:fld>
            <a:endParaRPr lang="en-US"/>
          </a:p>
        </p:txBody>
      </p:sp>
    </p:spTree>
    <p:extLst>
      <p:ext uri="{BB962C8B-B14F-4D97-AF65-F5344CB8AC3E}">
        <p14:creationId xmlns:p14="http://schemas.microsoft.com/office/powerpoint/2010/main" val="1302824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D43D7-2808-45B5-833D-6A7833A21A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A77F64-206B-4C77-9473-A43CC4586F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F83FCD-1D4D-45AE-909A-77071AD3BF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9ECCB9-BB80-438A-A6FA-72D47FAFFD40}"/>
              </a:ext>
            </a:extLst>
          </p:cNvPr>
          <p:cNvSpPr>
            <a:spLocks noGrp="1"/>
          </p:cNvSpPr>
          <p:nvPr>
            <p:ph type="dt" sz="half" idx="10"/>
          </p:nvPr>
        </p:nvSpPr>
        <p:spPr/>
        <p:txBody>
          <a:bodyPr/>
          <a:lstStyle/>
          <a:p>
            <a:fld id="{0F474B26-0168-40E8-947E-874AAE2E7C86}" type="datetimeFigureOut">
              <a:rPr lang="en-US" smtClean="0"/>
              <a:t>3/24/2022</a:t>
            </a:fld>
            <a:endParaRPr lang="en-US"/>
          </a:p>
        </p:txBody>
      </p:sp>
      <p:sp>
        <p:nvSpPr>
          <p:cNvPr id="6" name="Footer Placeholder 5">
            <a:extLst>
              <a:ext uri="{FF2B5EF4-FFF2-40B4-BE49-F238E27FC236}">
                <a16:creationId xmlns:a16="http://schemas.microsoft.com/office/drawing/2014/main" id="{203D3253-5AC5-4959-B48C-ACB9709FC9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DE32E0-0D5F-49EA-8BE2-130DAC6C6757}"/>
              </a:ext>
            </a:extLst>
          </p:cNvPr>
          <p:cNvSpPr>
            <a:spLocks noGrp="1"/>
          </p:cNvSpPr>
          <p:nvPr>
            <p:ph type="sldNum" sz="quarter" idx="12"/>
          </p:nvPr>
        </p:nvSpPr>
        <p:spPr/>
        <p:txBody>
          <a:bodyPr/>
          <a:lstStyle/>
          <a:p>
            <a:fld id="{4B1A59F7-DF89-4B6E-A64D-20FCC4180AA9}" type="slidenum">
              <a:rPr lang="en-US" smtClean="0"/>
              <a:t>‹#›</a:t>
            </a:fld>
            <a:endParaRPr lang="en-US"/>
          </a:p>
        </p:txBody>
      </p:sp>
    </p:spTree>
    <p:extLst>
      <p:ext uri="{BB962C8B-B14F-4D97-AF65-F5344CB8AC3E}">
        <p14:creationId xmlns:p14="http://schemas.microsoft.com/office/powerpoint/2010/main" val="327542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88E0-3B2C-42FF-AFC7-1E0061323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B75A83-2F65-433A-ABDC-635A50130E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C3A5B9-F200-4E2E-B7F7-B6895AC61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64926E-3434-43B3-8637-4823F7AFE516}"/>
              </a:ext>
            </a:extLst>
          </p:cNvPr>
          <p:cNvSpPr>
            <a:spLocks noGrp="1"/>
          </p:cNvSpPr>
          <p:nvPr>
            <p:ph type="dt" sz="half" idx="10"/>
          </p:nvPr>
        </p:nvSpPr>
        <p:spPr/>
        <p:txBody>
          <a:bodyPr/>
          <a:lstStyle/>
          <a:p>
            <a:fld id="{0F474B26-0168-40E8-947E-874AAE2E7C86}" type="datetimeFigureOut">
              <a:rPr lang="en-US" smtClean="0"/>
              <a:t>3/24/2022</a:t>
            </a:fld>
            <a:endParaRPr lang="en-US"/>
          </a:p>
        </p:txBody>
      </p:sp>
      <p:sp>
        <p:nvSpPr>
          <p:cNvPr id="6" name="Footer Placeholder 5">
            <a:extLst>
              <a:ext uri="{FF2B5EF4-FFF2-40B4-BE49-F238E27FC236}">
                <a16:creationId xmlns:a16="http://schemas.microsoft.com/office/drawing/2014/main" id="{F71B7BF3-738F-4043-A12E-9CE259887E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E25908-3E63-4B94-A21B-2A58E9E8E55B}"/>
              </a:ext>
            </a:extLst>
          </p:cNvPr>
          <p:cNvSpPr>
            <a:spLocks noGrp="1"/>
          </p:cNvSpPr>
          <p:nvPr>
            <p:ph type="sldNum" sz="quarter" idx="12"/>
          </p:nvPr>
        </p:nvSpPr>
        <p:spPr/>
        <p:txBody>
          <a:bodyPr/>
          <a:lstStyle/>
          <a:p>
            <a:fld id="{4B1A59F7-DF89-4B6E-A64D-20FCC4180AA9}" type="slidenum">
              <a:rPr lang="en-US" smtClean="0"/>
              <a:t>‹#›</a:t>
            </a:fld>
            <a:endParaRPr lang="en-US"/>
          </a:p>
        </p:txBody>
      </p:sp>
    </p:spTree>
    <p:extLst>
      <p:ext uri="{BB962C8B-B14F-4D97-AF65-F5344CB8AC3E}">
        <p14:creationId xmlns:p14="http://schemas.microsoft.com/office/powerpoint/2010/main" val="1936780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F9AB4C-660C-4D39-B1E8-A2A5B1A8B4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D82600-A892-4256-9F63-C49F72AABA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8D214A-4B3A-4648-8B5F-B24EC522E9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74B26-0168-40E8-947E-874AAE2E7C86}" type="datetimeFigureOut">
              <a:rPr lang="en-US" smtClean="0"/>
              <a:t>3/24/2022</a:t>
            </a:fld>
            <a:endParaRPr lang="en-US"/>
          </a:p>
        </p:txBody>
      </p:sp>
      <p:sp>
        <p:nvSpPr>
          <p:cNvPr id="5" name="Footer Placeholder 4">
            <a:extLst>
              <a:ext uri="{FF2B5EF4-FFF2-40B4-BE49-F238E27FC236}">
                <a16:creationId xmlns:a16="http://schemas.microsoft.com/office/drawing/2014/main" id="{E74AC038-9296-434F-84A7-AF5377DB44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530921-7838-4358-91D4-141DB6C4B9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1A59F7-DF89-4B6E-A64D-20FCC4180AA9}" type="slidenum">
              <a:rPr lang="en-US" smtClean="0"/>
              <a:t>‹#›</a:t>
            </a:fld>
            <a:endParaRPr lang="en-US"/>
          </a:p>
        </p:txBody>
      </p:sp>
    </p:spTree>
    <p:extLst>
      <p:ext uri="{BB962C8B-B14F-4D97-AF65-F5344CB8AC3E}">
        <p14:creationId xmlns:p14="http://schemas.microsoft.com/office/powerpoint/2010/main" val="499821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5AC70-582E-4B36-AE1F-54B2FA1CBA68}"/>
              </a:ext>
            </a:extLst>
          </p:cNvPr>
          <p:cNvSpPr>
            <a:spLocks noGrp="1"/>
          </p:cNvSpPr>
          <p:nvPr>
            <p:ph type="ctrTitle"/>
          </p:nvPr>
        </p:nvSpPr>
        <p:spPr/>
        <p:txBody>
          <a:bodyPr>
            <a:normAutofit fontScale="90000"/>
          </a:bodyPr>
          <a:lstStyle/>
          <a:p>
            <a:r>
              <a:rPr lang="en-US" dirty="0"/>
              <a:t>Model Based Reinforcement Learning: Theory And Practice</a:t>
            </a:r>
          </a:p>
        </p:txBody>
      </p:sp>
      <p:sp>
        <p:nvSpPr>
          <p:cNvPr id="3" name="Subtitle 2">
            <a:extLst>
              <a:ext uri="{FF2B5EF4-FFF2-40B4-BE49-F238E27FC236}">
                <a16:creationId xmlns:a16="http://schemas.microsoft.com/office/drawing/2014/main" id="{07B7932F-030B-44D6-A3B9-4F3DD24EB26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41575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03F44-0B28-4E61-9C24-D847051A9C6A}"/>
              </a:ext>
            </a:extLst>
          </p:cNvPr>
          <p:cNvSpPr>
            <a:spLocks noGrp="1"/>
          </p:cNvSpPr>
          <p:nvPr>
            <p:ph type="title"/>
          </p:nvPr>
        </p:nvSpPr>
        <p:spPr/>
        <p:txBody>
          <a:bodyPr>
            <a:normAutofit/>
          </a:bodyPr>
          <a:lstStyle/>
          <a:p>
            <a:r>
              <a:rPr lang="en-US" dirty="0"/>
              <a:t>What is the key difference between Model Free and Model based RL?</a:t>
            </a:r>
          </a:p>
        </p:txBody>
      </p:sp>
      <p:sp>
        <p:nvSpPr>
          <p:cNvPr id="3" name="Content Placeholder 2">
            <a:extLst>
              <a:ext uri="{FF2B5EF4-FFF2-40B4-BE49-F238E27FC236}">
                <a16:creationId xmlns:a16="http://schemas.microsoft.com/office/drawing/2014/main" id="{F9F42B13-2EDD-4458-A10D-5A963D4A01AA}"/>
              </a:ext>
            </a:extLst>
          </p:cNvPr>
          <p:cNvSpPr>
            <a:spLocks noGrp="1"/>
          </p:cNvSpPr>
          <p:nvPr>
            <p:ph idx="1"/>
          </p:nvPr>
        </p:nvSpPr>
        <p:spPr/>
        <p:txBody>
          <a:bodyPr/>
          <a:lstStyle/>
          <a:p>
            <a:r>
              <a:rPr lang="en-US" b="0" i="0" dirty="0">
                <a:solidFill>
                  <a:srgbClr val="333333"/>
                </a:solidFill>
                <a:effectLst/>
                <a:latin typeface="Merriweather" panose="020B0604020202020204" pitchFamily="2" charset="0"/>
              </a:rPr>
              <a:t>Model based</a:t>
            </a:r>
            <a:r>
              <a:rPr lang="en-US" dirty="0">
                <a:solidFill>
                  <a:srgbClr val="333333"/>
                </a:solidFill>
                <a:latin typeface="Merriweather" panose="020B0604020202020204" pitchFamily="2" charset="0"/>
              </a:rPr>
              <a:t> RL</a:t>
            </a:r>
            <a:endParaRPr lang="en-US" b="0" i="0" dirty="0">
              <a:solidFill>
                <a:srgbClr val="333333"/>
              </a:solidFill>
              <a:effectLst/>
              <a:latin typeface="Merriweather" panose="020B0604020202020204" pitchFamily="2" charset="0"/>
            </a:endParaRPr>
          </a:p>
          <a:p>
            <a:pPr lvl="1"/>
            <a:r>
              <a:rPr lang="en-US" b="0" i="0" dirty="0">
                <a:solidFill>
                  <a:srgbClr val="333333"/>
                </a:solidFill>
                <a:effectLst/>
                <a:latin typeface="Merriweather" panose="020B0604020202020204" pitchFamily="2" charset="0"/>
              </a:rPr>
              <a:t>a system uses a predictive model of the world to ask questions of the form “what will happen if I do </a:t>
            </a:r>
            <a:r>
              <a:rPr lang="en-US" b="0" i="1" dirty="0">
                <a:solidFill>
                  <a:srgbClr val="333333"/>
                </a:solidFill>
                <a:effectLst/>
                <a:latin typeface="Merriweather" panose="020B0604020202020204" pitchFamily="2" charset="0"/>
              </a:rPr>
              <a:t>x action</a:t>
            </a:r>
            <a:r>
              <a:rPr lang="en-US" b="0" i="0" dirty="0">
                <a:solidFill>
                  <a:srgbClr val="333333"/>
                </a:solidFill>
                <a:effectLst/>
                <a:latin typeface="Merriweather" panose="020B0604020202020204" pitchFamily="2" charset="0"/>
              </a:rPr>
              <a:t>?” to choose the best </a:t>
            </a:r>
            <a:r>
              <a:rPr lang="en-US" b="0" i="1" dirty="0">
                <a:solidFill>
                  <a:srgbClr val="333333"/>
                </a:solidFill>
                <a:effectLst/>
                <a:latin typeface="Merriweather" panose="020B0604020202020204" pitchFamily="2" charset="0"/>
              </a:rPr>
              <a:t>x action.</a:t>
            </a:r>
          </a:p>
          <a:p>
            <a:r>
              <a:rPr lang="en-US" i="1" dirty="0">
                <a:solidFill>
                  <a:srgbClr val="333333"/>
                </a:solidFill>
                <a:latin typeface="Merriweather" panose="020B0604020202020204" pitchFamily="2" charset="0"/>
              </a:rPr>
              <a:t>Model Free RL</a:t>
            </a:r>
          </a:p>
          <a:p>
            <a:pPr lvl="1"/>
            <a:r>
              <a:rPr lang="en-US" b="0" i="0" dirty="0">
                <a:solidFill>
                  <a:srgbClr val="333333"/>
                </a:solidFill>
                <a:effectLst/>
                <a:latin typeface="Merriweather" panose="00000500000000000000" pitchFamily="2" charset="0"/>
              </a:rPr>
              <a:t> the modeling step is bypassed altogether in favor of learning a control policy directly. </a:t>
            </a:r>
          </a:p>
          <a:p>
            <a:r>
              <a:rPr lang="en-US" sz="2000" dirty="0">
                <a:solidFill>
                  <a:srgbClr val="333333"/>
                </a:solidFill>
                <a:latin typeface="Merriweather" panose="00000500000000000000" pitchFamily="2" charset="0"/>
              </a:rPr>
              <a:t>I</a:t>
            </a:r>
            <a:r>
              <a:rPr lang="en-US" sz="2000" b="0" i="0" dirty="0">
                <a:solidFill>
                  <a:srgbClr val="333333"/>
                </a:solidFill>
                <a:effectLst/>
                <a:latin typeface="Merriweather" panose="00000500000000000000" pitchFamily="2" charset="0"/>
              </a:rPr>
              <a:t>n practice the line between these two techniques can become blurred, as a coarse guide it is useful for dividing up the space of algorithmic possibilities.</a:t>
            </a:r>
            <a:endParaRPr lang="en-US" sz="2000" dirty="0"/>
          </a:p>
        </p:txBody>
      </p:sp>
    </p:spTree>
    <p:extLst>
      <p:ext uri="{BB962C8B-B14F-4D97-AF65-F5344CB8AC3E}">
        <p14:creationId xmlns:p14="http://schemas.microsoft.com/office/powerpoint/2010/main" val="233533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D0487-1B1D-471D-938E-AEDA6975EABE}"/>
              </a:ext>
            </a:extLst>
          </p:cNvPr>
          <p:cNvSpPr>
            <a:spLocks noGrp="1"/>
          </p:cNvSpPr>
          <p:nvPr>
            <p:ph type="title"/>
          </p:nvPr>
        </p:nvSpPr>
        <p:spPr/>
        <p:txBody>
          <a:bodyPr>
            <a:normAutofit fontScale="90000"/>
          </a:bodyPr>
          <a:lstStyle/>
          <a:p>
            <a:r>
              <a:rPr lang="en-US" b="0" i="0" dirty="0">
                <a:solidFill>
                  <a:srgbClr val="333333"/>
                </a:solidFill>
                <a:effectLst/>
                <a:latin typeface="Merriweather" panose="00000500000000000000" pitchFamily="2" charset="0"/>
              </a:rPr>
              <a:t>With the previous distinction</a:t>
            </a:r>
            <a:r>
              <a:rPr lang="en-US" dirty="0">
                <a:solidFill>
                  <a:srgbClr val="333333"/>
                </a:solidFill>
                <a:latin typeface="Merriweather" panose="00000500000000000000" pitchFamily="2" charset="0"/>
              </a:rPr>
              <a:t>,</a:t>
            </a:r>
            <a:r>
              <a:rPr lang="en-US" b="0" i="0" dirty="0">
                <a:solidFill>
                  <a:srgbClr val="333333"/>
                </a:solidFill>
                <a:effectLst/>
                <a:latin typeface="Merriweather" panose="00000500000000000000" pitchFamily="2" charset="0"/>
              </a:rPr>
              <a:t> whether to use such a predictive model. </a:t>
            </a:r>
            <a:br>
              <a:rPr lang="en-US" b="0" i="0" dirty="0">
                <a:solidFill>
                  <a:srgbClr val="333333"/>
                </a:solidFill>
                <a:effectLst/>
                <a:latin typeface="Merriweather" panose="00000500000000000000" pitchFamily="2" charset="0"/>
              </a:rPr>
            </a:br>
            <a:endParaRPr lang="en-US" dirty="0"/>
          </a:p>
        </p:txBody>
      </p:sp>
      <p:sp>
        <p:nvSpPr>
          <p:cNvPr id="3" name="Content Placeholder 2">
            <a:extLst>
              <a:ext uri="{FF2B5EF4-FFF2-40B4-BE49-F238E27FC236}">
                <a16:creationId xmlns:a16="http://schemas.microsoft.com/office/drawing/2014/main" id="{97BABCD1-3934-4A38-8DFF-C8FB4733D026}"/>
              </a:ext>
            </a:extLst>
          </p:cNvPr>
          <p:cNvSpPr>
            <a:spLocks noGrp="1"/>
          </p:cNvSpPr>
          <p:nvPr>
            <p:ph idx="1"/>
          </p:nvPr>
        </p:nvSpPr>
        <p:spPr/>
        <p:txBody>
          <a:bodyPr/>
          <a:lstStyle/>
          <a:p>
            <a:r>
              <a:rPr lang="en-US" b="0" i="0" dirty="0">
                <a:solidFill>
                  <a:srgbClr val="333333"/>
                </a:solidFill>
                <a:effectLst/>
                <a:latin typeface="Merriweather" panose="00000500000000000000" pitchFamily="2" charset="0"/>
              </a:rPr>
              <a:t> Content</a:t>
            </a:r>
          </a:p>
          <a:p>
            <a:pPr lvl="1"/>
            <a:r>
              <a:rPr lang="en-US" b="0" i="0" dirty="0">
                <a:solidFill>
                  <a:srgbClr val="333333"/>
                </a:solidFill>
                <a:effectLst/>
                <a:latin typeface="Merriweather" panose="00000500000000000000" pitchFamily="2" charset="0"/>
              </a:rPr>
              <a:t>realizations of model-based reinforcement learning methods</a:t>
            </a:r>
            <a:endParaRPr lang="en-US" dirty="0">
              <a:solidFill>
                <a:srgbClr val="333333"/>
              </a:solidFill>
              <a:latin typeface="Merriweather" panose="00000500000000000000" pitchFamily="2" charset="0"/>
            </a:endParaRPr>
          </a:p>
          <a:p>
            <a:pPr lvl="1"/>
            <a:r>
              <a:rPr lang="en-US" b="0" i="0" dirty="0">
                <a:solidFill>
                  <a:srgbClr val="333333"/>
                </a:solidFill>
                <a:effectLst/>
                <a:latin typeface="Merriweather" panose="00000500000000000000" pitchFamily="2" charset="0"/>
              </a:rPr>
              <a:t> tradeoffs that come into play when using a learned predictive model for training a policy and how these considerations motivate a simple but effective strategy for model-based reinforcement learning</a:t>
            </a:r>
          </a:p>
          <a:p>
            <a:pPr lvl="1"/>
            <a:endParaRPr lang="en-US" dirty="0"/>
          </a:p>
        </p:txBody>
      </p:sp>
    </p:spTree>
    <p:extLst>
      <p:ext uri="{BB962C8B-B14F-4D97-AF65-F5344CB8AC3E}">
        <p14:creationId xmlns:p14="http://schemas.microsoft.com/office/powerpoint/2010/main" val="260509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2C46-BEF2-4A62-B7F1-1C514273A1D7}"/>
              </a:ext>
            </a:extLst>
          </p:cNvPr>
          <p:cNvSpPr>
            <a:spLocks noGrp="1"/>
          </p:cNvSpPr>
          <p:nvPr>
            <p:ph type="title"/>
          </p:nvPr>
        </p:nvSpPr>
        <p:spPr/>
        <p:txBody>
          <a:bodyPr/>
          <a:lstStyle/>
          <a:p>
            <a:r>
              <a:rPr lang="en-US" dirty="0"/>
              <a:t>How many different type of Model Based Techniques exist?</a:t>
            </a:r>
          </a:p>
        </p:txBody>
      </p:sp>
      <p:sp>
        <p:nvSpPr>
          <p:cNvPr id="3" name="Content Placeholder 2">
            <a:extLst>
              <a:ext uri="{FF2B5EF4-FFF2-40B4-BE49-F238E27FC236}">
                <a16:creationId xmlns:a16="http://schemas.microsoft.com/office/drawing/2014/main" id="{234F48D6-7BAF-43CE-897A-3C7D046910D7}"/>
              </a:ext>
            </a:extLst>
          </p:cNvPr>
          <p:cNvSpPr>
            <a:spLocks noGrp="1"/>
          </p:cNvSpPr>
          <p:nvPr>
            <p:ph idx="1"/>
          </p:nvPr>
        </p:nvSpPr>
        <p:spPr/>
        <p:txBody>
          <a:bodyPr/>
          <a:lstStyle/>
          <a:p>
            <a:r>
              <a:rPr lang="en-US" dirty="0"/>
              <a:t>Model based techniques can be grouped into four categories:</a:t>
            </a:r>
          </a:p>
          <a:p>
            <a:pPr lvl="1"/>
            <a:r>
              <a:rPr lang="en-US" b="1" i="0" dirty="0">
                <a:solidFill>
                  <a:srgbClr val="333333"/>
                </a:solidFill>
                <a:effectLst/>
                <a:latin typeface="Merriweather" panose="00000500000000000000" pitchFamily="2" charset="0"/>
              </a:rPr>
              <a:t>Analytic gradient computation</a:t>
            </a:r>
          </a:p>
          <a:p>
            <a:pPr lvl="1"/>
            <a:r>
              <a:rPr lang="en-US" b="1" dirty="0">
                <a:solidFill>
                  <a:srgbClr val="333333"/>
                </a:solidFill>
                <a:latin typeface="Merriweather" panose="00000500000000000000" pitchFamily="2" charset="0"/>
              </a:rPr>
              <a:t>Sampling-based planning</a:t>
            </a:r>
          </a:p>
          <a:p>
            <a:pPr lvl="1"/>
            <a:r>
              <a:rPr lang="en-US" b="1" dirty="0">
                <a:solidFill>
                  <a:srgbClr val="333333"/>
                </a:solidFill>
                <a:latin typeface="Merriweather" panose="00000500000000000000" pitchFamily="2" charset="0"/>
              </a:rPr>
              <a:t>Model based data generation</a:t>
            </a:r>
          </a:p>
          <a:p>
            <a:pPr lvl="1"/>
            <a:r>
              <a:rPr lang="en-US" b="1" dirty="0">
                <a:solidFill>
                  <a:srgbClr val="333333"/>
                </a:solidFill>
                <a:latin typeface="Merriweather" panose="00000500000000000000" pitchFamily="2" charset="0"/>
              </a:rPr>
              <a:t>Value equivalence Prediction</a:t>
            </a:r>
            <a:endParaRPr lang="en-US" dirty="0"/>
          </a:p>
        </p:txBody>
      </p:sp>
    </p:spTree>
    <p:extLst>
      <p:ext uri="{BB962C8B-B14F-4D97-AF65-F5344CB8AC3E}">
        <p14:creationId xmlns:p14="http://schemas.microsoft.com/office/powerpoint/2010/main" val="2771583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375BF-7549-49F0-8514-41628F1A32BF}"/>
              </a:ext>
            </a:extLst>
          </p:cNvPr>
          <p:cNvSpPr>
            <a:spLocks noGrp="1"/>
          </p:cNvSpPr>
          <p:nvPr>
            <p:ph type="title"/>
          </p:nvPr>
        </p:nvSpPr>
        <p:spPr/>
        <p:txBody>
          <a:bodyPr/>
          <a:lstStyle/>
          <a:p>
            <a:r>
              <a:rPr lang="en-US" dirty="0"/>
              <a:t>Provide brief about Analytic gradient computation</a:t>
            </a:r>
          </a:p>
        </p:txBody>
      </p:sp>
      <p:sp>
        <p:nvSpPr>
          <p:cNvPr id="3" name="Content Placeholder 2">
            <a:extLst>
              <a:ext uri="{FF2B5EF4-FFF2-40B4-BE49-F238E27FC236}">
                <a16:creationId xmlns:a16="http://schemas.microsoft.com/office/drawing/2014/main" id="{7B108626-23B2-4878-A478-CB1A42EC9AB1}"/>
              </a:ext>
            </a:extLst>
          </p:cNvPr>
          <p:cNvSpPr>
            <a:spLocks noGrp="1"/>
          </p:cNvSpPr>
          <p:nvPr>
            <p:ph idx="1"/>
          </p:nvPr>
        </p:nvSpPr>
        <p:spPr/>
        <p:txBody>
          <a:bodyPr>
            <a:normAutofit lnSpcReduction="10000"/>
          </a:bodyPr>
          <a:lstStyle/>
          <a:p>
            <a:r>
              <a:rPr lang="en-US" dirty="0"/>
              <a:t>In these techniques:</a:t>
            </a:r>
          </a:p>
          <a:p>
            <a:pPr lvl="1"/>
            <a:r>
              <a:rPr lang="en-US" dirty="0"/>
              <a:t>Assumption about the form of the dynamics and cost function</a:t>
            </a:r>
          </a:p>
          <a:p>
            <a:pPr lvl="1"/>
            <a:r>
              <a:rPr lang="en-US" dirty="0"/>
              <a:t>These can yield closed form solutions for locally optimal control </a:t>
            </a:r>
            <a:r>
              <a:rPr lang="en-US" dirty="0" err="1"/>
              <a:t>eg</a:t>
            </a:r>
            <a:r>
              <a:rPr lang="en-US" dirty="0"/>
              <a:t>:- LQR framework</a:t>
            </a:r>
          </a:p>
          <a:p>
            <a:pPr lvl="1"/>
            <a:r>
              <a:rPr lang="en-US" dirty="0"/>
              <a:t>When these assumptions are not valid, receding horizon control can account for small errors introduced by approximated dynamics.</a:t>
            </a:r>
          </a:p>
          <a:p>
            <a:r>
              <a:rPr lang="en-US" dirty="0"/>
              <a:t>Dynamics models parameterized as gaussian processes have analytic gradient that can be used for policy improvement.</a:t>
            </a:r>
          </a:p>
          <a:p>
            <a:r>
              <a:rPr lang="en-US" dirty="0"/>
              <a:t>Controllers derived via these sample parametrization also can be used to provide guiding samples for training more complex non linear policies.</a:t>
            </a:r>
          </a:p>
          <a:p>
            <a:endParaRPr lang="en-US" dirty="0"/>
          </a:p>
        </p:txBody>
      </p:sp>
    </p:spTree>
    <p:extLst>
      <p:ext uri="{BB962C8B-B14F-4D97-AF65-F5344CB8AC3E}">
        <p14:creationId xmlns:p14="http://schemas.microsoft.com/office/powerpoint/2010/main" val="1892061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91EE-1635-4196-BFE9-E94D56A0C9C0}"/>
              </a:ext>
            </a:extLst>
          </p:cNvPr>
          <p:cNvSpPr>
            <a:spLocks noGrp="1"/>
          </p:cNvSpPr>
          <p:nvPr>
            <p:ph type="title"/>
          </p:nvPr>
        </p:nvSpPr>
        <p:spPr/>
        <p:txBody>
          <a:bodyPr/>
          <a:lstStyle/>
          <a:p>
            <a:r>
              <a:rPr lang="en-US" dirty="0"/>
              <a:t>Explain in brief Sampling Based Planning</a:t>
            </a:r>
          </a:p>
        </p:txBody>
      </p:sp>
      <p:sp>
        <p:nvSpPr>
          <p:cNvPr id="3" name="Content Placeholder 2">
            <a:extLst>
              <a:ext uri="{FF2B5EF4-FFF2-40B4-BE49-F238E27FC236}">
                <a16:creationId xmlns:a16="http://schemas.microsoft.com/office/drawing/2014/main" id="{6B908D64-3E10-4AB6-BFA7-F06992697757}"/>
              </a:ext>
            </a:extLst>
          </p:cNvPr>
          <p:cNvSpPr>
            <a:spLocks noGrp="1"/>
          </p:cNvSpPr>
          <p:nvPr>
            <p:ph idx="1"/>
          </p:nvPr>
        </p:nvSpPr>
        <p:spPr/>
        <p:txBody>
          <a:bodyPr/>
          <a:lstStyle/>
          <a:p>
            <a:r>
              <a:rPr lang="en-US" dirty="0"/>
              <a:t>Situation:	When there is general case of nonlinear dynamics models, there is no guarantee of local optimality and must resort to sampling action sequences.</a:t>
            </a:r>
          </a:p>
          <a:p>
            <a:r>
              <a:rPr lang="en-US" dirty="0"/>
              <a:t>Simplest version of this approach – Random shooting, entails sampling candidate actions from a fixed distribution, evaluating them under a model and choosing the action that is most promising.</a:t>
            </a:r>
          </a:p>
          <a:p>
            <a:r>
              <a:rPr lang="en-US" dirty="0"/>
              <a:t>Sophisticated variant: Iteratively adjust the sampling distribution</a:t>
            </a:r>
          </a:p>
          <a:p>
            <a:pPr lvl="1"/>
            <a:r>
              <a:rPr lang="en-US" dirty="0"/>
              <a:t> CEM(Cross Entropy Method) used in </a:t>
            </a:r>
            <a:r>
              <a:rPr lang="en-US" dirty="0" err="1"/>
              <a:t>PlaNet</a:t>
            </a:r>
            <a:r>
              <a:rPr lang="en-US" dirty="0"/>
              <a:t>, PETS and visual foresight </a:t>
            </a:r>
          </a:p>
          <a:p>
            <a:pPr lvl="1"/>
            <a:r>
              <a:rPr lang="en-US" dirty="0"/>
              <a:t>Path Integral optimal control</a:t>
            </a:r>
          </a:p>
        </p:txBody>
      </p:sp>
    </p:spTree>
    <p:extLst>
      <p:ext uri="{BB962C8B-B14F-4D97-AF65-F5344CB8AC3E}">
        <p14:creationId xmlns:p14="http://schemas.microsoft.com/office/powerpoint/2010/main" val="328892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8874DB-56FA-469C-A53E-F5365F9CDDB5}"/>
              </a:ext>
            </a:extLst>
          </p:cNvPr>
          <p:cNvSpPr>
            <a:spLocks noGrp="1"/>
          </p:cNvSpPr>
          <p:nvPr>
            <p:ph idx="1"/>
          </p:nvPr>
        </p:nvSpPr>
        <p:spPr/>
        <p:txBody>
          <a:bodyPr/>
          <a:lstStyle/>
          <a:p>
            <a:r>
              <a:rPr lang="en-US" dirty="0"/>
              <a:t>In discrete- action setting:</a:t>
            </a:r>
          </a:p>
          <a:p>
            <a:pPr lvl="1"/>
            <a:r>
              <a:rPr lang="en-US" dirty="0"/>
              <a:t>Tree structures are prevalent</a:t>
            </a:r>
          </a:p>
          <a:p>
            <a:pPr lvl="1"/>
            <a:r>
              <a:rPr lang="en-US" dirty="0"/>
              <a:t>Iteratively refine a single trajectory of waypoints are uncommon</a:t>
            </a:r>
          </a:p>
          <a:p>
            <a:r>
              <a:rPr lang="en-US" dirty="0"/>
              <a:t>Prominent tree based search algorithm is MCTS</a:t>
            </a:r>
          </a:p>
          <a:p>
            <a:pPr lvl="1"/>
            <a:r>
              <a:rPr lang="en-US" dirty="0"/>
              <a:t>MCTS provides good results in games playing and iterated width search</a:t>
            </a:r>
          </a:p>
          <a:p>
            <a:r>
              <a:rPr lang="en-US" dirty="0"/>
              <a:t>Sample Based Planning techniques can be combined with structured physics-based, object-centric priors.</a:t>
            </a:r>
          </a:p>
        </p:txBody>
      </p:sp>
      <p:sp>
        <p:nvSpPr>
          <p:cNvPr id="4" name="Title 1">
            <a:extLst>
              <a:ext uri="{FF2B5EF4-FFF2-40B4-BE49-F238E27FC236}">
                <a16:creationId xmlns:a16="http://schemas.microsoft.com/office/drawing/2014/main" id="{BC0FA779-3B07-4023-98FA-4EF2A65EA4F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Explain in brief Sampling Based Planning</a:t>
            </a:r>
            <a:endParaRPr lang="en-US" dirty="0"/>
          </a:p>
        </p:txBody>
      </p:sp>
    </p:spTree>
    <p:extLst>
      <p:ext uri="{BB962C8B-B14F-4D97-AF65-F5344CB8AC3E}">
        <p14:creationId xmlns:p14="http://schemas.microsoft.com/office/powerpoint/2010/main" val="631108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F06F-4191-439F-A976-115DC2EA3894}"/>
              </a:ext>
            </a:extLst>
          </p:cNvPr>
          <p:cNvSpPr>
            <a:spLocks noGrp="1"/>
          </p:cNvSpPr>
          <p:nvPr>
            <p:ph type="title"/>
          </p:nvPr>
        </p:nvSpPr>
        <p:spPr/>
        <p:txBody>
          <a:bodyPr/>
          <a:lstStyle/>
          <a:p>
            <a:r>
              <a:rPr lang="en-US" dirty="0"/>
              <a:t>Model-based data generation</a:t>
            </a:r>
          </a:p>
        </p:txBody>
      </p:sp>
      <p:sp>
        <p:nvSpPr>
          <p:cNvPr id="3" name="Content Placeholder 2">
            <a:extLst>
              <a:ext uri="{FF2B5EF4-FFF2-40B4-BE49-F238E27FC236}">
                <a16:creationId xmlns:a16="http://schemas.microsoft.com/office/drawing/2014/main" id="{9CD1C94A-87A7-4922-8B3A-2B8E84C26600}"/>
              </a:ext>
            </a:extLst>
          </p:cNvPr>
          <p:cNvSpPr>
            <a:spLocks noGrp="1"/>
          </p:cNvSpPr>
          <p:nvPr>
            <p:ph idx="1"/>
          </p:nvPr>
        </p:nvSpPr>
        <p:spPr/>
        <p:txBody>
          <a:bodyPr>
            <a:normAutofit fontScale="92500" lnSpcReduction="10000"/>
          </a:bodyPr>
          <a:lstStyle/>
          <a:p>
            <a:r>
              <a:rPr lang="en-US" dirty="0"/>
              <a:t>ML has synthetic data generation techniques which provides better results in many use cases.</a:t>
            </a:r>
          </a:p>
          <a:p>
            <a:r>
              <a:rPr lang="en-US" dirty="0"/>
              <a:t>It is difficult to define a manual data augmentation procedure for policy optimization, but we can view a predictive model analogously as a learned method of generating synthetic data.</a:t>
            </a:r>
          </a:p>
          <a:p>
            <a:r>
              <a:rPr lang="en-US" dirty="0"/>
              <a:t>the Dyna algorithm by Sutton, which alternates between model learning, data generation under a model, and policy learning using the model data. This strategy has been combined with </a:t>
            </a:r>
            <a:r>
              <a:rPr lang="en-US" dirty="0" err="1"/>
              <a:t>iLQG</a:t>
            </a:r>
            <a:r>
              <a:rPr lang="en-US" dirty="0"/>
              <a:t>, model ensembles, and meta-learning; has been scaled to image observations; and is amenable to theoretical analysis.</a:t>
            </a:r>
          </a:p>
          <a:p>
            <a:r>
              <a:rPr lang="en-US" dirty="0"/>
              <a:t>A close cousin to model-based data generation is the use of a model to improve target value estimates for temporal difference learning.</a:t>
            </a:r>
          </a:p>
          <a:p>
            <a:endParaRPr lang="en-US" dirty="0"/>
          </a:p>
        </p:txBody>
      </p:sp>
    </p:spTree>
    <p:extLst>
      <p:ext uri="{BB962C8B-B14F-4D97-AF65-F5344CB8AC3E}">
        <p14:creationId xmlns:p14="http://schemas.microsoft.com/office/powerpoint/2010/main" val="733915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3AF5-5C60-4A4E-ACA8-838CA1151B9D}"/>
              </a:ext>
            </a:extLst>
          </p:cNvPr>
          <p:cNvSpPr>
            <a:spLocks noGrp="1"/>
          </p:cNvSpPr>
          <p:nvPr>
            <p:ph type="title"/>
          </p:nvPr>
        </p:nvSpPr>
        <p:spPr/>
        <p:txBody>
          <a:bodyPr/>
          <a:lstStyle/>
          <a:p>
            <a:r>
              <a:rPr lang="en-US" b="1" i="0" dirty="0">
                <a:solidFill>
                  <a:srgbClr val="333333"/>
                </a:solidFill>
                <a:effectLst/>
                <a:latin typeface="Merriweather" panose="00000500000000000000" pitchFamily="2" charset="0"/>
              </a:rPr>
              <a:t>Value-equivalence prediction</a:t>
            </a:r>
            <a:endParaRPr lang="en-US" dirty="0"/>
          </a:p>
        </p:txBody>
      </p:sp>
      <p:sp>
        <p:nvSpPr>
          <p:cNvPr id="3" name="Content Placeholder 2">
            <a:extLst>
              <a:ext uri="{FF2B5EF4-FFF2-40B4-BE49-F238E27FC236}">
                <a16:creationId xmlns:a16="http://schemas.microsoft.com/office/drawing/2014/main" id="{E60B2932-B12C-49BF-A1F7-A70124A934EC}"/>
              </a:ext>
            </a:extLst>
          </p:cNvPr>
          <p:cNvSpPr>
            <a:spLocks noGrp="1"/>
          </p:cNvSpPr>
          <p:nvPr>
            <p:ph idx="1"/>
          </p:nvPr>
        </p:nvSpPr>
        <p:spPr/>
        <p:txBody>
          <a:bodyPr/>
          <a:lstStyle/>
          <a:p>
            <a:r>
              <a:rPr lang="en-US" dirty="0"/>
              <a:t>A final technique, which does not fit neatly into model-based versus model-free categorization, is to incorporate computation that resembles model-based planning without supervising the model’s predictions to resemble actual states. Instead, plans under the model are constrained to match trajectories in the real environment only in their predicted cumulative reward. These value-equivalent models have shown to be effective in high-dimensional observation spaces where conventional model-based planning has proven difficult.</a:t>
            </a:r>
          </a:p>
        </p:txBody>
      </p:sp>
    </p:spTree>
    <p:extLst>
      <p:ext uri="{BB962C8B-B14F-4D97-AF65-F5344CB8AC3E}">
        <p14:creationId xmlns:p14="http://schemas.microsoft.com/office/powerpoint/2010/main" val="975136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TotalTime>
  <Words>632</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Merriweather</vt:lpstr>
      <vt:lpstr>Office Theme</vt:lpstr>
      <vt:lpstr>Model Based Reinforcement Learning: Theory And Practice</vt:lpstr>
      <vt:lpstr>What is the key difference between Model Free and Model based RL?</vt:lpstr>
      <vt:lpstr>With the previous distinction, whether to use such a predictive model.  </vt:lpstr>
      <vt:lpstr>How many different type of Model Based Techniques exist?</vt:lpstr>
      <vt:lpstr>Provide brief about Analytic gradient computation</vt:lpstr>
      <vt:lpstr>Explain in brief Sampling Based Planning</vt:lpstr>
      <vt:lpstr>PowerPoint Presentation</vt:lpstr>
      <vt:lpstr>Model-based data generation</vt:lpstr>
      <vt:lpstr>Value-equivalence 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Based Reinforcement Learning: Theory And Practise</dc:title>
  <dc:creator>Alavi Ahmed Khan</dc:creator>
  <cp:lastModifiedBy>Alavi Ahmed Khan</cp:lastModifiedBy>
  <cp:revision>3</cp:revision>
  <dcterms:created xsi:type="dcterms:W3CDTF">2022-03-21T23:42:35Z</dcterms:created>
  <dcterms:modified xsi:type="dcterms:W3CDTF">2022-03-25T01:15:13Z</dcterms:modified>
</cp:coreProperties>
</file>