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3800" cy="7562850"/>
  <p:notesSz cx="100838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7230" y="106009"/>
            <a:ext cx="868933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0"/>
            <a:ext cx="10079639" cy="7559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3450" y="578449"/>
            <a:ext cx="82169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519" y="1790030"/>
            <a:ext cx="6310630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7400" marR="5080" indent="-3314700">
              <a:lnSpc>
                <a:spcPct val="113599"/>
              </a:lnSpc>
              <a:spcBef>
                <a:spcPts val="100"/>
              </a:spcBef>
            </a:pPr>
            <a:r>
              <a:rPr dirty="0" spc="-135"/>
              <a:t>Actor</a:t>
            </a:r>
            <a:r>
              <a:rPr dirty="0" spc="-235"/>
              <a:t> </a:t>
            </a:r>
            <a:r>
              <a:rPr dirty="0" spc="-160"/>
              <a:t>Critic</a:t>
            </a:r>
            <a:r>
              <a:rPr dirty="0" spc="-229"/>
              <a:t> </a:t>
            </a:r>
            <a:r>
              <a:rPr dirty="0" spc="-65"/>
              <a:t>Methods:</a:t>
            </a:r>
            <a:r>
              <a:rPr dirty="0" spc="-225"/>
              <a:t> </a:t>
            </a:r>
            <a:r>
              <a:rPr dirty="0" spc="-55"/>
              <a:t>From</a:t>
            </a:r>
            <a:r>
              <a:rPr dirty="0" spc="-235"/>
              <a:t> </a:t>
            </a:r>
            <a:r>
              <a:rPr dirty="0" spc="-10"/>
              <a:t>Paper</a:t>
            </a:r>
            <a:r>
              <a:rPr dirty="0" spc="-10"/>
              <a:t> </a:t>
            </a:r>
            <a:r>
              <a:rPr dirty="0" spc="-60"/>
              <a:t>to</a:t>
            </a:r>
            <a:r>
              <a:rPr dirty="0" spc="-290"/>
              <a:t> </a:t>
            </a:r>
            <a:r>
              <a:rPr dirty="0" spc="-20"/>
              <a:t>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389" y="4015070"/>
            <a:ext cx="65932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3370" algn="l"/>
              </a:tabLst>
            </a:pP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Monte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	Carlo</a:t>
            </a:r>
            <a:r>
              <a:rPr dirty="0" sz="4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Action</a:t>
            </a:r>
            <a:r>
              <a:rPr dirty="0" spc="-240"/>
              <a:t> </a:t>
            </a:r>
            <a:r>
              <a:rPr dirty="0" spc="-110"/>
              <a:t>Value</a:t>
            </a:r>
            <a:r>
              <a:rPr dirty="0" spc="-229"/>
              <a:t> </a:t>
            </a:r>
            <a:r>
              <a:rPr dirty="0" spc="-60"/>
              <a:t>Functions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1819" y="1790030"/>
            <a:ext cx="9137650" cy="353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845" indent="-245745">
              <a:lnSpc>
                <a:spcPct val="100000"/>
              </a:lnSpc>
              <a:spcBef>
                <a:spcPts val="100"/>
              </a:spcBef>
              <a:buSzPct val="45312"/>
              <a:buChar char="●"/>
              <a:tabLst>
                <a:tab pos="28384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can’t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transition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valuable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state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283845" indent="-245745">
              <a:lnSpc>
                <a:spcPct val="100000"/>
              </a:lnSpc>
              <a:buSzPct val="45312"/>
              <a:buChar char="●"/>
              <a:tabLst>
                <a:tab pos="28384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Replace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visit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MC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/>
              <a:buChar char="●"/>
            </a:pPr>
            <a:endParaRPr sz="3750">
              <a:latin typeface="Times New Roman"/>
              <a:cs typeface="Times New Roman"/>
            </a:endParaRPr>
          </a:p>
          <a:p>
            <a:pPr marL="283845" indent="-245745">
              <a:lnSpc>
                <a:spcPct val="100000"/>
              </a:lnSpc>
              <a:buSzPct val="45312"/>
              <a:buChar char="●"/>
              <a:tabLst>
                <a:tab pos="28384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How to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explore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exploit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dilemma?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879" y="578449"/>
            <a:ext cx="41217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Exploring</a:t>
            </a:r>
            <a:r>
              <a:rPr dirty="0" spc="-190"/>
              <a:t> </a:t>
            </a:r>
            <a:r>
              <a:rPr dirty="0" spc="-10"/>
              <a:t>Starts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36900" y="2508849"/>
            <a:ext cx="59601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Pair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dirty="0" sz="32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A,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 →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exploring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starts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" y="1619850"/>
            <a:ext cx="1946910" cy="228981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89609" y="4597999"/>
            <a:ext cx="49879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Pick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dirty="0" sz="320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episode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470" y="3598510"/>
            <a:ext cx="2269489" cy="22694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93800" y="6397590"/>
            <a:ext cx="75482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Gives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coverage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Relaxing</a:t>
            </a:r>
            <a:r>
              <a:rPr dirty="0" spc="-245"/>
              <a:t> </a:t>
            </a:r>
            <a:r>
              <a:rPr dirty="0" spc="-40"/>
              <a:t>the</a:t>
            </a:r>
            <a:r>
              <a:rPr dirty="0" spc="-240"/>
              <a:t> </a:t>
            </a:r>
            <a:r>
              <a:rPr dirty="0" spc="-110"/>
              <a:t>Assumption</a:t>
            </a:r>
            <a:r>
              <a:rPr dirty="0" spc="-240"/>
              <a:t> </a:t>
            </a:r>
            <a:r>
              <a:rPr dirty="0" spc="-95"/>
              <a:t>of</a:t>
            </a:r>
            <a:r>
              <a:rPr dirty="0" spc="-254"/>
              <a:t> </a:t>
            </a:r>
            <a:r>
              <a:rPr dirty="0" spc="-20"/>
              <a:t>E.S.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969" y="1790030"/>
            <a:ext cx="6868159" cy="278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545" indent="-245745">
              <a:lnSpc>
                <a:spcPct val="100000"/>
              </a:lnSpc>
              <a:spcBef>
                <a:spcPts val="100"/>
              </a:spcBef>
              <a:buSzPct val="45312"/>
              <a:buChar char="●"/>
              <a:tabLst>
                <a:tab pos="29654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E.S. too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limiting for some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environments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imes New Roman"/>
              <a:buChar char="●"/>
            </a:pPr>
            <a:endParaRPr sz="4500">
              <a:latin typeface="Times New Roman"/>
              <a:cs typeface="Times New Roman"/>
            </a:endParaRPr>
          </a:p>
          <a:p>
            <a:pPr marL="296545" indent="-245745">
              <a:lnSpc>
                <a:spcPct val="100000"/>
              </a:lnSpc>
              <a:buSzPct val="45312"/>
              <a:buChar char="●"/>
              <a:tabLst>
                <a:tab pos="29654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epsilon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soft action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3200">
              <a:latin typeface="Times New Roman"/>
              <a:cs typeface="Times New Roman"/>
            </a:endParaRPr>
          </a:p>
          <a:p>
            <a:pPr marL="4041775">
              <a:lnSpc>
                <a:spcPts val="4290"/>
              </a:lnSpc>
              <a:spcBef>
                <a:spcPts val="430"/>
              </a:spcBef>
              <a:tabLst>
                <a:tab pos="4595495" algn="l"/>
                <a:tab pos="5391785" algn="l"/>
              </a:tabLst>
            </a:pPr>
            <a:r>
              <a:rPr dirty="0" u="heavy" sz="430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4300" spc="2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ϵ</a:t>
            </a:r>
            <a:r>
              <a:rPr dirty="0" u="heavy" sz="430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	</a:t>
            </a:r>
            <a:endParaRPr sz="4300">
              <a:latin typeface="Calibri"/>
              <a:cs typeface="Calibri"/>
            </a:endParaRPr>
          </a:p>
          <a:p>
            <a:pPr marL="231140">
              <a:lnSpc>
                <a:spcPts val="4110"/>
              </a:lnSpc>
              <a:tabLst>
                <a:tab pos="398208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Exploratory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0749" sz="6225" spc="75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dirty="0" baseline="-20749" sz="6225" spc="7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749" sz="6225" spc="-5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0749" sz="6225" spc="16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20749" sz="6225" spc="1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0749" sz="6225" spc="-86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0749" sz="6225" spc="-16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20749" sz="6225" spc="585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endParaRPr baseline="-20749" sz="6225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44259" y="5554310"/>
            <a:ext cx="1457960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50" spc="50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dirty="0" sz="4150" spc="5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4150" spc="-5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4150" spc="-5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50" spc="23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4150" spc="235">
                <a:solidFill>
                  <a:srgbClr val="FFFFFF"/>
                </a:solidFill>
                <a:latin typeface="Times New Roman"/>
                <a:cs typeface="Times New Roman"/>
              </a:rPr>
              <a:t>)|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1410" y="5208870"/>
            <a:ext cx="23209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Greedy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07275" y="5156018"/>
            <a:ext cx="3366135" cy="681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9600" algn="l"/>
                <a:tab pos="2531110" algn="l"/>
                <a:tab pos="3327400" algn="l"/>
              </a:tabLst>
            </a:pPr>
            <a:r>
              <a:rPr dirty="0" baseline="12152" sz="4800" spc="-75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baseline="12152" sz="4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4150" spc="509">
                <a:solidFill>
                  <a:srgbClr val="FFFFFF"/>
                </a:solidFill>
                <a:latin typeface="Times New Roman"/>
                <a:cs typeface="Times New Roman"/>
              </a:rPr>
              <a:t>1−</a:t>
            </a:r>
            <a:r>
              <a:rPr dirty="0" sz="4300" spc="509" i="1">
                <a:solidFill>
                  <a:srgbClr val="FFFFFF"/>
                </a:solidFill>
                <a:latin typeface="Calibri"/>
                <a:cs typeface="Calibri"/>
              </a:rPr>
              <a:t>ϵ</a:t>
            </a:r>
            <a:r>
              <a:rPr dirty="0" sz="4150" spc="509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u="heavy" baseline="23901" sz="645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23901" sz="6450" spc="3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ϵ</a:t>
            </a:r>
            <a:r>
              <a:rPr dirty="0" u="heavy" baseline="23901" sz="645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	</a:t>
            </a:r>
            <a:endParaRPr baseline="23901" sz="64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1069" y="6542370"/>
            <a:ext cx="45110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8445" indent="-245745">
              <a:lnSpc>
                <a:spcPct val="100000"/>
              </a:lnSpc>
              <a:spcBef>
                <a:spcPts val="100"/>
              </a:spcBef>
              <a:buSzPct val="45312"/>
              <a:buChar char="●"/>
              <a:tabLst>
                <a:tab pos="25844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Greed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increases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578449"/>
            <a:ext cx="5166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Algorithm</a:t>
            </a:r>
            <a:r>
              <a:rPr dirty="0" spc="-175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1180" y="1362040"/>
            <a:ext cx="8373745" cy="51308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 marR="1016635">
              <a:lnSpc>
                <a:spcPct val="101499"/>
              </a:lnSpc>
              <a:spcBef>
                <a:spcPts val="5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Q(s,a)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arbitrarily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s,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a;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terminal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arbitrary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epsilon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soft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policy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3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Returns(s,a)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actions</a:t>
            </a:r>
            <a:endParaRPr sz="2800">
              <a:latin typeface="Times New Roman"/>
              <a:cs typeface="Times New Roman"/>
            </a:endParaRPr>
          </a:p>
          <a:p>
            <a:pPr marL="673100" marR="3092450" indent="-647700">
              <a:lnSpc>
                <a:spcPct val="109500"/>
              </a:lnSpc>
              <a:spcBef>
                <a:spcPts val="29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Repeat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episodes: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episode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policy</a:t>
            </a:r>
            <a:endParaRPr sz="2800">
              <a:latin typeface="Times New Roman"/>
              <a:cs typeface="Times New Roman"/>
            </a:endParaRPr>
          </a:p>
          <a:p>
            <a:pPr marL="1284605" marR="17780" indent="-612140">
              <a:lnSpc>
                <a:spcPct val="105500"/>
              </a:lnSpc>
              <a:spcBef>
                <a:spcPts val="14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agent’s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memory: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Calculate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followed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visit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s,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Append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Returns(s,a)</a:t>
            </a:r>
            <a:endParaRPr sz="2800">
              <a:latin typeface="Times New Roman"/>
              <a:cs typeface="Times New Roman"/>
            </a:endParaRPr>
          </a:p>
          <a:p>
            <a:pPr marL="673100" marR="1413510" indent="612140">
              <a:lnSpc>
                <a:spcPct val="100899"/>
              </a:lnSpc>
              <a:spcBef>
                <a:spcPts val="59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Returns(s,a)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agent’s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memory:</a:t>
            </a:r>
            <a:endParaRPr sz="2800">
              <a:latin typeface="Times New Roman"/>
              <a:cs typeface="Times New Roman"/>
            </a:endParaRPr>
          </a:p>
          <a:p>
            <a:pPr marL="1277620">
              <a:lnSpc>
                <a:spcPts val="2375"/>
              </a:lnSpc>
              <a:spcBef>
                <a:spcPts val="150"/>
              </a:spcBef>
            </a:pPr>
            <a:r>
              <a:rPr dirty="0" sz="20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50" spc="-2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6666" sz="1875" spc="-307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dirty="0" sz="2050" spc="-204">
                <a:solidFill>
                  <a:srgbClr val="FFFFFF"/>
                </a:solidFill>
                <a:latin typeface="Times New Roman"/>
                <a:cs typeface="Times New Roman"/>
              </a:rPr>
              <a:t>← </a:t>
            </a:r>
            <a:r>
              <a:rPr dirty="0" sz="2050" spc="-20" i="1">
                <a:solidFill>
                  <a:srgbClr val="FFFFFF"/>
                </a:solidFill>
                <a:latin typeface="Times New Roman"/>
                <a:cs typeface="Times New Roman"/>
              </a:rPr>
              <a:t>argmax</a:t>
            </a:r>
            <a:r>
              <a:rPr dirty="0" sz="2050" spc="-2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050" spc="-2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0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050" spc="-1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80" i="1">
                <a:solidFill>
                  <a:srgbClr val="FFFFFF"/>
                </a:solidFill>
                <a:latin typeface="Times New Roman"/>
                <a:cs typeface="Times New Roman"/>
              </a:rPr>
              <a:t>,a</a:t>
            </a:r>
            <a:r>
              <a:rPr dirty="0" sz="2050" spc="-2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  <a:p>
            <a:pPr marL="2153920">
              <a:lnSpc>
                <a:spcPts val="1415"/>
              </a:lnSpc>
            </a:pPr>
            <a:r>
              <a:rPr dirty="0" sz="1250" spc="-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5139" y="6544958"/>
            <a:ext cx="257429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65705" algn="l"/>
              </a:tabLst>
            </a:pP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π</a:t>
            </a:r>
            <a:r>
              <a:rPr dirty="0" sz="2000" spc="-2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950" spc="1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267" sz="2550" spc="179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dirty="0" sz="1950" spc="12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950" spc="120">
                <a:solidFill>
                  <a:srgbClr val="FFFFFF"/>
                </a:solidFill>
                <a:latin typeface="Times New Roman"/>
                <a:cs typeface="Times New Roman"/>
              </a:rPr>
              <a:t>)={</a:t>
            </a:r>
            <a:r>
              <a:rPr dirty="0" sz="19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-14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89860" y="6445898"/>
            <a:ext cx="264096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773555" algn="l"/>
              </a:tabLst>
            </a:pPr>
            <a:r>
              <a:rPr dirty="0" baseline="2849" sz="2925" spc="292">
                <a:solidFill>
                  <a:srgbClr val="FFFFFF"/>
                </a:solidFill>
                <a:latin typeface="Times New Roman"/>
                <a:cs typeface="Times New Roman"/>
              </a:rPr>
              <a:t>1−</a:t>
            </a:r>
            <a:r>
              <a:rPr dirty="0" baseline="2777" sz="3000" spc="292" i="1">
                <a:solidFill>
                  <a:srgbClr val="FFFFFF"/>
                </a:solidFill>
                <a:latin typeface="Calibri"/>
                <a:cs typeface="Calibri"/>
              </a:rPr>
              <a:t>ϵ</a:t>
            </a:r>
            <a:r>
              <a:rPr dirty="0" baseline="2849" sz="2925" spc="292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baseline="2777" sz="3000" spc="292" i="1">
                <a:solidFill>
                  <a:srgbClr val="FFFFFF"/>
                </a:solidFill>
                <a:latin typeface="Calibri"/>
                <a:cs typeface="Calibri"/>
              </a:rPr>
              <a:t>ϵ</a:t>
            </a:r>
            <a:r>
              <a:rPr dirty="0" baseline="2849" sz="2925" spc="292">
                <a:solidFill>
                  <a:srgbClr val="FFFFFF"/>
                </a:solidFill>
                <a:latin typeface="Times New Roman"/>
                <a:cs typeface="Times New Roman"/>
              </a:rPr>
              <a:t>/|</a:t>
            </a:r>
            <a:r>
              <a:rPr dirty="0" baseline="2849" sz="2925" spc="29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2849" sz="2925" spc="-4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849" sz="292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2849" sz="2925" spc="-4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849" sz="2925" spc="89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2849" sz="2925" spc="89">
                <a:solidFill>
                  <a:srgbClr val="FFFFFF"/>
                </a:solidFill>
                <a:latin typeface="Times New Roman"/>
                <a:cs typeface="Times New Roman"/>
              </a:rPr>
              <a:t>)|</a:t>
            </a:r>
            <a:r>
              <a:rPr dirty="0" baseline="2849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i="1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1950" spc="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7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27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19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45893" sz="1725" spc="37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baseline="45893" sz="1725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30220" y="6759588"/>
            <a:ext cx="218821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33195" algn="l"/>
              </a:tabLst>
            </a:pPr>
            <a:r>
              <a:rPr dirty="0" baseline="2777" sz="3000" spc="247" i="1">
                <a:solidFill>
                  <a:srgbClr val="FFFFFF"/>
                </a:solidFill>
                <a:latin typeface="Calibri"/>
                <a:cs typeface="Calibri"/>
              </a:rPr>
              <a:t>ϵ</a:t>
            </a:r>
            <a:r>
              <a:rPr dirty="0" baseline="2849" sz="2925" spc="247">
                <a:solidFill>
                  <a:srgbClr val="FFFFFF"/>
                </a:solidFill>
                <a:latin typeface="Times New Roman"/>
                <a:cs typeface="Times New Roman"/>
              </a:rPr>
              <a:t>/|</a:t>
            </a:r>
            <a:r>
              <a:rPr dirty="0" baseline="2849" sz="2925" spc="24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2849" sz="2925" spc="-41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849" sz="292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2849" sz="2925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849" sz="2925" spc="82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2849" sz="2925" spc="82">
                <a:solidFill>
                  <a:srgbClr val="FFFFFF"/>
                </a:solidFill>
                <a:latin typeface="Times New Roman"/>
                <a:cs typeface="Times New Roman"/>
              </a:rPr>
              <a:t>)|</a:t>
            </a:r>
            <a:r>
              <a:rPr dirty="0" baseline="2849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i="1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1950" spc="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2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290">
                <a:solidFill>
                  <a:srgbClr val="FFFFFF"/>
                </a:solidFill>
                <a:latin typeface="Times New Roman"/>
                <a:cs typeface="Times New Roman"/>
              </a:rPr>
              <a:t>≠</a:t>
            </a:r>
            <a:r>
              <a:rPr dirty="0" sz="19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5729" y="6743030"/>
            <a:ext cx="9969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64880" y="7065530"/>
            <a:ext cx="116967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ϵ</a:t>
            </a:r>
            <a:r>
              <a:rPr dirty="0" sz="2400" spc="19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Times New Roman"/>
                <a:cs typeface="Times New Roman"/>
              </a:rPr>
              <a:t>≈0.001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2950" y="7065609"/>
            <a:ext cx="7585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200,000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games;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cum.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win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ratio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1000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games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827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1145" indent="-245745">
              <a:lnSpc>
                <a:spcPct val="100000"/>
              </a:lnSpc>
              <a:spcBef>
                <a:spcPts val="100"/>
              </a:spcBef>
              <a:buSzPct val="45312"/>
              <a:buChar char="●"/>
              <a:tabLst>
                <a:tab pos="271145" algn="l"/>
              </a:tabLst>
            </a:pPr>
            <a:r>
              <a:rPr dirty="0" sz="3200"/>
              <a:t>Performance not too</a:t>
            </a:r>
            <a:r>
              <a:rPr dirty="0" sz="3200" spc="10"/>
              <a:t> </a:t>
            </a:r>
            <a:r>
              <a:rPr dirty="0" sz="3200" spc="-25"/>
              <a:t>bad</a:t>
            </a:r>
            <a:endParaRPr sz="3200"/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endParaRPr sz="3500"/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/>
              <a:buChar char="●"/>
            </a:pPr>
            <a:endParaRPr sz="3250"/>
          </a:p>
          <a:p>
            <a:pPr marL="271145" indent="-245745">
              <a:lnSpc>
                <a:spcPct val="100000"/>
              </a:lnSpc>
              <a:buSzPct val="45312"/>
              <a:buChar char="●"/>
              <a:tabLst>
                <a:tab pos="271145" algn="l"/>
              </a:tabLst>
            </a:pPr>
            <a:r>
              <a:rPr dirty="0" sz="3200"/>
              <a:t>Able to</a:t>
            </a:r>
            <a:r>
              <a:rPr dirty="0" sz="3200" spc="10"/>
              <a:t> </a:t>
            </a:r>
            <a:r>
              <a:rPr dirty="0" sz="3200"/>
              <a:t>do</a:t>
            </a:r>
            <a:r>
              <a:rPr dirty="0" sz="3200" spc="10"/>
              <a:t> </a:t>
            </a:r>
            <a:r>
              <a:rPr dirty="0" sz="3200"/>
              <a:t>it</a:t>
            </a:r>
            <a:r>
              <a:rPr dirty="0" sz="3200" spc="-5"/>
              <a:t> </a:t>
            </a:r>
            <a:r>
              <a:rPr dirty="0" sz="3200"/>
              <a:t>without exploring</a:t>
            </a:r>
            <a:r>
              <a:rPr dirty="0" sz="3200" spc="10"/>
              <a:t> </a:t>
            </a:r>
            <a:r>
              <a:rPr dirty="0" sz="3200" spc="-10"/>
              <a:t>starts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30" y="1312510"/>
            <a:ext cx="9179560" cy="5167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eco-blue</dc:title>
  <dcterms:created xsi:type="dcterms:W3CDTF">2023-07-30T18:11:54Z</dcterms:created>
  <dcterms:modified xsi:type="dcterms:W3CDTF">2023-07-30T18:11:54Z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6.0</vt:lpwstr>
  </property>
  <property fmtid="{D5CDD505-2E9C-101B-9397-08002B2CF9AE}" pid="5" name="LastSaved">
    <vt:filetime>2020-10-04T00:00:00Z</vt:filetime>
  </property>
</Properties>
</file>