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04" r:id="rId3"/>
    <p:sldId id="299" r:id="rId4"/>
    <p:sldId id="300" r:id="rId5"/>
    <p:sldId id="301" r:id="rId6"/>
    <p:sldId id="295" r:id="rId7"/>
    <p:sldId id="298" r:id="rId8"/>
    <p:sldId id="303" r:id="rId9"/>
    <p:sldId id="302" r:id="rId10"/>
    <p:sldId id="290" r:id="rId11"/>
    <p:sldId id="291" r:id="rId12"/>
    <p:sldId id="292" r:id="rId13"/>
    <p:sldId id="297" r:id="rId14"/>
    <p:sldId id="296" r:id="rId15"/>
    <p:sldId id="293" r:id="rId16"/>
    <p:sldId id="294" r:id="rId17"/>
    <p:sldId id="287" r:id="rId18"/>
    <p:sldId id="305" r:id="rId19"/>
    <p:sldId id="306" r:id="rId20"/>
    <p:sldId id="28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47" autoAdjust="0"/>
  </p:normalViewPr>
  <p:slideViewPr>
    <p:cSldViewPr>
      <p:cViewPr varScale="1">
        <p:scale>
          <a:sx n="107" d="100"/>
          <a:sy n="107" d="100"/>
        </p:scale>
        <p:origin x="-9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611E9-C5B6-47B8-B9C9-328D0A55164D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5B25D-7DB4-402F-9E2F-AC0B0CD9FE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5B25D-7DB4-402F-9E2F-AC0B0CD9FEA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9D39BCF-9050-4B55-B266-0FE9B42D06BB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43200" y="6355080"/>
            <a:ext cx="3630168" cy="365760"/>
          </a:xfrm>
        </p:spPr>
        <p:txBody>
          <a:bodyPr/>
          <a:lstStyle/>
          <a:p>
            <a:r>
              <a:rPr lang="en-US" dirty="0" smtClean="0"/>
              <a:t>Northwestern University – EECS Department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9882296-4C37-4791-8000-DA4ECD5034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D4C-FE40-4198-A2E2-8DF59F25A3AD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Northwestern University – EECS Department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09AA-1818-4E62-8439-721B3B4CDBEB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– Northwestern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063-9098-497E-B068-9092C2D9B480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Northwestern University – EECS Department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C4401FB-3F53-4D66-9A02-4BA304CE6484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5080"/>
            <a:ext cx="3630168" cy="365760"/>
          </a:xfrm>
        </p:spPr>
        <p:txBody>
          <a:bodyPr/>
          <a:lstStyle/>
          <a:p>
            <a:r>
              <a:rPr lang="en-US" dirty="0" smtClean="0"/>
              <a:t>Northwestern University – EECS Department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9882296-4C37-4791-8000-DA4ECD5034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7657-A537-4D93-997A-66619B728CFE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Northwestern University – EECS Department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0EAC-58C5-4B38-B084-D33FB769EE62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Northwestern University – EECS Department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F149-1A0C-412D-968A-80323ADBC3CF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Northwestern University – EECS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F953-669F-4BEA-9F1D-74BB85EBC7B4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Northwestern University – EECS Department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6D98-FFA7-49DE-9827-5F4B2450AF52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Northwestern University – EECS Department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AD77-4BDD-41C4-8F0E-45EF01F323F1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Northwestern University – EECS Department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5FE3C1A-05B3-48CD-829B-2FF0F8AE9AAF}" type="datetime1">
              <a:rPr lang="en-US" smtClean="0"/>
              <a:pPr/>
              <a:t>4/7/2015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7368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Northwestern University – EECS Department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882296-4C37-4791-8000-DA4ECD5034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8433" name="Picture 1" descr="C:\Documents and Settings\David C. Zaretsky\Desktop\Northwestern_University_Seal.svg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56525" y="218145"/>
            <a:ext cx="930275" cy="92485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VLSI Systems Design Project</a:t>
            </a:r>
            <a:br>
              <a:rPr lang="en-US" dirty="0" smtClean="0"/>
            </a:br>
            <a:r>
              <a:rPr lang="en-US" dirty="0" smtClean="0"/>
              <a:t> EECS 392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Dr. David Zaretsky</a:t>
            </a:r>
          </a:p>
          <a:p>
            <a:r>
              <a:rPr lang="en-US" smtClean="0"/>
              <a:t>david.zaretsky@northwestern.edu</a:t>
            </a:r>
            <a:endParaRPr lang="en-US" dirty="0"/>
          </a:p>
        </p:txBody>
      </p:sp>
      <p:pic>
        <p:nvPicPr>
          <p:cNvPr id="1031" name="Picture 7" descr="C:\Documents and Settings\David C. Zaretsky\My Documents\Work\Binachip\documents\website\images\istock photos\shutterstock_92166397.jpg"/>
          <p:cNvPicPr>
            <a:picLocks noChangeAspect="1" noChangeArrowheads="1"/>
          </p:cNvPicPr>
          <p:nvPr/>
        </p:nvPicPr>
        <p:blipFill>
          <a:blip r:embed="rId3" cstate="print"/>
          <a:srcRect t="28806"/>
          <a:stretch>
            <a:fillRect/>
          </a:stretch>
        </p:blipFill>
        <p:spPr bwMode="auto">
          <a:xfrm>
            <a:off x="914400" y="0"/>
            <a:ext cx="7315200" cy="3474701"/>
          </a:xfrm>
          <a:prstGeom prst="rect">
            <a:avLst/>
          </a:prstGeom>
          <a:noFill/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C5E4-F93C-4B46-AD13-691512B6D1ED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– Northwestern University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Paths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063-9098-497E-B068-9092C2D9B480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Northwestern University – EECS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90600"/>
          </a:xfrm>
        </p:spPr>
        <p:txBody>
          <a:bodyPr/>
          <a:lstStyle/>
          <a:p>
            <a:r>
              <a:rPr lang="en-US" dirty="0" smtClean="0"/>
              <a:t>The critical path (or critical delay) affects performance</a:t>
            </a:r>
            <a:endParaRPr lang="en-US" dirty="0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1676400" y="1981200"/>
            <a:ext cx="2223752" cy="4267200"/>
            <a:chOff x="5487" y="10315"/>
            <a:chExt cx="2100" cy="3840"/>
          </a:xfrm>
        </p:grpSpPr>
        <p:graphicFrame>
          <p:nvGraphicFramePr>
            <p:cNvPr id="10" name="Object 4"/>
            <p:cNvGraphicFramePr>
              <a:graphicFrameLocks noChangeAspect="1"/>
            </p:cNvGraphicFramePr>
            <p:nvPr/>
          </p:nvGraphicFramePr>
          <p:xfrm>
            <a:off x="5487" y="10315"/>
            <a:ext cx="2100" cy="3840"/>
          </p:xfrm>
          <a:graphic>
            <a:graphicData uri="http://schemas.openxmlformats.org/presentationml/2006/ole">
              <p:oleObj spid="_x0000_s2050" name="Bitmap Image" r:id="rId3" imgW="2841905" imgH="5098222" progId="PBrush">
                <p:embed/>
              </p:oleObj>
            </a:graphicData>
          </a:graphic>
        </p:graphicFrame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5559" y="12184"/>
              <a:ext cx="19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5579" y="12892"/>
              <a:ext cx="19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4572000" y="2133600"/>
          <a:ext cx="2022540" cy="4191000"/>
        </p:xfrm>
        <a:graphic>
          <a:graphicData uri="http://schemas.openxmlformats.org/presentationml/2006/ole">
            <p:oleObj spid="_x0000_s2051" name="Bitmap Image" r:id="rId4" imgW="2841905" imgH="5098222" progId="PBrush">
              <p:embed/>
            </p:oleObj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5334000" y="3352800"/>
            <a:ext cx="304800" cy="2819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/>
          <p:cNvSpPr txBox="1">
            <a:spLocks/>
          </p:cNvSpPr>
          <p:nvPr/>
        </p:nvSpPr>
        <p:spPr>
          <a:xfrm>
            <a:off x="0" y="5181600"/>
            <a:ext cx="3429000" cy="99060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Multipliers = 5 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600" dirty="0" smtClean="0"/>
              <a:t>Adders = 2 ns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Critical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delay = 5 ns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6629400" y="5181600"/>
            <a:ext cx="2514600" cy="99060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Multipliers = 5 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600" dirty="0" smtClean="0"/>
              <a:t>Adders = 2 ns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Critical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delay = 14 ns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Pipelining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063-9098-497E-B068-9092C2D9B480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Northwestern University – EECS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3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Overlap loop iterations to reduce the body of the loop from 3 cycles to 1 cycle.</a:t>
            </a:r>
            <a:endParaRPr lang="en-US" dirty="0"/>
          </a:p>
        </p:txBody>
      </p:sp>
      <p:grpSp>
        <p:nvGrpSpPr>
          <p:cNvPr id="7" name="Group 281"/>
          <p:cNvGrpSpPr>
            <a:grpSpLocks/>
          </p:cNvGrpSpPr>
          <p:nvPr/>
        </p:nvGrpSpPr>
        <p:grpSpPr bwMode="auto">
          <a:xfrm>
            <a:off x="381000" y="2514600"/>
            <a:ext cx="8328810" cy="3778252"/>
            <a:chOff x="576" y="816"/>
            <a:chExt cx="4400" cy="1996"/>
          </a:xfrm>
        </p:grpSpPr>
        <p:sp>
          <p:nvSpPr>
            <p:cNvPr id="8" name="Rectangle 107"/>
            <p:cNvSpPr>
              <a:spLocks noChangeArrowheads="1"/>
            </p:cNvSpPr>
            <p:nvPr/>
          </p:nvSpPr>
          <p:spPr bwMode="auto">
            <a:xfrm>
              <a:off x="714" y="1587"/>
              <a:ext cx="182" cy="18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08"/>
            <p:cNvSpPr txBox="1">
              <a:spLocks noChangeArrowheads="1"/>
            </p:cNvSpPr>
            <p:nvPr/>
          </p:nvSpPr>
          <p:spPr bwMode="auto">
            <a:xfrm>
              <a:off x="712" y="15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200">
                  <a:latin typeface="Arial" pitchFamily="34" charset="0"/>
                </a:rPr>
                <a:t>4</a:t>
              </a:r>
              <a:endParaRPr lang="en-US"/>
            </a:p>
          </p:txBody>
        </p:sp>
        <p:sp>
          <p:nvSpPr>
            <p:cNvPr id="10" name="Rectangle 109"/>
            <p:cNvSpPr>
              <a:spLocks noChangeArrowheads="1"/>
            </p:cNvSpPr>
            <p:nvPr/>
          </p:nvSpPr>
          <p:spPr bwMode="auto">
            <a:xfrm>
              <a:off x="713" y="1043"/>
              <a:ext cx="182" cy="18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10"/>
            <p:cNvSpPr txBox="1">
              <a:spLocks noChangeArrowheads="1"/>
            </p:cNvSpPr>
            <p:nvPr/>
          </p:nvSpPr>
          <p:spPr bwMode="auto">
            <a:xfrm>
              <a:off x="711" y="1043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>
                  <a:latin typeface="Arial" pitchFamily="34" charset="0"/>
                </a:rPr>
                <a:t>1</a:t>
              </a:r>
              <a:endParaRPr lang="en-US"/>
            </a:p>
          </p:txBody>
        </p:sp>
        <p:sp>
          <p:nvSpPr>
            <p:cNvPr id="12" name="Rectangle 111"/>
            <p:cNvSpPr>
              <a:spLocks noChangeArrowheads="1"/>
            </p:cNvSpPr>
            <p:nvPr/>
          </p:nvSpPr>
          <p:spPr bwMode="auto">
            <a:xfrm>
              <a:off x="713" y="1225"/>
              <a:ext cx="182" cy="18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12"/>
            <p:cNvSpPr txBox="1">
              <a:spLocks noChangeArrowheads="1"/>
            </p:cNvSpPr>
            <p:nvPr/>
          </p:nvSpPr>
          <p:spPr bwMode="auto">
            <a:xfrm>
              <a:off x="711" y="122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>
                  <a:latin typeface="Arial" pitchFamily="34" charset="0"/>
                </a:rPr>
                <a:t>2</a:t>
              </a:r>
              <a:endParaRPr lang="en-US"/>
            </a:p>
          </p:txBody>
        </p:sp>
        <p:sp>
          <p:nvSpPr>
            <p:cNvPr id="14" name="Rectangle 113"/>
            <p:cNvSpPr>
              <a:spLocks noChangeArrowheads="1"/>
            </p:cNvSpPr>
            <p:nvPr/>
          </p:nvSpPr>
          <p:spPr bwMode="auto">
            <a:xfrm>
              <a:off x="713" y="1406"/>
              <a:ext cx="182" cy="18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14"/>
            <p:cNvSpPr txBox="1">
              <a:spLocks noChangeArrowheads="1"/>
            </p:cNvSpPr>
            <p:nvPr/>
          </p:nvSpPr>
          <p:spPr bwMode="auto">
            <a:xfrm>
              <a:off x="711" y="1404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>
                  <a:latin typeface="Arial" pitchFamily="34" charset="0"/>
                </a:rPr>
                <a:t>3</a:t>
              </a:r>
              <a:endParaRPr lang="en-US"/>
            </a:p>
          </p:txBody>
        </p:sp>
        <p:sp>
          <p:nvSpPr>
            <p:cNvPr id="16" name="Rectangle 115"/>
            <p:cNvSpPr>
              <a:spLocks noChangeArrowheads="1"/>
            </p:cNvSpPr>
            <p:nvPr/>
          </p:nvSpPr>
          <p:spPr bwMode="auto">
            <a:xfrm>
              <a:off x="713" y="1770"/>
              <a:ext cx="182" cy="18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6"/>
            <p:cNvSpPr txBox="1">
              <a:spLocks noChangeArrowheads="1"/>
            </p:cNvSpPr>
            <p:nvPr/>
          </p:nvSpPr>
          <p:spPr bwMode="auto">
            <a:xfrm>
              <a:off x="711" y="1770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200">
                  <a:latin typeface="Arial" pitchFamily="34" charset="0"/>
                </a:rPr>
                <a:t>5</a:t>
              </a:r>
              <a:endParaRPr lang="en-US"/>
            </a:p>
          </p:txBody>
        </p:sp>
        <p:sp>
          <p:nvSpPr>
            <p:cNvPr id="18" name="Rectangle 117"/>
            <p:cNvSpPr>
              <a:spLocks noChangeArrowheads="1"/>
            </p:cNvSpPr>
            <p:nvPr/>
          </p:nvSpPr>
          <p:spPr bwMode="auto">
            <a:xfrm>
              <a:off x="713" y="1951"/>
              <a:ext cx="182" cy="18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18"/>
            <p:cNvSpPr txBox="1">
              <a:spLocks noChangeArrowheads="1"/>
            </p:cNvSpPr>
            <p:nvPr/>
          </p:nvSpPr>
          <p:spPr bwMode="auto">
            <a:xfrm>
              <a:off x="711" y="19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200">
                  <a:latin typeface="Arial" pitchFamily="34" charset="0"/>
                </a:rPr>
                <a:t>:</a:t>
              </a:r>
              <a:endParaRPr lang="en-US"/>
            </a:p>
          </p:txBody>
        </p:sp>
        <p:sp>
          <p:nvSpPr>
            <p:cNvPr id="20" name="Rectangle 131"/>
            <p:cNvSpPr>
              <a:spLocks noChangeArrowheads="1"/>
            </p:cNvSpPr>
            <p:nvPr/>
          </p:nvSpPr>
          <p:spPr bwMode="auto">
            <a:xfrm>
              <a:off x="716" y="2133"/>
              <a:ext cx="182" cy="18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32"/>
            <p:cNvSpPr txBox="1">
              <a:spLocks noChangeArrowheads="1"/>
            </p:cNvSpPr>
            <p:nvPr/>
          </p:nvSpPr>
          <p:spPr bwMode="auto">
            <a:xfrm>
              <a:off x="667" y="2133"/>
              <a:ext cx="2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latin typeface="Arial" pitchFamily="34" charset="0"/>
                </a:rPr>
                <a:t>n-1</a:t>
              </a:r>
              <a:endParaRPr lang="en-US"/>
            </a:p>
          </p:txBody>
        </p:sp>
        <p:sp>
          <p:nvSpPr>
            <p:cNvPr id="22" name="Rectangle 133"/>
            <p:cNvSpPr>
              <a:spLocks noChangeArrowheads="1"/>
            </p:cNvSpPr>
            <p:nvPr/>
          </p:nvSpPr>
          <p:spPr bwMode="auto">
            <a:xfrm>
              <a:off x="715" y="2316"/>
              <a:ext cx="182" cy="18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34"/>
            <p:cNvSpPr>
              <a:spLocks noChangeArrowheads="1"/>
            </p:cNvSpPr>
            <p:nvPr/>
          </p:nvSpPr>
          <p:spPr bwMode="auto">
            <a:xfrm>
              <a:off x="715" y="2497"/>
              <a:ext cx="182" cy="18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35"/>
            <p:cNvSpPr txBox="1">
              <a:spLocks noChangeArrowheads="1"/>
            </p:cNvSpPr>
            <p:nvPr/>
          </p:nvSpPr>
          <p:spPr bwMode="auto">
            <a:xfrm>
              <a:off x="713" y="249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>
                  <a:latin typeface="Arial" pitchFamily="34" charset="0"/>
                </a:rPr>
                <a:t>n</a:t>
              </a:r>
              <a:endParaRPr lang="en-US"/>
            </a:p>
          </p:txBody>
        </p:sp>
        <p:sp>
          <p:nvSpPr>
            <p:cNvPr id="25" name="Text Box 136"/>
            <p:cNvSpPr txBox="1">
              <a:spLocks noChangeArrowheads="1"/>
            </p:cNvSpPr>
            <p:nvPr/>
          </p:nvSpPr>
          <p:spPr bwMode="auto">
            <a:xfrm>
              <a:off x="667" y="2314"/>
              <a:ext cx="2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000">
                  <a:latin typeface="Arial" pitchFamily="34" charset="0"/>
                </a:rPr>
                <a:t>n-2</a:t>
              </a:r>
              <a:endParaRPr lang="en-US"/>
            </a:p>
          </p:txBody>
        </p:sp>
        <p:sp>
          <p:nvSpPr>
            <p:cNvPr id="26" name="Line 143"/>
            <p:cNvSpPr>
              <a:spLocks noChangeShapeType="1"/>
            </p:cNvSpPr>
            <p:nvPr/>
          </p:nvSpPr>
          <p:spPr bwMode="auto">
            <a:xfrm>
              <a:off x="939" y="1043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44"/>
            <p:cNvSpPr>
              <a:spLocks noChangeShapeType="1"/>
            </p:cNvSpPr>
            <p:nvPr/>
          </p:nvSpPr>
          <p:spPr bwMode="auto">
            <a:xfrm>
              <a:off x="935" y="2688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145"/>
            <p:cNvSpPr txBox="1">
              <a:spLocks noChangeArrowheads="1"/>
            </p:cNvSpPr>
            <p:nvPr/>
          </p:nvSpPr>
          <p:spPr bwMode="auto">
            <a:xfrm>
              <a:off x="1584" y="1680"/>
              <a:ext cx="57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 i="1">
                  <a:latin typeface="Arial" pitchFamily="34" charset="0"/>
                </a:rPr>
                <a:t>Loop Body</a:t>
              </a:r>
              <a:endParaRPr lang="en-US"/>
            </a:p>
          </p:txBody>
        </p:sp>
        <p:grpSp>
          <p:nvGrpSpPr>
            <p:cNvPr id="29" name="Group 206"/>
            <p:cNvGrpSpPr>
              <a:grpSpLocks/>
            </p:cNvGrpSpPr>
            <p:nvPr/>
          </p:nvGrpSpPr>
          <p:grpSpPr bwMode="auto">
            <a:xfrm>
              <a:off x="2880" y="1044"/>
              <a:ext cx="182" cy="545"/>
              <a:chOff x="2980" y="1044"/>
              <a:chExt cx="182" cy="545"/>
            </a:xfrm>
          </p:grpSpPr>
          <p:sp>
            <p:nvSpPr>
              <p:cNvPr id="122" name="Rectangle 160"/>
              <p:cNvSpPr>
                <a:spLocks noChangeArrowheads="1"/>
              </p:cNvSpPr>
              <p:nvPr/>
            </p:nvSpPr>
            <p:spPr bwMode="auto">
              <a:xfrm>
                <a:off x="2980" y="1044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Text Box 161"/>
              <p:cNvSpPr txBox="1">
                <a:spLocks noChangeArrowheads="1"/>
              </p:cNvSpPr>
              <p:nvPr/>
            </p:nvSpPr>
            <p:spPr bwMode="auto">
              <a:xfrm>
                <a:off x="2980" y="1044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A</a:t>
                </a:r>
                <a:endParaRPr lang="en-US"/>
              </a:p>
            </p:txBody>
          </p:sp>
          <p:sp>
            <p:nvSpPr>
              <p:cNvPr id="124" name="Rectangle 162"/>
              <p:cNvSpPr>
                <a:spLocks noChangeArrowheads="1"/>
              </p:cNvSpPr>
              <p:nvPr/>
            </p:nvSpPr>
            <p:spPr bwMode="auto">
              <a:xfrm>
                <a:off x="2980" y="1226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Text Box 163"/>
              <p:cNvSpPr txBox="1">
                <a:spLocks noChangeArrowheads="1"/>
              </p:cNvSpPr>
              <p:nvPr/>
            </p:nvSpPr>
            <p:spPr bwMode="auto">
              <a:xfrm>
                <a:off x="2980" y="1226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B</a:t>
                </a:r>
                <a:endParaRPr lang="en-US"/>
              </a:p>
            </p:txBody>
          </p:sp>
          <p:sp>
            <p:nvSpPr>
              <p:cNvPr id="126" name="Rectangle 164"/>
              <p:cNvSpPr>
                <a:spLocks noChangeArrowheads="1"/>
              </p:cNvSpPr>
              <p:nvPr/>
            </p:nvSpPr>
            <p:spPr bwMode="auto">
              <a:xfrm>
                <a:off x="2980" y="1407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Text Box 165"/>
              <p:cNvSpPr txBox="1">
                <a:spLocks noChangeArrowheads="1"/>
              </p:cNvSpPr>
              <p:nvPr/>
            </p:nvSpPr>
            <p:spPr bwMode="auto">
              <a:xfrm>
                <a:off x="2980" y="140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C</a:t>
                </a:r>
                <a:endParaRPr lang="en-US"/>
              </a:p>
            </p:txBody>
          </p:sp>
        </p:grpSp>
        <p:sp>
          <p:nvSpPr>
            <p:cNvPr id="30" name="Line 186"/>
            <p:cNvSpPr>
              <a:spLocks noChangeShapeType="1"/>
            </p:cNvSpPr>
            <p:nvPr/>
          </p:nvSpPr>
          <p:spPr bwMode="auto">
            <a:xfrm flipV="1">
              <a:off x="2832" y="1407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87"/>
            <p:cNvSpPr>
              <a:spLocks noChangeShapeType="1"/>
            </p:cNvSpPr>
            <p:nvPr/>
          </p:nvSpPr>
          <p:spPr bwMode="auto">
            <a:xfrm>
              <a:off x="2832" y="2319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200"/>
            <p:cNvSpPr txBox="1">
              <a:spLocks noChangeArrowheads="1"/>
            </p:cNvSpPr>
            <p:nvPr/>
          </p:nvSpPr>
          <p:spPr bwMode="auto">
            <a:xfrm>
              <a:off x="4272" y="1776"/>
              <a:ext cx="63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 i="1">
                  <a:latin typeface="Arial" pitchFamily="34" charset="0"/>
                </a:rPr>
                <a:t>Loop Body</a:t>
              </a:r>
              <a:endParaRPr lang="en-US"/>
            </a:p>
          </p:txBody>
        </p:sp>
        <p:sp>
          <p:nvSpPr>
            <p:cNvPr id="33" name="Text Box 201"/>
            <p:cNvSpPr txBox="1">
              <a:spLocks noChangeArrowheads="1"/>
            </p:cNvSpPr>
            <p:nvPr/>
          </p:nvSpPr>
          <p:spPr bwMode="auto">
            <a:xfrm>
              <a:off x="4296" y="1088"/>
              <a:ext cx="63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 i="1">
                  <a:latin typeface="Arial" pitchFamily="34" charset="0"/>
                </a:rPr>
                <a:t>Prologue</a:t>
              </a:r>
              <a:endParaRPr lang="en-US"/>
            </a:p>
          </p:txBody>
        </p:sp>
        <p:sp>
          <p:nvSpPr>
            <p:cNvPr id="34" name="Text Box 202"/>
            <p:cNvSpPr txBox="1">
              <a:spLocks noChangeArrowheads="1"/>
            </p:cNvSpPr>
            <p:nvPr/>
          </p:nvSpPr>
          <p:spPr bwMode="auto">
            <a:xfrm>
              <a:off x="4416" y="2413"/>
              <a:ext cx="5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 i="1">
                  <a:latin typeface="Arial" pitchFamily="34" charset="0"/>
                </a:rPr>
                <a:t>Epilogue</a:t>
              </a:r>
              <a:endParaRPr lang="en-US"/>
            </a:p>
          </p:txBody>
        </p:sp>
        <p:sp>
          <p:nvSpPr>
            <p:cNvPr id="35" name="Text Box 203"/>
            <p:cNvSpPr txBox="1">
              <a:spLocks noChangeArrowheads="1"/>
            </p:cNvSpPr>
            <p:nvPr/>
          </p:nvSpPr>
          <p:spPr bwMode="auto">
            <a:xfrm>
              <a:off x="939" y="825"/>
              <a:ext cx="99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200" i="1">
                  <a:latin typeface="Arial" pitchFamily="34" charset="0"/>
                </a:rPr>
                <a:t>Original Schedule</a:t>
              </a:r>
              <a:endParaRPr lang="en-US"/>
            </a:p>
          </p:txBody>
        </p:sp>
        <p:sp>
          <p:nvSpPr>
            <p:cNvPr id="36" name="Text Box 204"/>
            <p:cNvSpPr txBox="1">
              <a:spLocks noChangeArrowheads="1"/>
            </p:cNvSpPr>
            <p:nvPr/>
          </p:nvSpPr>
          <p:spPr bwMode="auto">
            <a:xfrm>
              <a:off x="2708" y="825"/>
              <a:ext cx="21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200" i="1">
                  <a:latin typeface="Arial" pitchFamily="34" charset="0"/>
                </a:rPr>
                <a:t>Software Pipelined Schedule</a:t>
              </a:r>
              <a:endParaRPr lang="en-US"/>
            </a:p>
          </p:txBody>
        </p:sp>
        <p:sp>
          <p:nvSpPr>
            <p:cNvPr id="37" name="Rectangle 205"/>
            <p:cNvSpPr>
              <a:spLocks noChangeArrowheads="1"/>
            </p:cNvSpPr>
            <p:nvPr/>
          </p:nvSpPr>
          <p:spPr bwMode="auto">
            <a:xfrm>
              <a:off x="576" y="816"/>
              <a:ext cx="4400" cy="19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217"/>
            <p:cNvGrpSpPr>
              <a:grpSpLocks/>
            </p:cNvGrpSpPr>
            <p:nvPr/>
          </p:nvGrpSpPr>
          <p:grpSpPr bwMode="auto">
            <a:xfrm>
              <a:off x="2592" y="1043"/>
              <a:ext cx="272" cy="1633"/>
              <a:chOff x="2592" y="1043"/>
              <a:chExt cx="272" cy="1633"/>
            </a:xfrm>
          </p:grpSpPr>
          <p:sp>
            <p:nvSpPr>
              <p:cNvPr id="102" name="Rectangle 214"/>
              <p:cNvSpPr>
                <a:spLocks noChangeArrowheads="1"/>
              </p:cNvSpPr>
              <p:nvPr/>
            </p:nvSpPr>
            <p:spPr bwMode="auto">
              <a:xfrm>
                <a:off x="2642" y="2130"/>
                <a:ext cx="182" cy="18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Rectangle 146"/>
              <p:cNvSpPr>
                <a:spLocks noChangeArrowheads="1"/>
              </p:cNvSpPr>
              <p:nvPr/>
            </p:nvSpPr>
            <p:spPr bwMode="auto">
              <a:xfrm>
                <a:off x="2642" y="1043"/>
                <a:ext cx="182" cy="18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Text Box 147"/>
              <p:cNvSpPr txBox="1">
                <a:spLocks noChangeArrowheads="1"/>
              </p:cNvSpPr>
              <p:nvPr/>
            </p:nvSpPr>
            <p:spPr bwMode="auto">
              <a:xfrm>
                <a:off x="2640" y="1043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1</a:t>
                </a:r>
                <a:endParaRPr lang="en-US"/>
              </a:p>
            </p:txBody>
          </p:sp>
          <p:sp>
            <p:nvSpPr>
              <p:cNvPr id="105" name="Rectangle 148"/>
              <p:cNvSpPr>
                <a:spLocks noChangeArrowheads="1"/>
              </p:cNvSpPr>
              <p:nvPr/>
            </p:nvSpPr>
            <p:spPr bwMode="auto">
              <a:xfrm>
                <a:off x="2642" y="1225"/>
                <a:ext cx="182" cy="18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Text Box 149"/>
              <p:cNvSpPr txBox="1">
                <a:spLocks noChangeArrowheads="1"/>
              </p:cNvSpPr>
              <p:nvPr/>
            </p:nvSpPr>
            <p:spPr bwMode="auto">
              <a:xfrm>
                <a:off x="2640" y="122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2</a:t>
                </a:r>
                <a:endParaRPr lang="en-US"/>
              </a:p>
            </p:txBody>
          </p:sp>
          <p:sp>
            <p:nvSpPr>
              <p:cNvPr id="107" name="Rectangle 150"/>
              <p:cNvSpPr>
                <a:spLocks noChangeArrowheads="1"/>
              </p:cNvSpPr>
              <p:nvPr/>
            </p:nvSpPr>
            <p:spPr bwMode="auto">
              <a:xfrm>
                <a:off x="2642" y="1406"/>
                <a:ext cx="182" cy="18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Text Box 151"/>
              <p:cNvSpPr txBox="1">
                <a:spLocks noChangeArrowheads="1"/>
              </p:cNvSpPr>
              <p:nvPr/>
            </p:nvSpPr>
            <p:spPr bwMode="auto">
              <a:xfrm>
                <a:off x="2640" y="1404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3</a:t>
                </a:r>
                <a:endParaRPr lang="en-US"/>
              </a:p>
            </p:txBody>
          </p:sp>
          <p:sp>
            <p:nvSpPr>
              <p:cNvPr id="109" name="Rectangle 152"/>
              <p:cNvSpPr>
                <a:spLocks noChangeArrowheads="1"/>
              </p:cNvSpPr>
              <p:nvPr/>
            </p:nvSpPr>
            <p:spPr bwMode="auto">
              <a:xfrm>
                <a:off x="2642" y="1588"/>
                <a:ext cx="182" cy="18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Text Box 153"/>
              <p:cNvSpPr txBox="1">
                <a:spLocks noChangeArrowheads="1"/>
              </p:cNvSpPr>
              <p:nvPr/>
            </p:nvSpPr>
            <p:spPr bwMode="auto">
              <a:xfrm>
                <a:off x="2640" y="1588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>
                    <a:latin typeface="Arial" pitchFamily="34" charset="0"/>
                  </a:rPr>
                  <a:t>4</a:t>
                </a:r>
                <a:endParaRPr lang="en-US"/>
              </a:p>
            </p:txBody>
          </p:sp>
          <p:grpSp>
            <p:nvGrpSpPr>
              <p:cNvPr id="111" name="Group 211"/>
              <p:cNvGrpSpPr>
                <a:grpSpLocks/>
              </p:cNvGrpSpPr>
              <p:nvPr/>
            </p:nvGrpSpPr>
            <p:grpSpPr bwMode="auto">
              <a:xfrm>
                <a:off x="2640" y="1948"/>
                <a:ext cx="184" cy="182"/>
                <a:chOff x="2662" y="1948"/>
                <a:chExt cx="184" cy="182"/>
              </a:xfrm>
            </p:grpSpPr>
            <p:sp>
              <p:nvSpPr>
                <p:cNvPr id="120" name="Rectangle 154"/>
                <p:cNvSpPr>
                  <a:spLocks noChangeArrowheads="1"/>
                </p:cNvSpPr>
                <p:nvPr/>
              </p:nvSpPr>
              <p:spPr bwMode="auto">
                <a:xfrm>
                  <a:off x="2664" y="1948"/>
                  <a:ext cx="182" cy="18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2662" y="1948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>
                      <a:latin typeface="Arial" pitchFamily="34" charset="0"/>
                    </a:rPr>
                    <a:t>:</a:t>
                  </a:r>
                  <a:endParaRPr lang="en-US"/>
                </a:p>
              </p:txBody>
            </p:sp>
          </p:grpSp>
          <p:sp>
            <p:nvSpPr>
              <p:cNvPr id="112" name="Rectangle 176"/>
              <p:cNvSpPr>
                <a:spLocks noChangeArrowheads="1"/>
              </p:cNvSpPr>
              <p:nvPr/>
            </p:nvSpPr>
            <p:spPr bwMode="auto">
              <a:xfrm>
                <a:off x="2640" y="2313"/>
                <a:ext cx="182" cy="18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Rectangle 177"/>
              <p:cNvSpPr>
                <a:spLocks noChangeArrowheads="1"/>
              </p:cNvSpPr>
              <p:nvPr/>
            </p:nvSpPr>
            <p:spPr bwMode="auto">
              <a:xfrm>
                <a:off x="2640" y="2494"/>
                <a:ext cx="182" cy="18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Text Box 178"/>
              <p:cNvSpPr txBox="1">
                <a:spLocks noChangeArrowheads="1"/>
              </p:cNvSpPr>
              <p:nvPr/>
            </p:nvSpPr>
            <p:spPr bwMode="auto">
              <a:xfrm>
                <a:off x="2638" y="2494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n</a:t>
                </a:r>
                <a:endParaRPr lang="en-US"/>
              </a:p>
            </p:txBody>
          </p:sp>
          <p:sp>
            <p:nvSpPr>
              <p:cNvPr id="115" name="Text Box 179"/>
              <p:cNvSpPr txBox="1">
                <a:spLocks noChangeArrowheads="1"/>
              </p:cNvSpPr>
              <p:nvPr/>
            </p:nvSpPr>
            <p:spPr bwMode="auto">
              <a:xfrm>
                <a:off x="2592" y="2311"/>
                <a:ext cx="27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>
                    <a:latin typeface="Arial" pitchFamily="34" charset="0"/>
                  </a:rPr>
                  <a:t>n-2</a:t>
                </a:r>
                <a:endParaRPr lang="en-US"/>
              </a:p>
            </p:txBody>
          </p:sp>
          <p:grpSp>
            <p:nvGrpSpPr>
              <p:cNvPr id="116" name="Group 210"/>
              <p:cNvGrpSpPr>
                <a:grpSpLocks/>
              </p:cNvGrpSpPr>
              <p:nvPr/>
            </p:nvGrpSpPr>
            <p:grpSpPr bwMode="auto">
              <a:xfrm>
                <a:off x="2640" y="1768"/>
                <a:ext cx="184" cy="182"/>
                <a:chOff x="2664" y="1776"/>
                <a:chExt cx="184" cy="182"/>
              </a:xfrm>
            </p:grpSpPr>
            <p:sp>
              <p:nvSpPr>
                <p:cNvPr id="118" name="Rectangle 208"/>
                <p:cNvSpPr>
                  <a:spLocks noChangeArrowheads="1"/>
                </p:cNvSpPr>
                <p:nvPr/>
              </p:nvSpPr>
              <p:spPr bwMode="auto">
                <a:xfrm>
                  <a:off x="2666" y="1776"/>
                  <a:ext cx="182" cy="182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2664" y="1776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>
                      <a:latin typeface="Arial" pitchFamily="34" charset="0"/>
                    </a:rPr>
                    <a:t>5</a:t>
                  </a:r>
                  <a:endParaRPr lang="en-US"/>
                </a:p>
              </p:txBody>
            </p:sp>
          </p:grpSp>
          <p:sp>
            <p:nvSpPr>
              <p:cNvPr id="117" name="Text Box 216"/>
              <p:cNvSpPr txBox="1">
                <a:spLocks noChangeArrowheads="1"/>
              </p:cNvSpPr>
              <p:nvPr/>
            </p:nvSpPr>
            <p:spPr bwMode="auto">
              <a:xfrm>
                <a:off x="2592" y="2150"/>
                <a:ext cx="272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>
                    <a:latin typeface="Arial" pitchFamily="34" charset="0"/>
                  </a:rPr>
                  <a:t>n-1</a:t>
                </a:r>
                <a:endParaRPr lang="en-US"/>
              </a:p>
            </p:txBody>
          </p:sp>
        </p:grpSp>
        <p:grpSp>
          <p:nvGrpSpPr>
            <p:cNvPr id="39" name="Group 218"/>
            <p:cNvGrpSpPr>
              <a:grpSpLocks/>
            </p:cNvGrpSpPr>
            <p:nvPr/>
          </p:nvGrpSpPr>
          <p:grpSpPr bwMode="auto">
            <a:xfrm>
              <a:off x="960" y="1039"/>
              <a:ext cx="182" cy="545"/>
              <a:chOff x="2980" y="1044"/>
              <a:chExt cx="182" cy="545"/>
            </a:xfrm>
          </p:grpSpPr>
          <p:sp>
            <p:nvSpPr>
              <p:cNvPr id="96" name="Rectangle 219"/>
              <p:cNvSpPr>
                <a:spLocks noChangeArrowheads="1"/>
              </p:cNvSpPr>
              <p:nvPr/>
            </p:nvSpPr>
            <p:spPr bwMode="auto">
              <a:xfrm>
                <a:off x="2980" y="1044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Text Box 220"/>
              <p:cNvSpPr txBox="1">
                <a:spLocks noChangeArrowheads="1"/>
              </p:cNvSpPr>
              <p:nvPr/>
            </p:nvSpPr>
            <p:spPr bwMode="auto">
              <a:xfrm>
                <a:off x="2980" y="1044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A</a:t>
                </a:r>
                <a:endParaRPr lang="en-US"/>
              </a:p>
            </p:txBody>
          </p:sp>
          <p:sp>
            <p:nvSpPr>
              <p:cNvPr id="98" name="Rectangle 221"/>
              <p:cNvSpPr>
                <a:spLocks noChangeArrowheads="1"/>
              </p:cNvSpPr>
              <p:nvPr/>
            </p:nvSpPr>
            <p:spPr bwMode="auto">
              <a:xfrm>
                <a:off x="2980" y="1226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Text Box 222"/>
              <p:cNvSpPr txBox="1">
                <a:spLocks noChangeArrowheads="1"/>
              </p:cNvSpPr>
              <p:nvPr/>
            </p:nvSpPr>
            <p:spPr bwMode="auto">
              <a:xfrm>
                <a:off x="2980" y="1226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B</a:t>
                </a:r>
                <a:endParaRPr lang="en-US"/>
              </a:p>
            </p:txBody>
          </p:sp>
          <p:sp>
            <p:nvSpPr>
              <p:cNvPr id="100" name="Rectangle 223"/>
              <p:cNvSpPr>
                <a:spLocks noChangeArrowheads="1"/>
              </p:cNvSpPr>
              <p:nvPr/>
            </p:nvSpPr>
            <p:spPr bwMode="auto">
              <a:xfrm>
                <a:off x="2980" y="1407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Text Box 224"/>
              <p:cNvSpPr txBox="1">
                <a:spLocks noChangeArrowheads="1"/>
              </p:cNvSpPr>
              <p:nvPr/>
            </p:nvSpPr>
            <p:spPr bwMode="auto">
              <a:xfrm>
                <a:off x="2980" y="140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C</a:t>
                </a:r>
                <a:endParaRPr lang="en-US"/>
              </a:p>
            </p:txBody>
          </p:sp>
        </p:grpSp>
        <p:grpSp>
          <p:nvGrpSpPr>
            <p:cNvPr id="40" name="Group 225"/>
            <p:cNvGrpSpPr>
              <a:grpSpLocks/>
            </p:cNvGrpSpPr>
            <p:nvPr/>
          </p:nvGrpSpPr>
          <p:grpSpPr bwMode="auto">
            <a:xfrm>
              <a:off x="1200" y="1584"/>
              <a:ext cx="182" cy="545"/>
              <a:chOff x="2980" y="1044"/>
              <a:chExt cx="182" cy="545"/>
            </a:xfrm>
          </p:grpSpPr>
          <p:sp>
            <p:nvSpPr>
              <p:cNvPr id="90" name="Rectangle 226"/>
              <p:cNvSpPr>
                <a:spLocks noChangeArrowheads="1"/>
              </p:cNvSpPr>
              <p:nvPr/>
            </p:nvSpPr>
            <p:spPr bwMode="auto">
              <a:xfrm>
                <a:off x="2980" y="1044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Text Box 227"/>
              <p:cNvSpPr txBox="1">
                <a:spLocks noChangeArrowheads="1"/>
              </p:cNvSpPr>
              <p:nvPr/>
            </p:nvSpPr>
            <p:spPr bwMode="auto">
              <a:xfrm>
                <a:off x="2980" y="1044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A</a:t>
                </a:r>
                <a:endParaRPr lang="en-US"/>
              </a:p>
            </p:txBody>
          </p:sp>
          <p:sp>
            <p:nvSpPr>
              <p:cNvPr id="92" name="Rectangle 228"/>
              <p:cNvSpPr>
                <a:spLocks noChangeArrowheads="1"/>
              </p:cNvSpPr>
              <p:nvPr/>
            </p:nvSpPr>
            <p:spPr bwMode="auto">
              <a:xfrm>
                <a:off x="2980" y="1226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Text Box 229"/>
              <p:cNvSpPr txBox="1">
                <a:spLocks noChangeArrowheads="1"/>
              </p:cNvSpPr>
              <p:nvPr/>
            </p:nvSpPr>
            <p:spPr bwMode="auto">
              <a:xfrm>
                <a:off x="2980" y="1226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B</a:t>
                </a:r>
                <a:endParaRPr lang="en-US"/>
              </a:p>
            </p:txBody>
          </p:sp>
          <p:sp>
            <p:nvSpPr>
              <p:cNvPr id="94" name="Rectangle 230"/>
              <p:cNvSpPr>
                <a:spLocks noChangeArrowheads="1"/>
              </p:cNvSpPr>
              <p:nvPr/>
            </p:nvSpPr>
            <p:spPr bwMode="auto">
              <a:xfrm>
                <a:off x="2980" y="1407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Text Box 231"/>
              <p:cNvSpPr txBox="1">
                <a:spLocks noChangeArrowheads="1"/>
              </p:cNvSpPr>
              <p:nvPr/>
            </p:nvSpPr>
            <p:spPr bwMode="auto">
              <a:xfrm>
                <a:off x="2980" y="140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C</a:t>
                </a:r>
                <a:endParaRPr lang="en-US"/>
              </a:p>
            </p:txBody>
          </p:sp>
        </p:grpSp>
        <p:grpSp>
          <p:nvGrpSpPr>
            <p:cNvPr id="41" name="Group 232"/>
            <p:cNvGrpSpPr>
              <a:grpSpLocks/>
            </p:cNvGrpSpPr>
            <p:nvPr/>
          </p:nvGrpSpPr>
          <p:grpSpPr bwMode="auto">
            <a:xfrm>
              <a:off x="1440" y="2143"/>
              <a:ext cx="182" cy="545"/>
              <a:chOff x="2980" y="1044"/>
              <a:chExt cx="182" cy="545"/>
            </a:xfrm>
          </p:grpSpPr>
          <p:sp>
            <p:nvSpPr>
              <p:cNvPr id="84" name="Rectangle 233"/>
              <p:cNvSpPr>
                <a:spLocks noChangeArrowheads="1"/>
              </p:cNvSpPr>
              <p:nvPr/>
            </p:nvSpPr>
            <p:spPr bwMode="auto">
              <a:xfrm>
                <a:off x="2980" y="1044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Text Box 234"/>
              <p:cNvSpPr txBox="1">
                <a:spLocks noChangeArrowheads="1"/>
              </p:cNvSpPr>
              <p:nvPr/>
            </p:nvSpPr>
            <p:spPr bwMode="auto">
              <a:xfrm>
                <a:off x="2980" y="1044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A</a:t>
                </a:r>
                <a:endParaRPr lang="en-US"/>
              </a:p>
            </p:txBody>
          </p:sp>
          <p:sp>
            <p:nvSpPr>
              <p:cNvPr id="86" name="Rectangle 235"/>
              <p:cNvSpPr>
                <a:spLocks noChangeArrowheads="1"/>
              </p:cNvSpPr>
              <p:nvPr/>
            </p:nvSpPr>
            <p:spPr bwMode="auto">
              <a:xfrm>
                <a:off x="2980" y="1226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Text Box 236"/>
              <p:cNvSpPr txBox="1">
                <a:spLocks noChangeArrowheads="1"/>
              </p:cNvSpPr>
              <p:nvPr/>
            </p:nvSpPr>
            <p:spPr bwMode="auto">
              <a:xfrm>
                <a:off x="2980" y="1226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B</a:t>
                </a:r>
                <a:endParaRPr lang="en-US"/>
              </a:p>
            </p:txBody>
          </p:sp>
          <p:sp>
            <p:nvSpPr>
              <p:cNvPr id="88" name="Rectangle 237"/>
              <p:cNvSpPr>
                <a:spLocks noChangeArrowheads="1"/>
              </p:cNvSpPr>
              <p:nvPr/>
            </p:nvSpPr>
            <p:spPr bwMode="auto">
              <a:xfrm>
                <a:off x="2980" y="1407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Text Box 238"/>
              <p:cNvSpPr txBox="1">
                <a:spLocks noChangeArrowheads="1"/>
              </p:cNvSpPr>
              <p:nvPr/>
            </p:nvSpPr>
            <p:spPr bwMode="auto">
              <a:xfrm>
                <a:off x="2980" y="140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C</a:t>
                </a:r>
                <a:endParaRPr lang="en-US"/>
              </a:p>
            </p:txBody>
          </p:sp>
        </p:grpSp>
        <p:grpSp>
          <p:nvGrpSpPr>
            <p:cNvPr id="42" name="Group 239"/>
            <p:cNvGrpSpPr>
              <a:grpSpLocks/>
            </p:cNvGrpSpPr>
            <p:nvPr/>
          </p:nvGrpSpPr>
          <p:grpSpPr bwMode="auto">
            <a:xfrm>
              <a:off x="3116" y="1231"/>
              <a:ext cx="182" cy="545"/>
              <a:chOff x="2980" y="1044"/>
              <a:chExt cx="182" cy="545"/>
            </a:xfrm>
          </p:grpSpPr>
          <p:sp>
            <p:nvSpPr>
              <p:cNvPr id="78" name="Rectangle 240"/>
              <p:cNvSpPr>
                <a:spLocks noChangeArrowheads="1"/>
              </p:cNvSpPr>
              <p:nvPr/>
            </p:nvSpPr>
            <p:spPr bwMode="auto">
              <a:xfrm>
                <a:off x="2980" y="1044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Text Box 241"/>
              <p:cNvSpPr txBox="1">
                <a:spLocks noChangeArrowheads="1"/>
              </p:cNvSpPr>
              <p:nvPr/>
            </p:nvSpPr>
            <p:spPr bwMode="auto">
              <a:xfrm>
                <a:off x="2980" y="1044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A</a:t>
                </a:r>
                <a:endParaRPr lang="en-US"/>
              </a:p>
            </p:txBody>
          </p:sp>
          <p:sp>
            <p:nvSpPr>
              <p:cNvPr id="80" name="Rectangle 242"/>
              <p:cNvSpPr>
                <a:spLocks noChangeArrowheads="1"/>
              </p:cNvSpPr>
              <p:nvPr/>
            </p:nvSpPr>
            <p:spPr bwMode="auto">
              <a:xfrm>
                <a:off x="2980" y="1226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243"/>
              <p:cNvSpPr txBox="1">
                <a:spLocks noChangeArrowheads="1"/>
              </p:cNvSpPr>
              <p:nvPr/>
            </p:nvSpPr>
            <p:spPr bwMode="auto">
              <a:xfrm>
                <a:off x="2980" y="1226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B</a:t>
                </a:r>
                <a:endParaRPr lang="en-US"/>
              </a:p>
            </p:txBody>
          </p:sp>
          <p:sp>
            <p:nvSpPr>
              <p:cNvPr id="82" name="Rectangle 244"/>
              <p:cNvSpPr>
                <a:spLocks noChangeArrowheads="1"/>
              </p:cNvSpPr>
              <p:nvPr/>
            </p:nvSpPr>
            <p:spPr bwMode="auto">
              <a:xfrm>
                <a:off x="2980" y="1407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245"/>
              <p:cNvSpPr txBox="1">
                <a:spLocks noChangeArrowheads="1"/>
              </p:cNvSpPr>
              <p:nvPr/>
            </p:nvSpPr>
            <p:spPr bwMode="auto">
              <a:xfrm>
                <a:off x="2980" y="140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C</a:t>
                </a:r>
                <a:endParaRPr lang="en-US"/>
              </a:p>
            </p:txBody>
          </p:sp>
        </p:grpSp>
        <p:grpSp>
          <p:nvGrpSpPr>
            <p:cNvPr id="43" name="Group 246"/>
            <p:cNvGrpSpPr>
              <a:grpSpLocks/>
            </p:cNvGrpSpPr>
            <p:nvPr/>
          </p:nvGrpSpPr>
          <p:grpSpPr bwMode="auto">
            <a:xfrm>
              <a:off x="3342" y="1414"/>
              <a:ext cx="182" cy="545"/>
              <a:chOff x="2980" y="1044"/>
              <a:chExt cx="182" cy="545"/>
            </a:xfrm>
          </p:grpSpPr>
          <p:sp>
            <p:nvSpPr>
              <p:cNvPr id="72" name="Rectangle 247"/>
              <p:cNvSpPr>
                <a:spLocks noChangeArrowheads="1"/>
              </p:cNvSpPr>
              <p:nvPr/>
            </p:nvSpPr>
            <p:spPr bwMode="auto">
              <a:xfrm>
                <a:off x="2980" y="1044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248"/>
              <p:cNvSpPr txBox="1">
                <a:spLocks noChangeArrowheads="1"/>
              </p:cNvSpPr>
              <p:nvPr/>
            </p:nvSpPr>
            <p:spPr bwMode="auto">
              <a:xfrm>
                <a:off x="2980" y="1044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A</a:t>
                </a:r>
                <a:endParaRPr lang="en-US"/>
              </a:p>
            </p:txBody>
          </p:sp>
          <p:sp>
            <p:nvSpPr>
              <p:cNvPr id="74" name="Rectangle 249"/>
              <p:cNvSpPr>
                <a:spLocks noChangeArrowheads="1"/>
              </p:cNvSpPr>
              <p:nvPr/>
            </p:nvSpPr>
            <p:spPr bwMode="auto">
              <a:xfrm>
                <a:off x="2980" y="1226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250"/>
              <p:cNvSpPr txBox="1">
                <a:spLocks noChangeArrowheads="1"/>
              </p:cNvSpPr>
              <p:nvPr/>
            </p:nvSpPr>
            <p:spPr bwMode="auto">
              <a:xfrm>
                <a:off x="2980" y="1226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B</a:t>
                </a:r>
                <a:endParaRPr lang="en-US"/>
              </a:p>
            </p:txBody>
          </p:sp>
          <p:sp>
            <p:nvSpPr>
              <p:cNvPr id="76" name="Rectangle 251"/>
              <p:cNvSpPr>
                <a:spLocks noChangeArrowheads="1"/>
              </p:cNvSpPr>
              <p:nvPr/>
            </p:nvSpPr>
            <p:spPr bwMode="auto">
              <a:xfrm>
                <a:off x="2980" y="1407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252"/>
              <p:cNvSpPr txBox="1">
                <a:spLocks noChangeArrowheads="1"/>
              </p:cNvSpPr>
              <p:nvPr/>
            </p:nvSpPr>
            <p:spPr bwMode="auto">
              <a:xfrm>
                <a:off x="2980" y="140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C</a:t>
                </a:r>
                <a:endParaRPr lang="en-US"/>
              </a:p>
            </p:txBody>
          </p:sp>
        </p:grpSp>
        <p:grpSp>
          <p:nvGrpSpPr>
            <p:cNvPr id="44" name="Group 253"/>
            <p:cNvGrpSpPr>
              <a:grpSpLocks/>
            </p:cNvGrpSpPr>
            <p:nvPr/>
          </p:nvGrpSpPr>
          <p:grpSpPr bwMode="auto">
            <a:xfrm>
              <a:off x="3569" y="1590"/>
              <a:ext cx="182" cy="545"/>
              <a:chOff x="2980" y="1044"/>
              <a:chExt cx="182" cy="545"/>
            </a:xfrm>
          </p:grpSpPr>
          <p:sp>
            <p:nvSpPr>
              <p:cNvPr id="66" name="Rectangle 254"/>
              <p:cNvSpPr>
                <a:spLocks noChangeArrowheads="1"/>
              </p:cNvSpPr>
              <p:nvPr/>
            </p:nvSpPr>
            <p:spPr bwMode="auto">
              <a:xfrm>
                <a:off x="2980" y="1044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Text Box 255"/>
              <p:cNvSpPr txBox="1">
                <a:spLocks noChangeArrowheads="1"/>
              </p:cNvSpPr>
              <p:nvPr/>
            </p:nvSpPr>
            <p:spPr bwMode="auto">
              <a:xfrm>
                <a:off x="2980" y="1044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>
                    <a:latin typeface="Arial" pitchFamily="34" charset="0"/>
                  </a:rPr>
                  <a:t>:</a:t>
                </a:r>
                <a:endParaRPr lang="en-US"/>
              </a:p>
            </p:txBody>
          </p:sp>
          <p:sp>
            <p:nvSpPr>
              <p:cNvPr id="68" name="Rectangle 256"/>
              <p:cNvSpPr>
                <a:spLocks noChangeArrowheads="1"/>
              </p:cNvSpPr>
              <p:nvPr/>
            </p:nvSpPr>
            <p:spPr bwMode="auto">
              <a:xfrm>
                <a:off x="2980" y="1226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257"/>
              <p:cNvSpPr txBox="1">
                <a:spLocks noChangeArrowheads="1"/>
              </p:cNvSpPr>
              <p:nvPr/>
            </p:nvSpPr>
            <p:spPr bwMode="auto">
              <a:xfrm>
                <a:off x="2980" y="1226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>
                    <a:latin typeface="Arial" pitchFamily="34" charset="0"/>
                  </a:rPr>
                  <a:t>:</a:t>
                </a:r>
                <a:endParaRPr lang="en-US"/>
              </a:p>
            </p:txBody>
          </p:sp>
          <p:sp>
            <p:nvSpPr>
              <p:cNvPr id="70" name="Rectangle 258"/>
              <p:cNvSpPr>
                <a:spLocks noChangeArrowheads="1"/>
              </p:cNvSpPr>
              <p:nvPr/>
            </p:nvSpPr>
            <p:spPr bwMode="auto">
              <a:xfrm>
                <a:off x="2980" y="1407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259"/>
              <p:cNvSpPr txBox="1">
                <a:spLocks noChangeArrowheads="1"/>
              </p:cNvSpPr>
              <p:nvPr/>
            </p:nvSpPr>
            <p:spPr bwMode="auto">
              <a:xfrm>
                <a:off x="2980" y="140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>
                    <a:latin typeface="Arial" pitchFamily="34" charset="0"/>
                  </a:rPr>
                  <a:t>:</a:t>
                </a:r>
                <a:endParaRPr lang="en-US"/>
              </a:p>
            </p:txBody>
          </p:sp>
        </p:grpSp>
        <p:grpSp>
          <p:nvGrpSpPr>
            <p:cNvPr id="45" name="Group 260"/>
            <p:cNvGrpSpPr>
              <a:grpSpLocks/>
            </p:cNvGrpSpPr>
            <p:nvPr/>
          </p:nvGrpSpPr>
          <p:grpSpPr bwMode="auto">
            <a:xfrm>
              <a:off x="3792" y="1776"/>
              <a:ext cx="182" cy="545"/>
              <a:chOff x="2980" y="1044"/>
              <a:chExt cx="182" cy="545"/>
            </a:xfrm>
          </p:grpSpPr>
          <p:sp>
            <p:nvSpPr>
              <p:cNvPr id="60" name="Rectangle 261"/>
              <p:cNvSpPr>
                <a:spLocks noChangeArrowheads="1"/>
              </p:cNvSpPr>
              <p:nvPr/>
            </p:nvSpPr>
            <p:spPr bwMode="auto">
              <a:xfrm>
                <a:off x="2980" y="1044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Text Box 262"/>
              <p:cNvSpPr txBox="1">
                <a:spLocks noChangeArrowheads="1"/>
              </p:cNvSpPr>
              <p:nvPr/>
            </p:nvSpPr>
            <p:spPr bwMode="auto">
              <a:xfrm>
                <a:off x="2980" y="1044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>
                    <a:latin typeface="Arial" pitchFamily="34" charset="0"/>
                  </a:rPr>
                  <a:t>:</a:t>
                </a:r>
                <a:endParaRPr lang="en-US"/>
              </a:p>
            </p:txBody>
          </p:sp>
          <p:sp>
            <p:nvSpPr>
              <p:cNvPr id="62" name="Rectangle 263"/>
              <p:cNvSpPr>
                <a:spLocks noChangeArrowheads="1"/>
              </p:cNvSpPr>
              <p:nvPr/>
            </p:nvSpPr>
            <p:spPr bwMode="auto">
              <a:xfrm>
                <a:off x="2980" y="1226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Text Box 264"/>
              <p:cNvSpPr txBox="1">
                <a:spLocks noChangeArrowheads="1"/>
              </p:cNvSpPr>
              <p:nvPr/>
            </p:nvSpPr>
            <p:spPr bwMode="auto">
              <a:xfrm>
                <a:off x="2980" y="1226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>
                    <a:latin typeface="Arial" pitchFamily="34" charset="0"/>
                  </a:rPr>
                  <a:t>:</a:t>
                </a:r>
                <a:endParaRPr lang="en-US"/>
              </a:p>
            </p:txBody>
          </p:sp>
          <p:sp>
            <p:nvSpPr>
              <p:cNvPr id="64" name="Rectangle 265"/>
              <p:cNvSpPr>
                <a:spLocks noChangeArrowheads="1"/>
              </p:cNvSpPr>
              <p:nvPr/>
            </p:nvSpPr>
            <p:spPr bwMode="auto">
              <a:xfrm>
                <a:off x="2980" y="1407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266"/>
              <p:cNvSpPr txBox="1">
                <a:spLocks noChangeArrowheads="1"/>
              </p:cNvSpPr>
              <p:nvPr/>
            </p:nvSpPr>
            <p:spPr bwMode="auto">
              <a:xfrm>
                <a:off x="2980" y="140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>
                    <a:latin typeface="Arial" pitchFamily="34" charset="0"/>
                  </a:rPr>
                  <a:t>:</a:t>
                </a:r>
                <a:endParaRPr lang="en-US"/>
              </a:p>
            </p:txBody>
          </p:sp>
        </p:grpSp>
        <p:grpSp>
          <p:nvGrpSpPr>
            <p:cNvPr id="46" name="Group 267"/>
            <p:cNvGrpSpPr>
              <a:grpSpLocks/>
            </p:cNvGrpSpPr>
            <p:nvPr/>
          </p:nvGrpSpPr>
          <p:grpSpPr bwMode="auto">
            <a:xfrm>
              <a:off x="4020" y="1960"/>
              <a:ext cx="182" cy="545"/>
              <a:chOff x="2980" y="1044"/>
              <a:chExt cx="182" cy="545"/>
            </a:xfrm>
          </p:grpSpPr>
          <p:sp>
            <p:nvSpPr>
              <p:cNvPr id="54" name="Rectangle 268"/>
              <p:cNvSpPr>
                <a:spLocks noChangeArrowheads="1"/>
              </p:cNvSpPr>
              <p:nvPr/>
            </p:nvSpPr>
            <p:spPr bwMode="auto">
              <a:xfrm>
                <a:off x="2980" y="1044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69"/>
              <p:cNvSpPr txBox="1">
                <a:spLocks noChangeArrowheads="1"/>
              </p:cNvSpPr>
              <p:nvPr/>
            </p:nvSpPr>
            <p:spPr bwMode="auto">
              <a:xfrm>
                <a:off x="2980" y="1044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A</a:t>
                </a:r>
                <a:endParaRPr lang="en-US"/>
              </a:p>
            </p:txBody>
          </p:sp>
          <p:sp>
            <p:nvSpPr>
              <p:cNvPr id="56" name="Rectangle 270"/>
              <p:cNvSpPr>
                <a:spLocks noChangeArrowheads="1"/>
              </p:cNvSpPr>
              <p:nvPr/>
            </p:nvSpPr>
            <p:spPr bwMode="auto">
              <a:xfrm>
                <a:off x="2980" y="1226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Text Box 271"/>
              <p:cNvSpPr txBox="1">
                <a:spLocks noChangeArrowheads="1"/>
              </p:cNvSpPr>
              <p:nvPr/>
            </p:nvSpPr>
            <p:spPr bwMode="auto">
              <a:xfrm>
                <a:off x="2980" y="1226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B</a:t>
                </a:r>
                <a:endParaRPr lang="en-US"/>
              </a:p>
            </p:txBody>
          </p:sp>
          <p:sp>
            <p:nvSpPr>
              <p:cNvPr id="58" name="Rectangle 272"/>
              <p:cNvSpPr>
                <a:spLocks noChangeArrowheads="1"/>
              </p:cNvSpPr>
              <p:nvPr/>
            </p:nvSpPr>
            <p:spPr bwMode="auto">
              <a:xfrm>
                <a:off x="2980" y="1407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Text Box 273"/>
              <p:cNvSpPr txBox="1">
                <a:spLocks noChangeArrowheads="1"/>
              </p:cNvSpPr>
              <p:nvPr/>
            </p:nvSpPr>
            <p:spPr bwMode="auto">
              <a:xfrm>
                <a:off x="2980" y="140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C</a:t>
                </a:r>
                <a:endParaRPr lang="en-US"/>
              </a:p>
            </p:txBody>
          </p:sp>
        </p:grpSp>
        <p:grpSp>
          <p:nvGrpSpPr>
            <p:cNvPr id="47" name="Group 274"/>
            <p:cNvGrpSpPr>
              <a:grpSpLocks/>
            </p:cNvGrpSpPr>
            <p:nvPr/>
          </p:nvGrpSpPr>
          <p:grpSpPr bwMode="auto">
            <a:xfrm>
              <a:off x="4244" y="2145"/>
              <a:ext cx="182" cy="545"/>
              <a:chOff x="2980" y="1044"/>
              <a:chExt cx="182" cy="545"/>
            </a:xfrm>
          </p:grpSpPr>
          <p:sp>
            <p:nvSpPr>
              <p:cNvPr id="48" name="Rectangle 275"/>
              <p:cNvSpPr>
                <a:spLocks noChangeArrowheads="1"/>
              </p:cNvSpPr>
              <p:nvPr/>
            </p:nvSpPr>
            <p:spPr bwMode="auto">
              <a:xfrm>
                <a:off x="2980" y="1044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276"/>
              <p:cNvSpPr txBox="1">
                <a:spLocks noChangeArrowheads="1"/>
              </p:cNvSpPr>
              <p:nvPr/>
            </p:nvSpPr>
            <p:spPr bwMode="auto">
              <a:xfrm>
                <a:off x="2980" y="1044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A</a:t>
                </a:r>
                <a:endParaRPr lang="en-US"/>
              </a:p>
            </p:txBody>
          </p:sp>
          <p:sp>
            <p:nvSpPr>
              <p:cNvPr id="50" name="Rectangle 277"/>
              <p:cNvSpPr>
                <a:spLocks noChangeArrowheads="1"/>
              </p:cNvSpPr>
              <p:nvPr/>
            </p:nvSpPr>
            <p:spPr bwMode="auto">
              <a:xfrm>
                <a:off x="2980" y="1226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278"/>
              <p:cNvSpPr txBox="1">
                <a:spLocks noChangeArrowheads="1"/>
              </p:cNvSpPr>
              <p:nvPr/>
            </p:nvSpPr>
            <p:spPr bwMode="auto">
              <a:xfrm>
                <a:off x="2980" y="1226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B</a:t>
                </a:r>
                <a:endParaRPr lang="en-US"/>
              </a:p>
            </p:txBody>
          </p:sp>
          <p:sp>
            <p:nvSpPr>
              <p:cNvPr id="52" name="Rectangle 279"/>
              <p:cNvSpPr>
                <a:spLocks noChangeArrowheads="1"/>
              </p:cNvSpPr>
              <p:nvPr/>
            </p:nvSpPr>
            <p:spPr bwMode="auto">
              <a:xfrm>
                <a:off x="2980" y="1407"/>
                <a:ext cx="182" cy="18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Text Box 280"/>
              <p:cNvSpPr txBox="1">
                <a:spLocks noChangeArrowheads="1"/>
              </p:cNvSpPr>
              <p:nvPr/>
            </p:nvSpPr>
            <p:spPr bwMode="auto">
              <a:xfrm>
                <a:off x="2980" y="140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>
                    <a:latin typeface="Arial" pitchFamily="34" charset="0"/>
                  </a:rPr>
                  <a:t>C</a:t>
                </a:r>
                <a:endParaRPr lang="en-US"/>
              </a:p>
            </p:txBody>
          </p:sp>
        </p:grpSp>
      </p:grpSp>
      <p:sp>
        <p:nvSpPr>
          <p:cNvPr id="128" name="Oval 127"/>
          <p:cNvSpPr/>
          <p:nvPr/>
        </p:nvSpPr>
        <p:spPr>
          <a:xfrm>
            <a:off x="4495800" y="3581400"/>
            <a:ext cx="1676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Pipelining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063-9098-497E-B068-9092C2D9B480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Northwestern University – EECS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019800" cy="160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Used in combination with Software Pipelining.</a:t>
            </a:r>
          </a:p>
          <a:p>
            <a:r>
              <a:rPr lang="en-US" dirty="0" smtClean="0"/>
              <a:t>Pipelining multipliers will allow you to reach 250MHz+ frequencies.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3352800"/>
            <a:ext cx="5029200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type regbank6x64 is array(PIPE-1 </a:t>
            </a:r>
            <a:r>
              <a:rPr lang="en-US" sz="1600" dirty="0" err="1" smtClean="0"/>
              <a:t>downto</a:t>
            </a:r>
            <a:r>
              <a:rPr lang="en-US" sz="1600" dirty="0" smtClean="0"/>
              <a:t> 0) of </a:t>
            </a:r>
            <a:r>
              <a:rPr lang="en-US" sz="1600" dirty="0" err="1" smtClean="0"/>
              <a:t>std_logic_vector</a:t>
            </a:r>
            <a:r>
              <a:rPr lang="en-US" sz="1600" dirty="0" smtClean="0"/>
              <a:t>(63 </a:t>
            </a:r>
            <a:r>
              <a:rPr lang="en-US" sz="1600" dirty="0" err="1" smtClean="0"/>
              <a:t>downto</a:t>
            </a:r>
            <a:r>
              <a:rPr lang="en-US" sz="1600" dirty="0" smtClean="0"/>
              <a:t> 0);</a:t>
            </a:r>
          </a:p>
          <a:p>
            <a:r>
              <a:rPr lang="en-US" sz="1600" dirty="0" smtClean="0"/>
              <a:t>signal prod: regbank6x64;</a:t>
            </a:r>
          </a:p>
          <a:p>
            <a:r>
              <a:rPr lang="en-US" sz="1600" dirty="0" smtClean="0"/>
              <a:t>prod(0) &lt;= a * b;</a:t>
            </a:r>
          </a:p>
          <a:p>
            <a:r>
              <a:rPr lang="en-US" sz="1600" dirty="0" err="1" smtClean="0"/>
              <a:t>regbank</a:t>
            </a:r>
            <a:r>
              <a:rPr lang="en-US" sz="1600" dirty="0" smtClean="0"/>
              <a:t>: for i in 1 to PIPE generate begin</a:t>
            </a:r>
          </a:p>
          <a:p>
            <a:r>
              <a:rPr lang="en-US" sz="1600" dirty="0" smtClean="0"/>
              <a:t>    process (</a:t>
            </a:r>
            <a:r>
              <a:rPr lang="en-US" sz="1600" dirty="0" err="1" smtClean="0"/>
              <a:t>clk</a:t>
            </a:r>
            <a:r>
              <a:rPr lang="en-US" sz="1600" dirty="0" smtClean="0"/>
              <a:t>) begin</a:t>
            </a:r>
          </a:p>
          <a:p>
            <a:r>
              <a:rPr lang="en-US" sz="1600" dirty="0" smtClean="0"/>
              <a:t>        if (</a:t>
            </a:r>
            <a:r>
              <a:rPr lang="en-US" sz="1600" dirty="0" err="1" smtClean="0"/>
              <a:t>rising_edge</a:t>
            </a:r>
            <a:r>
              <a:rPr lang="en-US" sz="1600" dirty="0" smtClean="0"/>
              <a:t>(</a:t>
            </a:r>
            <a:r>
              <a:rPr lang="en-US" sz="1600" dirty="0" err="1" smtClean="0"/>
              <a:t>clk</a:t>
            </a:r>
            <a:r>
              <a:rPr lang="en-US" sz="1600" dirty="0" smtClean="0"/>
              <a:t>)) then</a:t>
            </a:r>
          </a:p>
          <a:p>
            <a:r>
              <a:rPr lang="en-US" sz="1600" dirty="0" smtClean="0"/>
              <a:t>            prod(i) &lt;= prod(i-1);</a:t>
            </a:r>
          </a:p>
          <a:p>
            <a:r>
              <a:rPr lang="en-US" sz="1600" dirty="0" smtClean="0"/>
              <a:t>        end if;</a:t>
            </a:r>
          </a:p>
          <a:p>
            <a:r>
              <a:rPr lang="en-US" sz="1600" dirty="0" smtClean="0"/>
              <a:t>    end process;</a:t>
            </a:r>
          </a:p>
          <a:p>
            <a:r>
              <a:rPr lang="en-US" sz="1600" dirty="0" smtClean="0"/>
              <a:t>end generate;</a:t>
            </a:r>
          </a:p>
          <a:p>
            <a:r>
              <a:rPr lang="en-US" sz="1600" dirty="0" err="1" smtClean="0"/>
              <a:t>mult_out</a:t>
            </a:r>
            <a:r>
              <a:rPr lang="en-US" sz="1600" dirty="0" smtClean="0"/>
              <a:t> &lt;= prod(PIPE)</a:t>
            </a:r>
            <a:endParaRPr lang="en-US" sz="1600" dirty="0"/>
          </a:p>
        </p:txBody>
      </p:sp>
      <p:grpSp>
        <p:nvGrpSpPr>
          <p:cNvPr id="11" name="Group 9"/>
          <p:cNvGrpSpPr/>
          <p:nvPr/>
        </p:nvGrpSpPr>
        <p:grpSpPr>
          <a:xfrm>
            <a:off x="6629400" y="1600200"/>
            <a:ext cx="609600" cy="609600"/>
            <a:chOff x="762000" y="3581400"/>
            <a:chExt cx="609600" cy="609600"/>
          </a:xfrm>
        </p:grpSpPr>
        <p:sp>
          <p:nvSpPr>
            <p:cNvPr id="20" name="Oval 19"/>
            <p:cNvSpPr/>
            <p:nvPr/>
          </p:nvSpPr>
          <p:spPr>
            <a:xfrm>
              <a:off x="762000" y="3581400"/>
              <a:ext cx="6096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8200" y="36692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2" name="Group 10"/>
          <p:cNvGrpSpPr/>
          <p:nvPr/>
        </p:nvGrpSpPr>
        <p:grpSpPr>
          <a:xfrm>
            <a:off x="7467600" y="1600200"/>
            <a:ext cx="609600" cy="609600"/>
            <a:chOff x="762000" y="3581400"/>
            <a:chExt cx="609600" cy="609600"/>
          </a:xfrm>
        </p:grpSpPr>
        <p:sp>
          <p:nvSpPr>
            <p:cNvPr id="18" name="Oval 17"/>
            <p:cNvSpPr/>
            <p:nvPr/>
          </p:nvSpPr>
          <p:spPr>
            <a:xfrm>
              <a:off x="762000" y="3581400"/>
              <a:ext cx="6096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8200" y="36692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086600" y="2590800"/>
            <a:ext cx="609600" cy="609600"/>
            <a:chOff x="762000" y="3581400"/>
            <a:chExt cx="609600" cy="609600"/>
          </a:xfrm>
        </p:grpSpPr>
        <p:sp>
          <p:nvSpPr>
            <p:cNvPr id="16" name="Oval 15"/>
            <p:cNvSpPr/>
            <p:nvPr/>
          </p:nvSpPr>
          <p:spPr>
            <a:xfrm>
              <a:off x="762000" y="3581400"/>
              <a:ext cx="6096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2000" y="3733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*</a:t>
              </a:r>
            </a:p>
          </p:txBody>
        </p:sp>
      </p:grpSp>
      <p:cxnSp>
        <p:nvCxnSpPr>
          <p:cNvPr id="14" name="Straight Arrow Connector 13"/>
          <p:cNvCxnSpPr>
            <a:stCxn id="20" idx="4"/>
            <a:endCxn id="16" idx="1"/>
          </p:cNvCxnSpPr>
          <p:nvPr/>
        </p:nvCxnSpPr>
        <p:spPr>
          <a:xfrm>
            <a:off x="6934200" y="2209800"/>
            <a:ext cx="241674" cy="470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8" idx="4"/>
            <a:endCxn id="16" idx="7"/>
          </p:cNvCxnSpPr>
          <p:nvPr/>
        </p:nvCxnSpPr>
        <p:spPr>
          <a:xfrm flipH="1">
            <a:off x="7606926" y="2209800"/>
            <a:ext cx="165474" cy="4702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391400" y="3200400"/>
            <a:ext cx="13074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58000" y="3505200"/>
            <a:ext cx="106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Prod(1)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7391400" y="3897868"/>
            <a:ext cx="13074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58000" y="4202668"/>
            <a:ext cx="106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Prod(2)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391400" y="4583668"/>
            <a:ext cx="13074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58000" y="4888468"/>
            <a:ext cx="106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Prod(3)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391400" y="5257800"/>
            <a:ext cx="13074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58000" y="5562600"/>
            <a:ext cx="106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</a:rPr>
              <a:t>Prod(4)</a:t>
            </a:r>
            <a:endParaRPr 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7391400" y="5943600"/>
            <a:ext cx="13074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063-9098-497E-B068-9092C2D9B480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Northwestern University – EECS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r>
              <a:rPr lang="en-US" dirty="0" smtClean="0"/>
              <a:t>Using loop structures will replicate operations within the same cycle.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2819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for i in 0 to 255 loop</a:t>
            </a:r>
          </a:p>
          <a:p>
            <a:r>
              <a:rPr lang="en-US" sz="2400" dirty="0" smtClean="0"/>
              <a:t>    z(i) := x(i) * y(i);</a:t>
            </a:r>
          </a:p>
          <a:p>
            <a:r>
              <a:rPr lang="en-US" sz="2400" dirty="0" smtClean="0"/>
              <a:t>end loop;</a:t>
            </a:r>
            <a:endParaRPr lang="en-US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04800" y="4114800"/>
            <a:ext cx="1447800" cy="1600200"/>
            <a:chOff x="762000" y="3581400"/>
            <a:chExt cx="1447800" cy="1600200"/>
          </a:xfrm>
        </p:grpSpPr>
        <p:grpSp>
          <p:nvGrpSpPr>
            <p:cNvPr id="10" name="Group 9"/>
            <p:cNvGrpSpPr/>
            <p:nvPr/>
          </p:nvGrpSpPr>
          <p:grpSpPr>
            <a:xfrm>
              <a:off x="762000" y="3581400"/>
              <a:ext cx="609600" cy="609600"/>
              <a:chOff x="762000" y="3581400"/>
              <a:chExt cx="609600" cy="6096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762000" y="3581400"/>
                <a:ext cx="6096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38200" y="3761601"/>
                <a:ext cx="533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X(0)</a:t>
                </a:r>
                <a:endParaRPr lang="en-US" sz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600200" y="3581400"/>
              <a:ext cx="609600" cy="609600"/>
              <a:chOff x="762000" y="3581400"/>
              <a:chExt cx="609600" cy="6096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762000" y="3581400"/>
                <a:ext cx="6096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38200" y="3761601"/>
                <a:ext cx="533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Y(0)</a:t>
                </a:r>
                <a:endParaRPr lang="en-US" sz="1200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219200" y="4572000"/>
              <a:ext cx="609600" cy="609600"/>
              <a:chOff x="762000" y="3581400"/>
              <a:chExt cx="609600" cy="6096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762000" y="3581400"/>
                <a:ext cx="6096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38200" y="3653135"/>
                <a:ext cx="53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*</a:t>
                </a:r>
              </a:p>
              <a:p>
                <a:pPr algn="ctr"/>
                <a:r>
                  <a:rPr lang="en-US" sz="1200" dirty="0" smtClean="0"/>
                  <a:t>Z(0)</a:t>
                </a:r>
                <a:endParaRPr lang="en-US" sz="1200" dirty="0"/>
              </a:p>
            </p:txBody>
          </p:sp>
        </p:grpSp>
        <p:cxnSp>
          <p:nvCxnSpPr>
            <p:cNvPr id="18" name="Straight Arrow Connector 17"/>
            <p:cNvCxnSpPr>
              <a:stCxn id="8" idx="4"/>
              <a:endCxn id="15" idx="1"/>
            </p:cNvCxnSpPr>
            <p:nvPr/>
          </p:nvCxnSpPr>
          <p:spPr>
            <a:xfrm>
              <a:off x="1066800" y="4191000"/>
              <a:ext cx="241674" cy="4702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4"/>
              <a:endCxn id="15" idx="7"/>
            </p:cNvCxnSpPr>
            <p:nvPr/>
          </p:nvCxnSpPr>
          <p:spPr>
            <a:xfrm flipH="1">
              <a:off x="1739526" y="4191000"/>
              <a:ext cx="165474" cy="4702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981200" y="4114800"/>
            <a:ext cx="1447800" cy="1600200"/>
            <a:chOff x="762000" y="3581400"/>
            <a:chExt cx="1447800" cy="1600200"/>
          </a:xfrm>
        </p:grpSpPr>
        <p:grpSp>
          <p:nvGrpSpPr>
            <p:cNvPr id="23" name="Group 9"/>
            <p:cNvGrpSpPr/>
            <p:nvPr/>
          </p:nvGrpSpPr>
          <p:grpSpPr>
            <a:xfrm>
              <a:off x="762000" y="3581400"/>
              <a:ext cx="609600" cy="609600"/>
              <a:chOff x="762000" y="3581400"/>
              <a:chExt cx="609600" cy="60960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762000" y="3581400"/>
                <a:ext cx="6096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38200" y="3761601"/>
                <a:ext cx="533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X(1)</a:t>
                </a:r>
                <a:endParaRPr lang="en-US" sz="1200" dirty="0"/>
              </a:p>
            </p:txBody>
          </p:sp>
        </p:grpSp>
        <p:grpSp>
          <p:nvGrpSpPr>
            <p:cNvPr id="24" name="Group 10"/>
            <p:cNvGrpSpPr/>
            <p:nvPr/>
          </p:nvGrpSpPr>
          <p:grpSpPr>
            <a:xfrm>
              <a:off x="1600200" y="3581400"/>
              <a:ext cx="609600" cy="609600"/>
              <a:chOff x="762000" y="3581400"/>
              <a:chExt cx="609600" cy="6096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762000" y="3581400"/>
                <a:ext cx="6096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38200" y="3761601"/>
                <a:ext cx="533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Y(1)</a:t>
                </a:r>
                <a:endParaRPr lang="en-US" sz="1200" dirty="0"/>
              </a:p>
            </p:txBody>
          </p:sp>
        </p:grpSp>
        <p:grpSp>
          <p:nvGrpSpPr>
            <p:cNvPr id="25" name="Group 13"/>
            <p:cNvGrpSpPr/>
            <p:nvPr/>
          </p:nvGrpSpPr>
          <p:grpSpPr>
            <a:xfrm>
              <a:off x="1219200" y="4572000"/>
              <a:ext cx="609600" cy="609600"/>
              <a:chOff x="762000" y="3581400"/>
              <a:chExt cx="609600" cy="6096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62000" y="3581400"/>
                <a:ext cx="6096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38200" y="3653135"/>
                <a:ext cx="53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*</a:t>
                </a:r>
              </a:p>
              <a:p>
                <a:pPr algn="ctr"/>
                <a:r>
                  <a:rPr lang="en-US" sz="1200" dirty="0" smtClean="0"/>
                  <a:t>Z(1)</a:t>
                </a:r>
                <a:endParaRPr lang="en-US" sz="1200" dirty="0"/>
              </a:p>
            </p:txBody>
          </p:sp>
        </p:grpSp>
        <p:cxnSp>
          <p:nvCxnSpPr>
            <p:cNvPr id="26" name="Straight Arrow Connector 25"/>
            <p:cNvCxnSpPr>
              <a:stCxn id="32" idx="4"/>
              <a:endCxn id="28" idx="1"/>
            </p:cNvCxnSpPr>
            <p:nvPr/>
          </p:nvCxnSpPr>
          <p:spPr>
            <a:xfrm>
              <a:off x="1066800" y="4191000"/>
              <a:ext cx="241674" cy="4702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30" idx="4"/>
              <a:endCxn id="28" idx="7"/>
            </p:cNvCxnSpPr>
            <p:nvPr/>
          </p:nvCxnSpPr>
          <p:spPr>
            <a:xfrm flipH="1">
              <a:off x="1739526" y="4191000"/>
              <a:ext cx="165474" cy="4702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733800" y="4114800"/>
            <a:ext cx="1600200" cy="1600200"/>
            <a:chOff x="762000" y="3581400"/>
            <a:chExt cx="1600200" cy="1600200"/>
          </a:xfrm>
        </p:grpSpPr>
        <p:grpSp>
          <p:nvGrpSpPr>
            <p:cNvPr id="35" name="Group 9"/>
            <p:cNvGrpSpPr/>
            <p:nvPr/>
          </p:nvGrpSpPr>
          <p:grpSpPr>
            <a:xfrm>
              <a:off x="762000" y="3581400"/>
              <a:ext cx="685800" cy="609600"/>
              <a:chOff x="762000" y="3581400"/>
              <a:chExt cx="685800" cy="6096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762000" y="3581400"/>
                <a:ext cx="6096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62000" y="3761601"/>
                <a:ext cx="685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X(255)</a:t>
                </a:r>
                <a:endParaRPr lang="en-US" sz="1200" dirty="0"/>
              </a:p>
            </p:txBody>
          </p:sp>
        </p:grpSp>
        <p:grpSp>
          <p:nvGrpSpPr>
            <p:cNvPr id="36" name="Group 10"/>
            <p:cNvGrpSpPr/>
            <p:nvPr/>
          </p:nvGrpSpPr>
          <p:grpSpPr>
            <a:xfrm>
              <a:off x="1524000" y="3581400"/>
              <a:ext cx="838200" cy="609600"/>
              <a:chOff x="685800" y="3581400"/>
              <a:chExt cx="838200" cy="6096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762000" y="3581400"/>
                <a:ext cx="6096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85800" y="3761601"/>
                <a:ext cx="838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Y(255)</a:t>
                </a:r>
                <a:endParaRPr lang="en-US" sz="1200" dirty="0"/>
              </a:p>
            </p:txBody>
          </p:sp>
        </p:grpSp>
        <p:grpSp>
          <p:nvGrpSpPr>
            <p:cNvPr id="37" name="Group 13"/>
            <p:cNvGrpSpPr/>
            <p:nvPr/>
          </p:nvGrpSpPr>
          <p:grpSpPr>
            <a:xfrm>
              <a:off x="1143000" y="4572000"/>
              <a:ext cx="838200" cy="609600"/>
              <a:chOff x="685800" y="3581400"/>
              <a:chExt cx="838200" cy="6096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62000" y="3581400"/>
                <a:ext cx="6096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85800" y="3622344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*</a:t>
                </a:r>
              </a:p>
              <a:p>
                <a:pPr algn="ctr"/>
                <a:r>
                  <a:rPr lang="en-US" sz="1200" dirty="0" smtClean="0"/>
                  <a:t>Z(255)</a:t>
                </a:r>
                <a:endParaRPr lang="en-US" sz="1200" dirty="0"/>
              </a:p>
            </p:txBody>
          </p:sp>
        </p:grpSp>
        <p:cxnSp>
          <p:nvCxnSpPr>
            <p:cNvPr id="38" name="Straight Arrow Connector 37"/>
            <p:cNvCxnSpPr>
              <a:stCxn id="44" idx="4"/>
              <a:endCxn id="40" idx="1"/>
            </p:cNvCxnSpPr>
            <p:nvPr/>
          </p:nvCxnSpPr>
          <p:spPr>
            <a:xfrm>
              <a:off x="1066800" y="4191000"/>
              <a:ext cx="241674" cy="4702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2" idx="4"/>
              <a:endCxn id="40" idx="7"/>
            </p:cNvCxnSpPr>
            <p:nvPr/>
          </p:nvCxnSpPr>
          <p:spPr>
            <a:xfrm flipH="1">
              <a:off x="1739526" y="4191000"/>
              <a:ext cx="165474" cy="4702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3352800" y="5029200"/>
            <a:ext cx="533400" cy="0"/>
          </a:xfrm>
          <a:prstGeom prst="line">
            <a:avLst/>
          </a:prstGeom>
          <a:ln w="508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267200" y="2133600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for i in 0 to 2 loop</a:t>
            </a:r>
          </a:p>
          <a:p>
            <a:r>
              <a:rPr lang="en-US" sz="2400" dirty="0" smtClean="0"/>
              <a:t>    y(i+1) := x(i) * y(i);</a:t>
            </a:r>
          </a:p>
          <a:p>
            <a:r>
              <a:rPr lang="en-US" sz="2400" dirty="0" smtClean="0"/>
              <a:t>end loop;</a:t>
            </a:r>
            <a:endParaRPr lang="en-US" sz="24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6477000" y="2286000"/>
            <a:ext cx="2209800" cy="3581400"/>
            <a:chOff x="6248400" y="3048000"/>
            <a:chExt cx="2209800" cy="3581400"/>
          </a:xfrm>
        </p:grpSpPr>
        <p:grpSp>
          <p:nvGrpSpPr>
            <p:cNvPr id="63" name="Group 62"/>
            <p:cNvGrpSpPr/>
            <p:nvPr/>
          </p:nvGrpSpPr>
          <p:grpSpPr>
            <a:xfrm>
              <a:off x="7010400" y="3048000"/>
              <a:ext cx="1447800" cy="1600200"/>
              <a:chOff x="762000" y="3581400"/>
              <a:chExt cx="1447800" cy="1600200"/>
            </a:xfrm>
          </p:grpSpPr>
          <p:grpSp>
            <p:nvGrpSpPr>
              <p:cNvPr id="64" name="Group 9"/>
              <p:cNvGrpSpPr/>
              <p:nvPr/>
            </p:nvGrpSpPr>
            <p:grpSpPr>
              <a:xfrm>
                <a:off x="762000" y="3581400"/>
                <a:ext cx="609600" cy="609600"/>
                <a:chOff x="762000" y="3581400"/>
                <a:chExt cx="609600" cy="609600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762000" y="3581400"/>
                  <a:ext cx="609600" cy="609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838200" y="3761601"/>
                  <a:ext cx="533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X(0)</a:t>
                  </a:r>
                  <a:endParaRPr lang="en-US" sz="1200" dirty="0"/>
                </a:p>
              </p:txBody>
            </p:sp>
          </p:grpSp>
          <p:grpSp>
            <p:nvGrpSpPr>
              <p:cNvPr id="65" name="Group 10"/>
              <p:cNvGrpSpPr/>
              <p:nvPr/>
            </p:nvGrpSpPr>
            <p:grpSpPr>
              <a:xfrm>
                <a:off x="1600200" y="3581400"/>
                <a:ext cx="609600" cy="609600"/>
                <a:chOff x="762000" y="3581400"/>
                <a:chExt cx="609600" cy="609600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762000" y="3581400"/>
                  <a:ext cx="609600" cy="609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838200" y="3761601"/>
                  <a:ext cx="533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Y(0)</a:t>
                  </a:r>
                  <a:endParaRPr lang="en-US" sz="1200" dirty="0"/>
                </a:p>
              </p:txBody>
            </p:sp>
          </p:grpSp>
          <p:grpSp>
            <p:nvGrpSpPr>
              <p:cNvPr id="66" name="Group 13"/>
              <p:cNvGrpSpPr/>
              <p:nvPr/>
            </p:nvGrpSpPr>
            <p:grpSpPr>
              <a:xfrm>
                <a:off x="1219200" y="4572000"/>
                <a:ext cx="609600" cy="609600"/>
                <a:chOff x="762000" y="3581400"/>
                <a:chExt cx="609600" cy="60960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762000" y="3581400"/>
                  <a:ext cx="609600" cy="609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838200" y="3653135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*</a:t>
                  </a:r>
                </a:p>
                <a:p>
                  <a:pPr algn="ctr"/>
                  <a:r>
                    <a:rPr lang="en-US" sz="1200" dirty="0" smtClean="0"/>
                    <a:t>Y(1)</a:t>
                  </a:r>
                  <a:endParaRPr lang="en-US" sz="1200" dirty="0"/>
                </a:p>
              </p:txBody>
            </p:sp>
          </p:grpSp>
          <p:cxnSp>
            <p:nvCxnSpPr>
              <p:cNvPr id="67" name="Straight Arrow Connector 66"/>
              <p:cNvCxnSpPr>
                <a:stCxn id="73" idx="4"/>
                <a:endCxn id="69" idx="1"/>
              </p:cNvCxnSpPr>
              <p:nvPr/>
            </p:nvCxnSpPr>
            <p:spPr>
              <a:xfrm>
                <a:off x="1066800" y="4191000"/>
                <a:ext cx="241674" cy="47027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71" idx="4"/>
                <a:endCxn id="69" idx="7"/>
              </p:cNvCxnSpPr>
              <p:nvPr/>
            </p:nvCxnSpPr>
            <p:spPr>
              <a:xfrm flipH="1">
                <a:off x="1739526" y="4191000"/>
                <a:ext cx="165474" cy="47027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6629400" y="4038600"/>
              <a:ext cx="1447800" cy="1600200"/>
              <a:chOff x="762000" y="3581400"/>
              <a:chExt cx="1447800" cy="1600200"/>
            </a:xfrm>
          </p:grpSpPr>
          <p:grpSp>
            <p:nvGrpSpPr>
              <p:cNvPr id="76" name="Group 9"/>
              <p:cNvGrpSpPr/>
              <p:nvPr/>
            </p:nvGrpSpPr>
            <p:grpSpPr>
              <a:xfrm>
                <a:off x="762000" y="3581400"/>
                <a:ext cx="609600" cy="609600"/>
                <a:chOff x="762000" y="3581400"/>
                <a:chExt cx="609600" cy="609600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762000" y="3581400"/>
                  <a:ext cx="609600" cy="609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838200" y="3761601"/>
                  <a:ext cx="533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X(1)</a:t>
                  </a:r>
                  <a:endParaRPr lang="en-US" sz="1200" dirty="0"/>
                </a:p>
              </p:txBody>
            </p:sp>
          </p:grpSp>
          <p:sp>
            <p:nvSpPr>
              <p:cNvPr id="83" name="Oval 82"/>
              <p:cNvSpPr/>
              <p:nvPr/>
            </p:nvSpPr>
            <p:spPr>
              <a:xfrm>
                <a:off x="1600200" y="3581400"/>
                <a:ext cx="6096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78" name="Group 13"/>
              <p:cNvGrpSpPr/>
              <p:nvPr/>
            </p:nvGrpSpPr>
            <p:grpSpPr>
              <a:xfrm>
                <a:off x="1219200" y="4572000"/>
                <a:ext cx="609600" cy="609600"/>
                <a:chOff x="762000" y="3581400"/>
                <a:chExt cx="609600" cy="60960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762000" y="3581400"/>
                  <a:ext cx="609600" cy="609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838200" y="3653135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*</a:t>
                  </a:r>
                </a:p>
                <a:p>
                  <a:pPr algn="ctr"/>
                  <a:r>
                    <a:rPr lang="en-US" sz="1200" dirty="0" smtClean="0"/>
                    <a:t>Y(2)</a:t>
                  </a:r>
                  <a:endParaRPr lang="en-US" sz="1200" dirty="0"/>
                </a:p>
              </p:txBody>
            </p:sp>
          </p:grpSp>
          <p:cxnSp>
            <p:nvCxnSpPr>
              <p:cNvPr id="79" name="Straight Arrow Connector 78"/>
              <p:cNvCxnSpPr>
                <a:stCxn id="85" idx="4"/>
                <a:endCxn id="81" idx="1"/>
              </p:cNvCxnSpPr>
              <p:nvPr/>
            </p:nvCxnSpPr>
            <p:spPr>
              <a:xfrm>
                <a:off x="1066800" y="4191000"/>
                <a:ext cx="241674" cy="47027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83" idx="4"/>
                <a:endCxn id="81" idx="7"/>
              </p:cNvCxnSpPr>
              <p:nvPr/>
            </p:nvCxnSpPr>
            <p:spPr>
              <a:xfrm flipH="1">
                <a:off x="1739526" y="4191000"/>
                <a:ext cx="165474" cy="47027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6248400" y="5029200"/>
              <a:ext cx="1447800" cy="1600200"/>
              <a:chOff x="762000" y="3581400"/>
              <a:chExt cx="1447800" cy="1600200"/>
            </a:xfrm>
          </p:grpSpPr>
          <p:grpSp>
            <p:nvGrpSpPr>
              <p:cNvPr id="88" name="Group 9"/>
              <p:cNvGrpSpPr/>
              <p:nvPr/>
            </p:nvGrpSpPr>
            <p:grpSpPr>
              <a:xfrm>
                <a:off x="762000" y="3581400"/>
                <a:ext cx="609600" cy="609600"/>
                <a:chOff x="762000" y="3581400"/>
                <a:chExt cx="609600" cy="609600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762000" y="3581400"/>
                  <a:ext cx="609600" cy="609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838200" y="3761601"/>
                  <a:ext cx="533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X(2)</a:t>
                  </a:r>
                  <a:endParaRPr lang="en-US" sz="1200" dirty="0"/>
                </a:p>
              </p:txBody>
            </p:sp>
          </p:grpSp>
          <p:sp>
            <p:nvSpPr>
              <p:cNvPr id="95" name="Oval 94"/>
              <p:cNvSpPr/>
              <p:nvPr/>
            </p:nvSpPr>
            <p:spPr>
              <a:xfrm>
                <a:off x="1600200" y="3581400"/>
                <a:ext cx="609600" cy="60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90" name="Group 13"/>
              <p:cNvGrpSpPr/>
              <p:nvPr/>
            </p:nvGrpSpPr>
            <p:grpSpPr>
              <a:xfrm>
                <a:off x="1219200" y="4572000"/>
                <a:ext cx="609600" cy="609600"/>
                <a:chOff x="762000" y="3581400"/>
                <a:chExt cx="609600" cy="609600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762000" y="3581400"/>
                  <a:ext cx="609600" cy="609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838200" y="3653135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/>
                    <a:t>*</a:t>
                  </a:r>
                </a:p>
                <a:p>
                  <a:pPr algn="ctr"/>
                  <a:r>
                    <a:rPr lang="en-US" sz="1200" dirty="0" smtClean="0"/>
                    <a:t>Y(3)</a:t>
                  </a:r>
                  <a:endParaRPr lang="en-US" sz="1200" dirty="0"/>
                </a:p>
              </p:txBody>
            </p:sp>
          </p:grpSp>
          <p:cxnSp>
            <p:nvCxnSpPr>
              <p:cNvPr id="91" name="Straight Arrow Connector 90"/>
              <p:cNvCxnSpPr>
                <a:stCxn id="97" idx="4"/>
                <a:endCxn id="93" idx="1"/>
              </p:cNvCxnSpPr>
              <p:nvPr/>
            </p:nvCxnSpPr>
            <p:spPr>
              <a:xfrm>
                <a:off x="1066800" y="4191000"/>
                <a:ext cx="241674" cy="47027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95" idx="4"/>
                <a:endCxn id="93" idx="7"/>
              </p:cNvCxnSpPr>
              <p:nvPr/>
            </p:nvCxnSpPr>
            <p:spPr>
              <a:xfrm flipH="1">
                <a:off x="1739526" y="4191000"/>
                <a:ext cx="165474" cy="47027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 RAMs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063-9098-497E-B068-9092C2D9B480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Northwestern University – EECS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371600"/>
          </a:xfrm>
        </p:spPr>
        <p:txBody>
          <a:bodyPr/>
          <a:lstStyle/>
          <a:p>
            <a:r>
              <a:rPr lang="en-US" dirty="0" smtClean="0"/>
              <a:t>Distributed block RAMs allow for better partitioning and layout of memory elements across the FPGA.</a:t>
            </a:r>
          </a:p>
          <a:p>
            <a:r>
              <a:rPr lang="en-US" dirty="0" smtClean="0"/>
              <a:t>Use the GENERATE loop to build block structures.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381000" y="2971800"/>
            <a:ext cx="8153400" cy="2819400"/>
            <a:chOff x="381000" y="2971800"/>
            <a:chExt cx="8153400" cy="28194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381000" y="4191000"/>
              <a:ext cx="563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81000" y="4495800"/>
              <a:ext cx="563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990600" y="3505200"/>
              <a:ext cx="1219200" cy="1752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67000" y="3505200"/>
              <a:ext cx="1295400" cy="1752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3505200"/>
              <a:ext cx="1371600" cy="1752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19800" y="3505200"/>
              <a:ext cx="1371600" cy="1752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600200" y="5791200"/>
              <a:ext cx="69342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600200" y="5257800"/>
              <a:ext cx="0" cy="5334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200400" y="5257800"/>
              <a:ext cx="0" cy="5334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029200" y="5257800"/>
              <a:ext cx="0" cy="5334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05600" y="5257800"/>
              <a:ext cx="0" cy="5334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90600" y="4888468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Dout[0-7]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67000" y="48884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Dout[8-15]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43400" y="48884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Dout[16-23]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019800" y="48884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Dout[24-31]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90600" y="4038600"/>
              <a:ext cx="1143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err="1" smtClean="0"/>
                <a:t>wr_en</a:t>
              </a:r>
              <a:r>
                <a:rPr lang="en-US" sz="1600" dirty="0" smtClean="0"/>
                <a:t/>
              </a:r>
              <a:br>
                <a:rPr lang="en-US" sz="1600" dirty="0" smtClean="0"/>
              </a:br>
              <a:r>
                <a:rPr lang="en-US" sz="1600" dirty="0" err="1" smtClean="0"/>
                <a:t>clk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67000" y="4038600"/>
              <a:ext cx="1143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err="1" smtClean="0"/>
                <a:t>wr_en</a:t>
              </a:r>
              <a:r>
                <a:rPr lang="en-US" sz="1600" dirty="0" smtClean="0"/>
                <a:t/>
              </a:r>
              <a:br>
                <a:rPr lang="en-US" sz="1600" dirty="0" smtClean="0"/>
              </a:br>
              <a:r>
                <a:rPr lang="en-US" sz="1600" dirty="0" err="1" smtClean="0"/>
                <a:t>clk</a:t>
              </a:r>
              <a:endParaRPr lang="en-US" sz="16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43400" y="4038600"/>
              <a:ext cx="1143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err="1" smtClean="0"/>
                <a:t>wr_en</a:t>
              </a:r>
              <a:r>
                <a:rPr lang="en-US" sz="1600" dirty="0" smtClean="0"/>
                <a:t/>
              </a:r>
              <a:br>
                <a:rPr lang="en-US" sz="1600" dirty="0" smtClean="0"/>
              </a:br>
              <a:r>
                <a:rPr lang="en-US" sz="1600" dirty="0" err="1" smtClean="0"/>
                <a:t>clk</a:t>
              </a:r>
              <a:endParaRPr lang="en-US" sz="16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19800" y="4038600"/>
              <a:ext cx="11430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err="1" smtClean="0"/>
                <a:t>wr_en</a:t>
              </a:r>
              <a:r>
                <a:rPr lang="en-US" sz="1600" dirty="0" smtClean="0"/>
                <a:t/>
              </a:r>
              <a:br>
                <a:rPr lang="en-US" sz="1600" dirty="0" smtClean="0"/>
              </a:br>
              <a:r>
                <a:rPr lang="en-US" sz="1600" dirty="0" err="1" smtClean="0"/>
                <a:t>clk</a:t>
              </a:r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90600" y="35052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Din[0-7]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67000" y="35052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Din[8-15]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43400" y="35052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Din[16-23]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19800" y="35052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Din[24-31]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1600200" y="2971800"/>
              <a:ext cx="6781800" cy="0"/>
            </a:xfrm>
            <a:prstGeom prst="straightConnector1">
              <a:avLst/>
            </a:prstGeom>
            <a:ln w="762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600200" y="2971800"/>
              <a:ext cx="0" cy="533400"/>
            </a:xfrm>
            <a:prstGeom prst="line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200400" y="2971800"/>
              <a:ext cx="0" cy="533400"/>
            </a:xfrm>
            <a:prstGeom prst="line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029200" y="2971800"/>
              <a:ext cx="0" cy="533400"/>
            </a:xfrm>
            <a:prstGeom prst="line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705600" y="2971800"/>
              <a:ext cx="0" cy="533400"/>
            </a:xfrm>
            <a:prstGeom prst="line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 RAMs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063-9098-497E-B068-9092C2D9B480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Northwestern University – EECS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1219201"/>
            <a:ext cx="8686800" cy="510539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400" dirty="0" smtClean="0"/>
              <a:t>entity </a:t>
            </a:r>
            <a:r>
              <a:rPr lang="en-US" sz="1400" dirty="0" err="1" smtClean="0"/>
              <a:t>sramb</a:t>
            </a:r>
            <a:r>
              <a:rPr lang="en-US" sz="1400" dirty="0" smtClean="0"/>
              <a:t> is</a:t>
            </a:r>
          </a:p>
          <a:p>
            <a:r>
              <a:rPr lang="en-US" sz="1400" dirty="0" smtClean="0"/>
              <a:t>generic (</a:t>
            </a:r>
          </a:p>
          <a:p>
            <a:r>
              <a:rPr lang="en-US" sz="1400" dirty="0" smtClean="0"/>
              <a:t> constant SIZE : integer := 1024;</a:t>
            </a:r>
          </a:p>
          <a:p>
            <a:r>
              <a:rPr lang="en-US" sz="1400" dirty="0" smtClean="0"/>
              <a:t> constant AWIDTH : integer := 10;</a:t>
            </a:r>
          </a:p>
          <a:p>
            <a:r>
              <a:rPr lang="en-US" sz="1400" dirty="0" smtClean="0"/>
              <a:t> constant DWIDTH : integer := 32</a:t>
            </a:r>
          </a:p>
          <a:p>
            <a:r>
              <a:rPr lang="en-US" sz="1400" dirty="0" smtClean="0"/>
              <a:t>);</a:t>
            </a:r>
          </a:p>
          <a:p>
            <a:r>
              <a:rPr lang="en-US" sz="1400" dirty="0" smtClean="0"/>
              <a:t>port (</a:t>
            </a:r>
          </a:p>
          <a:p>
            <a:r>
              <a:rPr lang="en-US" sz="1400" dirty="0" smtClean="0"/>
              <a:t> signal clock : in </a:t>
            </a:r>
            <a:r>
              <a:rPr lang="en-US" sz="1400" dirty="0" err="1" smtClean="0"/>
              <a:t>std_logic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signal </a:t>
            </a:r>
            <a:r>
              <a:rPr lang="en-US" sz="1400" dirty="0" err="1" smtClean="0"/>
              <a:t>rd_addr</a:t>
            </a:r>
            <a:r>
              <a:rPr lang="en-US" sz="1400" dirty="0" smtClean="0"/>
              <a:t> : in </a:t>
            </a:r>
            <a:r>
              <a:rPr lang="en-US" sz="1400" dirty="0" err="1" smtClean="0"/>
              <a:t>std_logic_vector</a:t>
            </a:r>
            <a:r>
              <a:rPr lang="en-US" sz="1400" dirty="0" smtClean="0"/>
              <a:t> ((AWIDTH - 1) </a:t>
            </a:r>
            <a:r>
              <a:rPr lang="en-US" sz="1400" dirty="0" err="1" smtClean="0"/>
              <a:t>downto</a:t>
            </a:r>
            <a:r>
              <a:rPr lang="en-US" sz="1400" dirty="0" smtClean="0"/>
              <a:t> 0);</a:t>
            </a:r>
          </a:p>
          <a:p>
            <a:r>
              <a:rPr lang="en-US" sz="1400" dirty="0" smtClean="0"/>
              <a:t> signal </a:t>
            </a:r>
            <a:r>
              <a:rPr lang="en-US" sz="1400" dirty="0" err="1" smtClean="0"/>
              <a:t>wr_addr</a:t>
            </a:r>
            <a:r>
              <a:rPr lang="en-US" sz="1400" dirty="0" smtClean="0"/>
              <a:t> : in </a:t>
            </a:r>
            <a:r>
              <a:rPr lang="en-US" sz="1400" dirty="0" err="1" smtClean="0"/>
              <a:t>std_logic_vector</a:t>
            </a:r>
            <a:r>
              <a:rPr lang="en-US" sz="1400" dirty="0" smtClean="0"/>
              <a:t> ((AWIDTH - 1) </a:t>
            </a:r>
            <a:r>
              <a:rPr lang="en-US" sz="1400" dirty="0" err="1" smtClean="0"/>
              <a:t>downto</a:t>
            </a:r>
            <a:r>
              <a:rPr lang="en-US" sz="1400" dirty="0" smtClean="0"/>
              <a:t> 0);</a:t>
            </a:r>
          </a:p>
          <a:p>
            <a:r>
              <a:rPr lang="en-US" sz="1400" dirty="0" smtClean="0"/>
              <a:t> signal </a:t>
            </a:r>
            <a:r>
              <a:rPr lang="en-US" sz="1400" dirty="0" err="1" smtClean="0"/>
              <a:t>wr_en</a:t>
            </a:r>
            <a:r>
              <a:rPr lang="en-US" sz="1400" dirty="0" smtClean="0"/>
              <a:t> : in </a:t>
            </a:r>
            <a:r>
              <a:rPr lang="en-US" sz="1400" dirty="0" err="1" smtClean="0"/>
              <a:t>std_logic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signal dout : out </a:t>
            </a:r>
            <a:r>
              <a:rPr lang="en-US" sz="1400" dirty="0" err="1" smtClean="0"/>
              <a:t>std_logic_vector</a:t>
            </a:r>
            <a:r>
              <a:rPr lang="en-US" sz="1400" dirty="0" smtClean="0"/>
              <a:t> ((DWIDTH - 1) </a:t>
            </a:r>
            <a:r>
              <a:rPr lang="en-US" sz="1400" dirty="0" err="1" smtClean="0"/>
              <a:t>downto</a:t>
            </a:r>
            <a:r>
              <a:rPr lang="en-US" sz="1400" dirty="0" smtClean="0"/>
              <a:t> 0);</a:t>
            </a:r>
          </a:p>
          <a:p>
            <a:r>
              <a:rPr lang="en-US" sz="1400" dirty="0" smtClean="0"/>
              <a:t> signal din : in </a:t>
            </a:r>
            <a:r>
              <a:rPr lang="en-US" sz="1400" dirty="0" err="1" smtClean="0"/>
              <a:t>std_logic_vector</a:t>
            </a:r>
            <a:r>
              <a:rPr lang="en-US" sz="1400" dirty="0" smtClean="0"/>
              <a:t> ((DWIDTH - 1) </a:t>
            </a:r>
            <a:r>
              <a:rPr lang="en-US" sz="1400" dirty="0" err="1" smtClean="0"/>
              <a:t>downto</a:t>
            </a:r>
            <a:r>
              <a:rPr lang="en-US" sz="1400" dirty="0" smtClean="0"/>
              <a:t> 0)</a:t>
            </a:r>
          </a:p>
          <a:p>
            <a:r>
              <a:rPr lang="en-US" sz="1400" dirty="0" smtClean="0"/>
              <a:t>);</a:t>
            </a:r>
          </a:p>
          <a:p>
            <a:r>
              <a:rPr lang="en-US" sz="1400" dirty="0" smtClean="0"/>
              <a:t>end entity </a:t>
            </a:r>
            <a:r>
              <a:rPr lang="en-US" sz="1400" dirty="0" err="1" smtClean="0"/>
              <a:t>sramb</a:t>
            </a:r>
            <a:r>
              <a:rPr lang="en-US" sz="1400" dirty="0" smtClean="0"/>
              <a:t>;</a:t>
            </a:r>
          </a:p>
          <a:p>
            <a:endParaRPr lang="en-US" sz="1400" dirty="0" smtClean="0"/>
          </a:p>
          <a:p>
            <a:r>
              <a:rPr lang="en-US" sz="1400" dirty="0" smtClean="0"/>
              <a:t>architecture behavior of </a:t>
            </a:r>
            <a:r>
              <a:rPr lang="en-US" sz="1400" dirty="0" err="1" smtClean="0"/>
              <a:t>sramb</a:t>
            </a:r>
            <a:r>
              <a:rPr lang="en-US" sz="1400" dirty="0" smtClean="0"/>
              <a:t> is </a:t>
            </a:r>
          </a:p>
          <a:p>
            <a:r>
              <a:rPr lang="en-US" sz="1400" dirty="0" smtClean="0"/>
              <a:t> type ARRAY_SLV_DWIDTH is array ( natural range &lt;&gt; ) of </a:t>
            </a:r>
            <a:r>
              <a:rPr lang="en-US" sz="1400" dirty="0" err="1" smtClean="0"/>
              <a:t>std_logic_vector</a:t>
            </a:r>
            <a:r>
              <a:rPr lang="en-US" sz="1400" dirty="0" smtClean="0"/>
              <a:t> ((DWIDTH - 1) </a:t>
            </a:r>
            <a:r>
              <a:rPr lang="en-US" sz="1400" dirty="0" err="1" smtClean="0"/>
              <a:t>downto</a:t>
            </a:r>
            <a:r>
              <a:rPr lang="en-US" sz="1400" dirty="0" smtClean="0"/>
              <a:t> 0);</a:t>
            </a:r>
          </a:p>
          <a:p>
            <a:r>
              <a:rPr lang="en-US" sz="1400" dirty="0" smtClean="0"/>
              <a:t> signal </a:t>
            </a:r>
            <a:r>
              <a:rPr lang="en-US" sz="1400" dirty="0" err="1" smtClean="0"/>
              <a:t>mem</a:t>
            </a:r>
            <a:r>
              <a:rPr lang="en-US" sz="1400" dirty="0" smtClean="0"/>
              <a:t> : ARRAY_SLV_DWIDTH (0 to (SIZE - 1));</a:t>
            </a:r>
          </a:p>
          <a:p>
            <a:r>
              <a:rPr lang="en-US" sz="1400" dirty="0" smtClean="0"/>
              <a:t> signal </a:t>
            </a:r>
            <a:r>
              <a:rPr lang="en-US" sz="1400" dirty="0" err="1" smtClean="0"/>
              <a:t>read_addr</a:t>
            </a:r>
            <a:r>
              <a:rPr lang="en-US" sz="1400" dirty="0" smtClean="0"/>
              <a:t> : </a:t>
            </a:r>
            <a:r>
              <a:rPr lang="en-US" sz="1400" dirty="0" err="1" smtClean="0"/>
              <a:t>std_logic_vector</a:t>
            </a:r>
            <a:r>
              <a:rPr lang="en-US" sz="1400" dirty="0" smtClean="0"/>
              <a:t> ((AWIDTH - 1) </a:t>
            </a:r>
            <a:r>
              <a:rPr lang="en-US" sz="1400" dirty="0" err="1" smtClean="0"/>
              <a:t>downto</a:t>
            </a:r>
            <a:r>
              <a:rPr lang="en-US" sz="1400" dirty="0" smtClean="0"/>
              <a:t> 0) := </a:t>
            </a:r>
            <a:r>
              <a:rPr lang="en-US" sz="1400" dirty="0" err="1" smtClean="0"/>
              <a:t>std_logic_vector</a:t>
            </a:r>
            <a:r>
              <a:rPr lang="en-US" sz="1400" dirty="0" smtClean="0"/>
              <a:t>(resize(</a:t>
            </a:r>
            <a:r>
              <a:rPr lang="en-US" sz="1400" dirty="0" err="1" smtClean="0"/>
              <a:t>to_unsigned</a:t>
            </a:r>
            <a:r>
              <a:rPr lang="en-US" sz="1400" dirty="0" smtClean="0"/>
              <a:t>(0, 2), AWIDTH));</a:t>
            </a:r>
          </a:p>
          <a:p>
            <a:endParaRPr lang="en-US" sz="1400" dirty="0" smtClean="0"/>
          </a:p>
          <a:p>
            <a:r>
              <a:rPr lang="en-US" sz="1400" dirty="0" smtClean="0"/>
              <a:t>begin</a:t>
            </a:r>
          </a:p>
          <a:p>
            <a:endParaRPr lang="en-US" sz="1400" dirty="0" smtClean="0"/>
          </a:p>
          <a:p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sramb_write_process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: process (clock)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begin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if (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rising_edge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(clock) ) then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 if (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wr_en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= '1' ) then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mem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to_integer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(to_01(unsigned(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wr_addr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)))) &lt;= </a:t>
            </a:r>
            <a:b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        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std_logic_vector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(to_01(unsigned(din)));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 end if;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read_addr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&lt;=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rd_addr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end if;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end process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sramb_write_process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endParaRPr lang="en-US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dout &lt;=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std_logic_vector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(to_01(unsigned(</a:t>
            </a:r>
            <a:b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     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mem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to_integer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(to_01(unsigned(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rd_addr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)))))));</a:t>
            </a:r>
          </a:p>
          <a:p>
            <a:endParaRPr lang="en-US" sz="1400" dirty="0" smtClean="0"/>
          </a:p>
          <a:p>
            <a:r>
              <a:rPr lang="en-US" sz="1400" dirty="0" smtClean="0"/>
              <a:t>end architecture behavior;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 RAMs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063-9098-497E-B068-9092C2D9B480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Northwestern University – EECS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1219201"/>
            <a:ext cx="8686800" cy="526297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400" dirty="0" smtClean="0"/>
              <a:t>entity </a:t>
            </a:r>
            <a:r>
              <a:rPr lang="en-US" sz="1400" dirty="0" err="1" smtClean="0"/>
              <a:t>sram</a:t>
            </a:r>
            <a:r>
              <a:rPr lang="en-US" sz="1400" dirty="0" smtClean="0"/>
              <a:t> is</a:t>
            </a:r>
          </a:p>
          <a:p>
            <a:r>
              <a:rPr lang="en-US" sz="1400" dirty="0" smtClean="0"/>
              <a:t>generic (</a:t>
            </a:r>
          </a:p>
          <a:p>
            <a:r>
              <a:rPr lang="en-US" sz="1400" dirty="0" smtClean="0"/>
              <a:t> constant SIZE : integer := 1024;</a:t>
            </a:r>
          </a:p>
          <a:p>
            <a:r>
              <a:rPr lang="en-US" sz="1400" dirty="0" smtClean="0"/>
              <a:t> constant DWIDTH : integer := 32;</a:t>
            </a:r>
          </a:p>
          <a:p>
            <a:r>
              <a:rPr lang="en-US" sz="1400" dirty="0" smtClean="0"/>
              <a:t> constant AWIDTH : integer := 10</a:t>
            </a:r>
          </a:p>
          <a:p>
            <a:r>
              <a:rPr lang="en-US" sz="1400" dirty="0" smtClean="0"/>
              <a:t>);</a:t>
            </a:r>
          </a:p>
          <a:p>
            <a:r>
              <a:rPr lang="en-US" sz="1400" dirty="0" smtClean="0"/>
              <a:t>port (</a:t>
            </a:r>
          </a:p>
          <a:p>
            <a:r>
              <a:rPr lang="en-US" sz="1400" dirty="0" smtClean="0"/>
              <a:t> signal clock : in </a:t>
            </a:r>
            <a:r>
              <a:rPr lang="en-US" sz="1400" dirty="0" err="1" smtClean="0"/>
              <a:t>std_logic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signal </a:t>
            </a:r>
            <a:r>
              <a:rPr lang="en-US" sz="1400" dirty="0" err="1" smtClean="0"/>
              <a:t>rd_addr</a:t>
            </a:r>
            <a:r>
              <a:rPr lang="en-US" sz="1400" dirty="0" smtClean="0"/>
              <a:t> : in </a:t>
            </a:r>
            <a:r>
              <a:rPr lang="en-US" sz="1400" dirty="0" err="1" smtClean="0"/>
              <a:t>std_logic_vector</a:t>
            </a:r>
            <a:r>
              <a:rPr lang="en-US" sz="1400" dirty="0" smtClean="0"/>
              <a:t> ((AWIDTH - 1) </a:t>
            </a:r>
            <a:r>
              <a:rPr lang="en-US" sz="1400" dirty="0" err="1" smtClean="0"/>
              <a:t>downto</a:t>
            </a:r>
            <a:r>
              <a:rPr lang="en-US" sz="1400" dirty="0" smtClean="0"/>
              <a:t> 0);</a:t>
            </a:r>
          </a:p>
          <a:p>
            <a:r>
              <a:rPr lang="en-US" sz="1400" dirty="0" smtClean="0"/>
              <a:t> signal </a:t>
            </a:r>
            <a:r>
              <a:rPr lang="en-US" sz="1400" dirty="0" err="1" smtClean="0"/>
              <a:t>wr_addr</a:t>
            </a:r>
            <a:r>
              <a:rPr lang="en-US" sz="1400" dirty="0" smtClean="0"/>
              <a:t> : in </a:t>
            </a:r>
            <a:r>
              <a:rPr lang="en-US" sz="1400" dirty="0" err="1" smtClean="0"/>
              <a:t>std_logic_vector</a:t>
            </a:r>
            <a:r>
              <a:rPr lang="en-US" sz="1400" dirty="0" smtClean="0"/>
              <a:t> ((AWIDTH - 1) </a:t>
            </a:r>
            <a:r>
              <a:rPr lang="en-US" sz="1400" dirty="0" err="1" smtClean="0"/>
              <a:t>downto</a:t>
            </a:r>
            <a:r>
              <a:rPr lang="en-US" sz="1400" dirty="0" smtClean="0"/>
              <a:t> 0);</a:t>
            </a:r>
          </a:p>
          <a:p>
            <a:r>
              <a:rPr lang="en-US" sz="1400" dirty="0" smtClean="0"/>
              <a:t> signal </a:t>
            </a:r>
            <a:r>
              <a:rPr lang="en-US" sz="1400" dirty="0" err="1" smtClean="0"/>
              <a:t>wr_en</a:t>
            </a:r>
            <a:r>
              <a:rPr lang="en-US" sz="1400" dirty="0" smtClean="0"/>
              <a:t> : in </a:t>
            </a:r>
            <a:r>
              <a:rPr lang="en-US" sz="1400" dirty="0" err="1" smtClean="0"/>
              <a:t>std_logic_vector</a:t>
            </a:r>
            <a:r>
              <a:rPr lang="en-US" sz="1400" dirty="0" smtClean="0"/>
              <a:t> (((DWIDTH / 8) - 1) </a:t>
            </a:r>
            <a:r>
              <a:rPr lang="en-US" sz="1400" dirty="0" err="1" smtClean="0"/>
              <a:t>downto</a:t>
            </a:r>
            <a:r>
              <a:rPr lang="en-US" sz="1400" dirty="0" smtClean="0"/>
              <a:t> 0);</a:t>
            </a:r>
          </a:p>
          <a:p>
            <a:r>
              <a:rPr lang="en-US" sz="1400" dirty="0" smtClean="0"/>
              <a:t> signal dout : out </a:t>
            </a:r>
            <a:r>
              <a:rPr lang="en-US" sz="1400" dirty="0" err="1" smtClean="0"/>
              <a:t>std_logic_vector</a:t>
            </a:r>
            <a:r>
              <a:rPr lang="en-US" sz="1400" dirty="0" smtClean="0"/>
              <a:t> ((DWIDTH - 1) </a:t>
            </a:r>
            <a:r>
              <a:rPr lang="en-US" sz="1400" dirty="0" err="1" smtClean="0"/>
              <a:t>downto</a:t>
            </a:r>
            <a:r>
              <a:rPr lang="en-US" sz="1400" dirty="0" smtClean="0"/>
              <a:t> 0);</a:t>
            </a:r>
          </a:p>
          <a:p>
            <a:r>
              <a:rPr lang="en-US" sz="1400" dirty="0" smtClean="0"/>
              <a:t> signal din : in </a:t>
            </a:r>
            <a:r>
              <a:rPr lang="en-US" sz="1400" dirty="0" err="1" smtClean="0"/>
              <a:t>std_logic_vector</a:t>
            </a:r>
            <a:r>
              <a:rPr lang="en-US" sz="1400" dirty="0" smtClean="0"/>
              <a:t> ((DWIDTH - 1) </a:t>
            </a:r>
            <a:r>
              <a:rPr lang="en-US" sz="1400" dirty="0" err="1" smtClean="0"/>
              <a:t>downto</a:t>
            </a:r>
            <a:r>
              <a:rPr lang="en-US" sz="1400" dirty="0" smtClean="0"/>
              <a:t> 0)</a:t>
            </a:r>
          </a:p>
          <a:p>
            <a:r>
              <a:rPr lang="en-US" sz="1400" dirty="0" smtClean="0"/>
              <a:t>);</a:t>
            </a:r>
          </a:p>
          <a:p>
            <a:r>
              <a:rPr lang="en-US" sz="1400" dirty="0" smtClean="0"/>
              <a:t>end entity </a:t>
            </a:r>
            <a:r>
              <a:rPr lang="en-US" sz="1400" dirty="0" err="1" smtClean="0"/>
              <a:t>sram</a:t>
            </a:r>
            <a:r>
              <a:rPr lang="en-US" sz="1400" dirty="0" smtClean="0"/>
              <a:t>;</a:t>
            </a:r>
          </a:p>
          <a:p>
            <a:endParaRPr lang="en-US" sz="1400" dirty="0" smtClean="0"/>
          </a:p>
          <a:p>
            <a:r>
              <a:rPr lang="en-US" sz="1400" dirty="0" smtClean="0"/>
              <a:t>architecture behavior of </a:t>
            </a:r>
            <a:r>
              <a:rPr lang="en-US" sz="1400" dirty="0" err="1" smtClean="0"/>
              <a:t>sram</a:t>
            </a:r>
            <a:r>
              <a:rPr lang="en-US" sz="1400" dirty="0" smtClean="0"/>
              <a:t> is </a:t>
            </a:r>
          </a:p>
          <a:p>
            <a:r>
              <a:rPr lang="en-US" sz="1400" dirty="0" smtClean="0"/>
              <a:t>  </a:t>
            </a:r>
          </a:p>
          <a:p>
            <a:r>
              <a:rPr lang="en-US" sz="1400" dirty="0" smtClean="0"/>
              <a:t>begin</a:t>
            </a:r>
          </a:p>
          <a:p>
            <a:endParaRPr lang="en-US" sz="1400" dirty="0" smtClean="0"/>
          </a:p>
          <a:p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sram_block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: for i in 0 to (NUM_BYTES - 1) generate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sramb_instance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: component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sramb</a:t>
            </a:r>
            <a:endParaRPr lang="en-US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generic map   (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 SRAMB_BUFFER_SIZE =&gt; SRAMB_BUFFER_SIZE,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 SRAMB_ADDR_WIDTH =&gt; SRAMB_ADDR_WIDTH,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 SRAMB_DATA_WIDTH =&gt; 8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)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port map   (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 clock =&gt; clock,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 din =&gt; din(((8 * (i + 1)) - 1)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downto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(8 * i)),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rd_addr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=&gt;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rd_addr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((AWIDTH - 1)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downto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(AWIDTH - SRAMB_ADDR_WIDTH)),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wr_addr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=&gt;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wr_addr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((AWIDTH - 1)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downto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(AWIDTH - SRAMB_ADDR_WIDTH)),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wr_en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=&gt;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wr_en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(i),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 dout =&gt; dout(((8 * (i + 1)) - 1)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downto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(8 * i))</a:t>
            </a: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 );</a:t>
            </a:r>
          </a:p>
          <a:p>
            <a:endParaRPr lang="en-US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 end generate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</a:rPr>
              <a:t>sram_block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endParaRPr lang="en-US" sz="1400" dirty="0" smtClean="0"/>
          </a:p>
          <a:p>
            <a:r>
              <a:rPr lang="en-US" sz="1400" dirty="0" smtClean="0"/>
              <a:t>end architecture behavior;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FIFO Architectures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063-9098-497E-B068-9092C2D9B480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Northwestern University – EECS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FIFOs provide the glue-logic for streaming architectures</a:t>
            </a:r>
          </a:p>
          <a:p>
            <a:r>
              <a:rPr lang="en-US" sz="1800" dirty="0" smtClean="0"/>
              <a:t>Allow data to pass between different time domains</a:t>
            </a:r>
          </a:p>
          <a:p>
            <a:r>
              <a:rPr lang="en-US" sz="1800" dirty="0" smtClean="0"/>
              <a:t>Single-cycle read/write – data is instantaneously available</a:t>
            </a:r>
          </a:p>
          <a:p>
            <a:r>
              <a:rPr lang="en-US" sz="1800" dirty="0" smtClean="0"/>
              <a:t>If not built correctly, timing issues may emerge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4495800" y="3048000"/>
            <a:ext cx="4572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entity </a:t>
            </a:r>
            <a:r>
              <a:rPr lang="en-US" sz="1200" dirty="0" err="1" smtClean="0"/>
              <a:t>fifo</a:t>
            </a:r>
            <a:r>
              <a:rPr lang="en-US" sz="1200" dirty="0" smtClean="0"/>
              <a:t> is</a:t>
            </a:r>
          </a:p>
          <a:p>
            <a:r>
              <a:rPr lang="en-US" sz="1200" dirty="0" smtClean="0"/>
              <a:t>generic (</a:t>
            </a:r>
          </a:p>
          <a:p>
            <a:r>
              <a:rPr lang="en-US" sz="1200" dirty="0" smtClean="0"/>
              <a:t>    constant DATA_WIDTH : integer := 32;</a:t>
            </a:r>
          </a:p>
          <a:p>
            <a:r>
              <a:rPr lang="en-US" sz="1200" dirty="0" smtClean="0"/>
              <a:t>    constant BUFFER_SIZE : integer := 32</a:t>
            </a:r>
          </a:p>
          <a:p>
            <a:r>
              <a:rPr lang="en-US" sz="1200" dirty="0" smtClean="0"/>
              <a:t>);</a:t>
            </a:r>
          </a:p>
          <a:p>
            <a:r>
              <a:rPr lang="en-US" sz="1200" dirty="0" smtClean="0"/>
              <a:t>port (</a:t>
            </a:r>
          </a:p>
          <a:p>
            <a:r>
              <a:rPr lang="en-US" sz="1200" dirty="0" smtClean="0"/>
              <a:t>    signal </a:t>
            </a:r>
            <a:r>
              <a:rPr lang="en-US" sz="1200" dirty="0" err="1" smtClean="0"/>
              <a:t>rd_clk</a:t>
            </a:r>
            <a:r>
              <a:rPr lang="en-US" sz="1200" dirty="0" smtClean="0"/>
              <a:t> : in </a:t>
            </a:r>
            <a:r>
              <a:rPr lang="en-US" sz="1200" dirty="0" err="1" smtClean="0"/>
              <a:t>std_logic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  signal </a:t>
            </a:r>
            <a:r>
              <a:rPr lang="en-US" sz="1200" dirty="0" err="1" smtClean="0"/>
              <a:t>wr_clk</a:t>
            </a:r>
            <a:r>
              <a:rPr lang="en-US" sz="1200" dirty="0" smtClean="0"/>
              <a:t> : in </a:t>
            </a:r>
            <a:r>
              <a:rPr lang="en-US" sz="1200" dirty="0" err="1" smtClean="0"/>
              <a:t>std_logic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  signal reset : in </a:t>
            </a:r>
            <a:r>
              <a:rPr lang="en-US" sz="1200" dirty="0" err="1" smtClean="0"/>
              <a:t>std_logic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  signal </a:t>
            </a:r>
            <a:r>
              <a:rPr lang="en-US" sz="1200" dirty="0" err="1" smtClean="0"/>
              <a:t>rd_en</a:t>
            </a:r>
            <a:r>
              <a:rPr lang="en-US" sz="1200" dirty="0" smtClean="0"/>
              <a:t> : in </a:t>
            </a:r>
            <a:r>
              <a:rPr lang="en-US" sz="1200" dirty="0" err="1" smtClean="0"/>
              <a:t>std_logic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  signal </a:t>
            </a:r>
            <a:r>
              <a:rPr lang="en-US" sz="1200" dirty="0" err="1" smtClean="0"/>
              <a:t>wr_en</a:t>
            </a:r>
            <a:r>
              <a:rPr lang="en-US" sz="1200" dirty="0" smtClean="0"/>
              <a:t> : in </a:t>
            </a:r>
            <a:r>
              <a:rPr lang="en-US" sz="1200" dirty="0" err="1" smtClean="0"/>
              <a:t>std_logic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  signal din : in </a:t>
            </a:r>
            <a:r>
              <a:rPr lang="en-US" sz="1200" dirty="0" err="1" smtClean="0"/>
              <a:t>std_logic_vector</a:t>
            </a:r>
            <a:r>
              <a:rPr lang="en-US" sz="1200" dirty="0" smtClean="0"/>
              <a:t> ((DATA_WIDTH - 1) </a:t>
            </a:r>
            <a:r>
              <a:rPr lang="en-US" sz="1200" dirty="0" err="1" smtClean="0"/>
              <a:t>downto</a:t>
            </a:r>
            <a:r>
              <a:rPr lang="en-US" sz="1200" dirty="0" smtClean="0"/>
              <a:t> 0);</a:t>
            </a:r>
          </a:p>
          <a:p>
            <a:r>
              <a:rPr lang="en-US" sz="1200" dirty="0" smtClean="0"/>
              <a:t>    signal dout : out </a:t>
            </a:r>
            <a:r>
              <a:rPr lang="en-US" sz="1200" dirty="0" err="1" smtClean="0"/>
              <a:t>std_logic_vector</a:t>
            </a:r>
            <a:r>
              <a:rPr lang="en-US" sz="1200" dirty="0" smtClean="0"/>
              <a:t> ((DATA_WIDTH - 1) </a:t>
            </a:r>
            <a:r>
              <a:rPr lang="en-US" sz="1200" dirty="0" err="1" smtClean="0"/>
              <a:t>downto</a:t>
            </a:r>
            <a:r>
              <a:rPr lang="en-US" sz="1200" dirty="0" smtClean="0"/>
              <a:t> 0);</a:t>
            </a:r>
          </a:p>
          <a:p>
            <a:r>
              <a:rPr lang="en-US" sz="1200" dirty="0" smtClean="0"/>
              <a:t>    signal full : out </a:t>
            </a:r>
            <a:r>
              <a:rPr lang="en-US" sz="1200" dirty="0" err="1" smtClean="0"/>
              <a:t>std_logic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  signal empty : out </a:t>
            </a:r>
            <a:r>
              <a:rPr lang="en-US" sz="1200" dirty="0" err="1" smtClean="0"/>
              <a:t>std_logic</a:t>
            </a:r>
            <a:endParaRPr lang="en-US" sz="1200" dirty="0" smtClean="0"/>
          </a:p>
          <a:p>
            <a:r>
              <a:rPr lang="en-US" sz="1200" dirty="0" smtClean="0"/>
              <a:t>);</a:t>
            </a:r>
          </a:p>
          <a:p>
            <a:r>
              <a:rPr lang="en-US" sz="1200" dirty="0" smtClean="0"/>
              <a:t>end entity </a:t>
            </a:r>
            <a:r>
              <a:rPr lang="en-US" sz="1200" dirty="0" err="1" smtClean="0"/>
              <a:t>fifo</a:t>
            </a:r>
            <a:r>
              <a:rPr lang="en-US" sz="1200" dirty="0" smtClean="0"/>
              <a:t>;</a:t>
            </a:r>
            <a:endParaRPr lang="en-US" sz="12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533400" y="4495800"/>
            <a:ext cx="3200400" cy="1676876"/>
            <a:chOff x="533400" y="4342924"/>
            <a:chExt cx="3200400" cy="1676876"/>
          </a:xfrm>
        </p:grpSpPr>
        <p:sp>
          <p:nvSpPr>
            <p:cNvPr id="8" name="Rectangle 7"/>
            <p:cNvSpPr/>
            <p:nvPr/>
          </p:nvSpPr>
          <p:spPr>
            <a:xfrm>
              <a:off x="838200" y="4343400"/>
              <a:ext cx="25908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" y="4876800"/>
              <a:ext cx="2590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FIFO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86000" y="4342924"/>
              <a:ext cx="11430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 smtClean="0">
                  <a:solidFill>
                    <a:schemeClr val="bg1"/>
                  </a:solidFill>
                </a:rPr>
                <a:t>rd_clk</a:t>
              </a:r>
              <a:endParaRPr lang="en-US" sz="1400" dirty="0" smtClean="0">
                <a:solidFill>
                  <a:schemeClr val="bg1"/>
                </a:solidFill>
              </a:endParaRPr>
            </a:p>
            <a:p>
              <a:pPr algn="r"/>
              <a:endParaRPr lang="en-US" sz="1400" dirty="0" smtClean="0">
                <a:solidFill>
                  <a:schemeClr val="bg1"/>
                </a:solidFill>
              </a:endParaRPr>
            </a:p>
            <a:p>
              <a:pPr algn="r"/>
              <a:r>
                <a:rPr lang="en-US" sz="1400" dirty="0" err="1" smtClean="0">
                  <a:solidFill>
                    <a:schemeClr val="bg1"/>
                  </a:solidFill>
                </a:rPr>
                <a:t>rd_en</a:t>
              </a:r>
              <a:endParaRPr lang="en-US" sz="1400" dirty="0" smtClean="0">
                <a:solidFill>
                  <a:schemeClr val="bg1"/>
                </a:solidFill>
              </a:endParaRPr>
            </a:p>
            <a:p>
              <a:pPr algn="r"/>
              <a:endParaRPr lang="en-US" sz="1400" dirty="0" smtClean="0">
                <a:solidFill>
                  <a:schemeClr val="bg1"/>
                </a:solidFill>
              </a:endParaRP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</a:rPr>
                <a:t>dout</a:t>
              </a:r>
            </a:p>
            <a:p>
              <a:pPr algn="r"/>
              <a:endParaRPr lang="en-US" sz="1400" dirty="0" smtClean="0">
                <a:solidFill>
                  <a:schemeClr val="bg1"/>
                </a:solidFill>
              </a:endParaRPr>
            </a:p>
            <a:p>
              <a:pPr algn="r"/>
              <a:r>
                <a:rPr lang="en-US" sz="1400" dirty="0" smtClean="0">
                  <a:solidFill>
                    <a:schemeClr val="bg1"/>
                  </a:solidFill>
                </a:rPr>
                <a:t>empty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8200" y="4343162"/>
              <a:ext cx="11430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bg1"/>
                  </a:solidFill>
                </a:rPr>
                <a:t>wr_clk</a:t>
              </a:r>
              <a:endParaRPr lang="en-US" sz="1400" dirty="0" smtClean="0">
                <a:solidFill>
                  <a:schemeClr val="bg1"/>
                </a:solidFill>
              </a:endParaRPr>
            </a:p>
            <a:p>
              <a:endParaRPr lang="en-US" sz="1400" dirty="0" smtClean="0">
                <a:solidFill>
                  <a:schemeClr val="bg1"/>
                </a:solidFill>
              </a:endParaRPr>
            </a:p>
            <a:p>
              <a:r>
                <a:rPr lang="en-US" sz="1400" dirty="0" err="1" smtClean="0">
                  <a:solidFill>
                    <a:schemeClr val="bg1"/>
                  </a:solidFill>
                </a:rPr>
                <a:t>wr_en</a:t>
              </a:r>
              <a:endParaRPr lang="en-US" sz="1400" dirty="0" smtClean="0">
                <a:solidFill>
                  <a:schemeClr val="bg1"/>
                </a:solidFill>
              </a:endParaRPr>
            </a:p>
            <a:p>
              <a:endParaRPr lang="en-US" sz="1400" dirty="0" smtClean="0">
                <a:solidFill>
                  <a:schemeClr val="bg1"/>
                </a:solidFill>
              </a:endParaRP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din</a:t>
              </a:r>
            </a:p>
            <a:p>
              <a:endParaRPr lang="en-US" sz="1400" dirty="0" smtClean="0">
                <a:solidFill>
                  <a:schemeClr val="bg1"/>
                </a:solidFill>
              </a:endParaRP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full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33400" y="4495562"/>
              <a:ext cx="30480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33400" y="4952762"/>
              <a:ext cx="30480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33400" y="5333762"/>
              <a:ext cx="30480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533400" y="5790962"/>
              <a:ext cx="30480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429000" y="5409962"/>
              <a:ext cx="30480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429000" y="5790962"/>
              <a:ext cx="30480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3429000" y="4495562"/>
              <a:ext cx="30480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3429000" y="4952762"/>
              <a:ext cx="30480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533400" y="3200400"/>
            <a:ext cx="175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when 1 =&gt;</a:t>
            </a:r>
          </a:p>
          <a:p>
            <a:r>
              <a:rPr lang="en-US" sz="1200" dirty="0" smtClean="0"/>
              <a:t>    if ( full = '0' ) then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wr_en</a:t>
            </a:r>
            <a:r>
              <a:rPr lang="en-US" sz="1200" dirty="0" smtClean="0"/>
              <a:t> &lt;= '1';</a:t>
            </a:r>
          </a:p>
          <a:p>
            <a:r>
              <a:rPr lang="en-US" sz="1200" dirty="0" smtClean="0"/>
              <a:t>        din &lt;= </a:t>
            </a:r>
            <a:r>
              <a:rPr lang="en-US" sz="1200" dirty="0" err="1" smtClean="0"/>
              <a:t>data_in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next_state</a:t>
            </a:r>
            <a:r>
              <a:rPr lang="en-US" sz="1200" dirty="0" smtClean="0"/>
              <a:t> &lt;= 2;</a:t>
            </a:r>
          </a:p>
          <a:p>
            <a:r>
              <a:rPr lang="en-US" sz="1200" dirty="0" smtClean="0"/>
              <a:t>end if;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2362200" y="3200400"/>
            <a:ext cx="175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when 2 =&gt;</a:t>
            </a:r>
          </a:p>
          <a:p>
            <a:r>
              <a:rPr lang="en-US" sz="1200" dirty="0" smtClean="0"/>
              <a:t>    if ( empty = '0' ) then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rd_en</a:t>
            </a:r>
            <a:r>
              <a:rPr lang="en-US" sz="1200" dirty="0" smtClean="0"/>
              <a:t> &lt;= '1';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data_out</a:t>
            </a:r>
            <a:r>
              <a:rPr lang="en-US" sz="1200" dirty="0" smtClean="0"/>
              <a:t> &lt;= dout;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next_state</a:t>
            </a:r>
            <a:r>
              <a:rPr lang="en-US" sz="1200" dirty="0" smtClean="0"/>
              <a:t> &lt;= 3;</a:t>
            </a:r>
          </a:p>
          <a:p>
            <a:r>
              <a:rPr lang="en-US" sz="1200" dirty="0" smtClean="0"/>
              <a:t>end if;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Write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063-9098-497E-B068-9092C2D9B480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Northwestern University – EECS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p_write_buffer</a:t>
            </a:r>
            <a:r>
              <a:rPr lang="en-US" sz="1400" dirty="0" smtClean="0"/>
              <a:t> : process (</a:t>
            </a:r>
            <a:r>
              <a:rPr lang="en-US" sz="1400" dirty="0" err="1" smtClean="0"/>
              <a:t>wr_clk</a:t>
            </a:r>
            <a:r>
              <a:rPr lang="en-US" sz="1400" dirty="0" smtClean="0"/>
              <a:t>) begin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if ( </a:t>
            </a:r>
            <a:r>
              <a:rPr lang="en-US" sz="1400" dirty="0" err="1" smtClean="0"/>
              <a:t>rising_edge</a:t>
            </a:r>
            <a:r>
              <a:rPr lang="en-US" sz="1400" dirty="0" smtClean="0"/>
              <a:t>(</a:t>
            </a:r>
            <a:r>
              <a:rPr lang="en-US" sz="1400" dirty="0" err="1" smtClean="0"/>
              <a:t>wr_clk</a:t>
            </a:r>
            <a:r>
              <a:rPr lang="en-US" sz="1400" dirty="0" smtClean="0"/>
              <a:t>) ) then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   if ( (</a:t>
            </a:r>
            <a:r>
              <a:rPr lang="en-US" sz="1400" dirty="0" err="1" smtClean="0"/>
              <a:t>wr_en</a:t>
            </a:r>
            <a:r>
              <a:rPr lang="en-US" sz="1400" dirty="0" smtClean="0"/>
              <a:t> = '1') and (</a:t>
            </a:r>
            <a:r>
              <a:rPr lang="en-US" sz="1400" dirty="0" err="1" smtClean="0"/>
              <a:t>full_t</a:t>
            </a:r>
            <a:r>
              <a:rPr lang="en-US" sz="1400" dirty="0" smtClean="0"/>
              <a:t> = '0') ) then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fifo_buf</a:t>
            </a:r>
            <a:r>
              <a:rPr lang="en-US" sz="1400" dirty="0" smtClean="0"/>
              <a:t>(</a:t>
            </a:r>
            <a:r>
              <a:rPr lang="en-US" sz="1400" dirty="0" err="1" smtClean="0"/>
              <a:t>to_integer</a:t>
            </a:r>
            <a:r>
              <a:rPr lang="en-US" sz="1400" dirty="0" smtClean="0"/>
              <a:t>(unsigned(</a:t>
            </a:r>
            <a:r>
              <a:rPr lang="en-US" sz="1400" dirty="0" err="1" smtClean="0"/>
              <a:t>write_addr</a:t>
            </a:r>
            <a:r>
              <a:rPr lang="en-US" sz="1400" dirty="0" smtClean="0"/>
              <a:t>((ADDR_SIZE - 2) </a:t>
            </a:r>
            <a:r>
              <a:rPr lang="en-US" sz="1400" dirty="0" err="1" smtClean="0"/>
              <a:t>downto</a:t>
            </a:r>
            <a:r>
              <a:rPr lang="en-US" sz="1400" dirty="0" smtClean="0"/>
              <a:t> 0)))) &lt;= din;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   end if;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end if;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end process </a:t>
            </a:r>
            <a:r>
              <a:rPr lang="en-US" sz="1400" dirty="0" err="1" smtClean="0"/>
              <a:t>p_write_buffer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p_write_addr</a:t>
            </a:r>
            <a:r>
              <a:rPr lang="en-US" sz="1400" dirty="0" smtClean="0"/>
              <a:t> : process(</a:t>
            </a:r>
            <a:r>
              <a:rPr lang="en-US" sz="1400" dirty="0" err="1" smtClean="0"/>
              <a:t>wr_clk</a:t>
            </a:r>
            <a:r>
              <a:rPr lang="en-US" sz="1400" dirty="0" smtClean="0"/>
              <a:t>, reset) begin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if ( reset = '1' ) then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write_addr</a:t>
            </a:r>
            <a:r>
              <a:rPr lang="en-US" sz="1400" dirty="0" smtClean="0"/>
              <a:t> &lt;= </a:t>
            </a:r>
            <a:r>
              <a:rPr lang="en-US" sz="1400" dirty="0" err="1" smtClean="0"/>
              <a:t>std_logic_vector</a:t>
            </a:r>
            <a:r>
              <a:rPr lang="en-US" sz="1400" dirty="0" smtClean="0"/>
              <a:t>(resize(</a:t>
            </a:r>
            <a:r>
              <a:rPr lang="en-US" sz="1400" dirty="0" err="1" smtClean="0"/>
              <a:t>to_unsigned</a:t>
            </a:r>
            <a:r>
              <a:rPr lang="en-US" sz="1400" dirty="0" smtClean="0"/>
              <a:t>(0, 2), ADDR_SIZE));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elsif</a:t>
            </a:r>
            <a:r>
              <a:rPr lang="en-US" sz="1400" dirty="0" smtClean="0"/>
              <a:t> ( </a:t>
            </a:r>
            <a:r>
              <a:rPr lang="en-US" sz="1400" dirty="0" err="1" smtClean="0"/>
              <a:t>rising_edge</a:t>
            </a:r>
            <a:r>
              <a:rPr lang="en-US" sz="1400" dirty="0" smtClean="0"/>
              <a:t>(</a:t>
            </a:r>
            <a:r>
              <a:rPr lang="en-US" sz="1400" dirty="0" err="1" smtClean="0"/>
              <a:t>wr_clk</a:t>
            </a:r>
            <a:r>
              <a:rPr lang="en-US" sz="1400" dirty="0" smtClean="0"/>
              <a:t>) ) then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write_addr</a:t>
            </a:r>
            <a:r>
              <a:rPr lang="en-US" sz="1400" dirty="0" smtClean="0"/>
              <a:t> &lt;= </a:t>
            </a:r>
            <a:r>
              <a:rPr lang="en-US" sz="1400" dirty="0" err="1" smtClean="0"/>
              <a:t>write_addr_t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    end if;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 smtClean="0"/>
              <a:t>end process </a:t>
            </a:r>
            <a:r>
              <a:rPr lang="en-US" sz="1400" dirty="0" err="1" smtClean="0"/>
              <a:t>p_write_addr</a:t>
            </a:r>
            <a:r>
              <a:rPr lang="en-US" sz="1400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full_t</a:t>
            </a:r>
            <a:r>
              <a:rPr lang="en-US" sz="1400" dirty="0" smtClean="0"/>
              <a:t> &lt;= </a:t>
            </a:r>
            <a:r>
              <a:rPr lang="en-US" sz="1400" dirty="0" err="1" smtClean="0"/>
              <a:t>if_cond</a:t>
            </a:r>
            <a:r>
              <a:rPr lang="en-US" sz="1400" dirty="0" smtClean="0"/>
              <a:t>((unsigned(</a:t>
            </a:r>
            <a:r>
              <a:rPr lang="en-US" sz="1400" dirty="0" err="1" smtClean="0"/>
              <a:t>write_addr</a:t>
            </a:r>
            <a:r>
              <a:rPr lang="en-US" sz="1400" dirty="0" smtClean="0"/>
              <a:t>((ADDR_SIZE - 2) </a:t>
            </a:r>
            <a:r>
              <a:rPr lang="en-US" sz="1400" dirty="0" err="1" smtClean="0"/>
              <a:t>downto</a:t>
            </a:r>
            <a:r>
              <a:rPr lang="en-US" sz="1400" dirty="0" smtClean="0"/>
              <a:t> 0)) = unsigned(</a:t>
            </a:r>
            <a:r>
              <a:rPr lang="en-US" sz="1400" dirty="0" err="1" smtClean="0"/>
              <a:t>read_addr</a:t>
            </a:r>
            <a:r>
              <a:rPr lang="en-US" sz="1400" dirty="0" smtClean="0"/>
              <a:t>((ADDR_SIZE - 2) </a:t>
            </a:r>
            <a:r>
              <a:rPr lang="en-US" sz="1400" dirty="0" err="1" smtClean="0"/>
              <a:t>downto</a:t>
            </a:r>
            <a:r>
              <a:rPr lang="en-US" sz="1400" dirty="0" smtClean="0"/>
              <a:t> 0))) and (</a:t>
            </a:r>
            <a:r>
              <a:rPr lang="en-US" sz="1400" dirty="0" err="1" smtClean="0"/>
              <a:t>write_addr</a:t>
            </a:r>
            <a:r>
              <a:rPr lang="en-US" sz="1400" dirty="0" smtClean="0"/>
              <a:t>(ADDR_SIZE - 1) /= </a:t>
            </a:r>
            <a:r>
              <a:rPr lang="en-US" sz="1400" dirty="0" err="1" smtClean="0"/>
              <a:t>read_addr</a:t>
            </a:r>
            <a:r>
              <a:rPr lang="en-US" sz="1400" dirty="0" smtClean="0"/>
              <a:t>(ADDR_SIZE - 1)), '1', '0');</a:t>
            </a:r>
          </a:p>
          <a:p>
            <a:pPr>
              <a:spcBef>
                <a:spcPts val="0"/>
              </a:spcBef>
              <a:buNone/>
            </a:pP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1400" dirty="0" err="1" smtClean="0"/>
              <a:t>write_addr_t</a:t>
            </a:r>
            <a:r>
              <a:rPr lang="en-US" sz="1400" dirty="0" smtClean="0"/>
              <a:t> &lt;= </a:t>
            </a:r>
            <a:r>
              <a:rPr lang="en-US" sz="1400" dirty="0" err="1" smtClean="0"/>
              <a:t>if_cond</a:t>
            </a:r>
            <a:r>
              <a:rPr lang="en-US" sz="1400" dirty="0" smtClean="0"/>
              <a:t>((</a:t>
            </a:r>
            <a:r>
              <a:rPr lang="en-US" sz="1400" dirty="0" err="1" smtClean="0"/>
              <a:t>wr_en</a:t>
            </a:r>
            <a:r>
              <a:rPr lang="en-US" sz="1400" dirty="0" smtClean="0"/>
              <a:t> = '1') and (</a:t>
            </a:r>
            <a:r>
              <a:rPr lang="en-US" sz="1400" dirty="0" err="1" smtClean="0"/>
              <a:t>full_t</a:t>
            </a:r>
            <a:r>
              <a:rPr lang="en-US" sz="1400" dirty="0" smtClean="0"/>
              <a:t> = '0'), </a:t>
            </a:r>
            <a:r>
              <a:rPr lang="en-US" sz="1400" dirty="0" err="1" smtClean="0"/>
              <a:t>std_logic_vector</a:t>
            </a:r>
            <a:r>
              <a:rPr lang="en-US" sz="1400" dirty="0" smtClean="0"/>
              <a:t>(unsigned(</a:t>
            </a:r>
            <a:r>
              <a:rPr lang="en-US" sz="1400" dirty="0" err="1" smtClean="0"/>
              <a:t>write_addr</a:t>
            </a:r>
            <a:r>
              <a:rPr lang="en-US" sz="1400" dirty="0" smtClean="0"/>
              <a:t>) + resize(</a:t>
            </a:r>
            <a:r>
              <a:rPr lang="en-US" sz="1400" dirty="0" err="1" smtClean="0"/>
              <a:t>to_unsigned</a:t>
            </a:r>
            <a:r>
              <a:rPr lang="en-US" sz="1400" dirty="0" smtClean="0"/>
              <a:t>(1, 2), ADDR_SIZE)), </a:t>
            </a:r>
            <a:r>
              <a:rPr lang="en-US" sz="1400" dirty="0" err="1" smtClean="0"/>
              <a:t>write_addr</a:t>
            </a:r>
            <a:r>
              <a:rPr lang="en-US" sz="1400" dirty="0" smtClean="0"/>
              <a:t>);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FIFO Read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063-9098-497E-B068-9092C2D9B480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Northwestern University – EECS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229600" cy="49377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300" dirty="0" err="1" smtClean="0"/>
              <a:t>p_read_buffer</a:t>
            </a:r>
            <a:r>
              <a:rPr lang="en-US" sz="1300" dirty="0" smtClean="0"/>
              <a:t> : process( </a:t>
            </a:r>
            <a:r>
              <a:rPr lang="en-US" sz="1300" dirty="0" err="1" smtClean="0"/>
              <a:t>rd_clk</a:t>
            </a:r>
            <a:r>
              <a:rPr lang="en-US" sz="1300" dirty="0" smtClean="0"/>
              <a:t>) begin</a:t>
            </a:r>
          </a:p>
          <a:p>
            <a:pPr>
              <a:spcBef>
                <a:spcPts val="0"/>
              </a:spcBef>
              <a:buNone/>
            </a:pPr>
            <a:r>
              <a:rPr lang="en-US" sz="1300" dirty="0" smtClean="0"/>
              <a:t>    if ( </a:t>
            </a:r>
            <a:r>
              <a:rPr lang="en-US" sz="1300" dirty="0" err="1" smtClean="0"/>
              <a:t>rising_edge</a:t>
            </a:r>
            <a:r>
              <a:rPr lang="en-US" sz="1300" dirty="0" smtClean="0"/>
              <a:t>(</a:t>
            </a:r>
            <a:r>
              <a:rPr lang="en-US" sz="1300" dirty="0" err="1" smtClean="0"/>
              <a:t>rd_clk</a:t>
            </a:r>
            <a:r>
              <a:rPr lang="en-US" sz="1300" dirty="0" smtClean="0"/>
              <a:t>) ) then</a:t>
            </a:r>
          </a:p>
          <a:p>
            <a:pPr>
              <a:spcBef>
                <a:spcPts val="0"/>
              </a:spcBef>
              <a:buNone/>
            </a:pPr>
            <a:r>
              <a:rPr lang="en-US" sz="1300" dirty="0" smtClean="0"/>
              <a:t>        dout &lt;= to01(</a:t>
            </a:r>
            <a:r>
              <a:rPr lang="en-US" sz="1300" dirty="0" err="1" smtClean="0"/>
              <a:t>fifo_buf</a:t>
            </a:r>
            <a:r>
              <a:rPr lang="en-US" sz="1300" dirty="0" smtClean="0"/>
              <a:t>(</a:t>
            </a:r>
            <a:r>
              <a:rPr lang="en-US" sz="1300" dirty="0" err="1" smtClean="0"/>
              <a:t>to_integer</a:t>
            </a:r>
            <a:r>
              <a:rPr lang="en-US" sz="1300" dirty="0" smtClean="0"/>
              <a:t>(unsigned(</a:t>
            </a:r>
            <a:r>
              <a:rPr lang="en-US" sz="1300" dirty="0" err="1" smtClean="0"/>
              <a:t>read_addr_t</a:t>
            </a:r>
            <a:r>
              <a:rPr lang="en-US" sz="1300" dirty="0" smtClean="0"/>
              <a:t>((ADDR_SIZE - 2) </a:t>
            </a:r>
            <a:r>
              <a:rPr lang="en-US" sz="1300" dirty="0" err="1" smtClean="0"/>
              <a:t>downto</a:t>
            </a:r>
            <a:r>
              <a:rPr lang="en-US" sz="1300" dirty="0" smtClean="0"/>
              <a:t> 0)))));</a:t>
            </a:r>
          </a:p>
          <a:p>
            <a:pPr>
              <a:spcBef>
                <a:spcPts val="0"/>
              </a:spcBef>
              <a:buNone/>
            </a:pPr>
            <a:r>
              <a:rPr lang="en-US" sz="1300" dirty="0" smtClean="0"/>
              <a:t>    end if;</a:t>
            </a:r>
          </a:p>
          <a:p>
            <a:pPr>
              <a:spcBef>
                <a:spcPts val="0"/>
              </a:spcBef>
              <a:buNone/>
            </a:pPr>
            <a:r>
              <a:rPr lang="en-US" sz="1300" dirty="0" smtClean="0"/>
              <a:t>end process </a:t>
            </a:r>
            <a:r>
              <a:rPr lang="en-US" sz="1300" dirty="0" err="1" smtClean="0"/>
              <a:t>p_read_buffer</a:t>
            </a:r>
            <a:r>
              <a:rPr lang="en-US" sz="1300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en-US" sz="1300" dirty="0" smtClean="0"/>
          </a:p>
          <a:p>
            <a:pPr>
              <a:spcBef>
                <a:spcPts val="0"/>
              </a:spcBef>
              <a:buNone/>
            </a:pPr>
            <a:r>
              <a:rPr lang="en-US" sz="1300" dirty="0" err="1" smtClean="0"/>
              <a:t>p_read_addr</a:t>
            </a:r>
            <a:r>
              <a:rPr lang="en-US" sz="1300" dirty="0" smtClean="0"/>
              <a:t> : process ( </a:t>
            </a:r>
            <a:r>
              <a:rPr lang="en-US" sz="1300" dirty="0" err="1" smtClean="0"/>
              <a:t>rd_clk</a:t>
            </a:r>
            <a:r>
              <a:rPr lang="en-US" sz="1300" dirty="0" smtClean="0"/>
              <a:t>, reset )  begin</a:t>
            </a:r>
          </a:p>
          <a:p>
            <a:pPr>
              <a:spcBef>
                <a:spcPts val="0"/>
              </a:spcBef>
              <a:buNone/>
            </a:pPr>
            <a:r>
              <a:rPr lang="en-US" sz="1300" dirty="0" smtClean="0"/>
              <a:t>    if ( reset = '1' ) then</a:t>
            </a:r>
          </a:p>
          <a:p>
            <a:pPr>
              <a:spcBef>
                <a:spcPts val="0"/>
              </a:spcBef>
              <a:buNone/>
            </a:pPr>
            <a:r>
              <a:rPr lang="en-US" sz="1300" dirty="0" smtClean="0"/>
              <a:t>        </a:t>
            </a:r>
            <a:r>
              <a:rPr lang="en-US" sz="1300" dirty="0" err="1" smtClean="0"/>
              <a:t>read_addr</a:t>
            </a:r>
            <a:r>
              <a:rPr lang="en-US" sz="1300" dirty="0" smtClean="0"/>
              <a:t> &lt;= </a:t>
            </a:r>
            <a:r>
              <a:rPr lang="en-US" sz="1300" dirty="0" err="1" smtClean="0"/>
              <a:t>std_logic_vector</a:t>
            </a:r>
            <a:r>
              <a:rPr lang="en-US" sz="1300" dirty="0" smtClean="0"/>
              <a:t>(resize(</a:t>
            </a:r>
            <a:r>
              <a:rPr lang="en-US" sz="1300" dirty="0" err="1" smtClean="0"/>
              <a:t>to_unsigned</a:t>
            </a:r>
            <a:r>
              <a:rPr lang="en-US" sz="1300" dirty="0" smtClean="0"/>
              <a:t>(0, 2), ADDR_SIZE));</a:t>
            </a:r>
          </a:p>
          <a:p>
            <a:pPr>
              <a:spcBef>
                <a:spcPts val="0"/>
              </a:spcBef>
              <a:buNone/>
            </a:pPr>
            <a:r>
              <a:rPr lang="en-US" sz="1300" dirty="0" smtClean="0"/>
              <a:t>    </a:t>
            </a:r>
            <a:r>
              <a:rPr lang="en-US" sz="1300" dirty="0" err="1" smtClean="0"/>
              <a:t>elsif</a:t>
            </a:r>
            <a:r>
              <a:rPr lang="en-US" sz="1300" dirty="0" smtClean="0"/>
              <a:t> ( </a:t>
            </a:r>
            <a:r>
              <a:rPr lang="en-US" sz="1300" dirty="0" err="1" smtClean="0"/>
              <a:t>rising_edge</a:t>
            </a:r>
            <a:r>
              <a:rPr lang="en-US" sz="1300" dirty="0" smtClean="0"/>
              <a:t>(</a:t>
            </a:r>
            <a:r>
              <a:rPr lang="en-US" sz="1300" dirty="0" err="1" smtClean="0"/>
              <a:t>rd_clk</a:t>
            </a:r>
            <a:r>
              <a:rPr lang="en-US" sz="1300" dirty="0" smtClean="0"/>
              <a:t>) ) then</a:t>
            </a:r>
          </a:p>
          <a:p>
            <a:pPr>
              <a:spcBef>
                <a:spcPts val="0"/>
              </a:spcBef>
              <a:buNone/>
            </a:pPr>
            <a:r>
              <a:rPr lang="en-US" sz="1300" dirty="0" smtClean="0"/>
              <a:t>        </a:t>
            </a:r>
            <a:r>
              <a:rPr lang="en-US" sz="1300" dirty="0" err="1" smtClean="0"/>
              <a:t>read_addr</a:t>
            </a:r>
            <a:r>
              <a:rPr lang="en-US" sz="1300" dirty="0" smtClean="0"/>
              <a:t> &lt;= </a:t>
            </a:r>
            <a:r>
              <a:rPr lang="en-US" sz="1300" dirty="0" err="1" smtClean="0"/>
              <a:t>read_addr_t</a:t>
            </a:r>
            <a:r>
              <a:rPr lang="en-US" sz="13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300" dirty="0" smtClean="0"/>
              <a:t>    end if;</a:t>
            </a:r>
          </a:p>
          <a:p>
            <a:pPr>
              <a:spcBef>
                <a:spcPts val="0"/>
              </a:spcBef>
              <a:buNone/>
            </a:pPr>
            <a:r>
              <a:rPr lang="en-US" sz="1300" dirty="0" smtClean="0"/>
              <a:t>end process </a:t>
            </a:r>
            <a:r>
              <a:rPr lang="en-US" sz="1300" dirty="0" err="1" smtClean="0"/>
              <a:t>p_read_addr</a:t>
            </a:r>
            <a:r>
              <a:rPr lang="en-US" sz="1300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en-US" sz="1300" dirty="0" smtClean="0"/>
          </a:p>
          <a:p>
            <a:pPr>
              <a:spcBef>
                <a:spcPts val="0"/>
              </a:spcBef>
              <a:buNone/>
            </a:pPr>
            <a:r>
              <a:rPr lang="en-US" sz="1300" dirty="0" err="1" smtClean="0"/>
              <a:t>p_empty</a:t>
            </a:r>
            <a:r>
              <a:rPr lang="en-US" sz="1300" dirty="0" smtClean="0"/>
              <a:t> : process ( </a:t>
            </a:r>
            <a:r>
              <a:rPr lang="en-US" sz="1300" dirty="0" err="1" smtClean="0"/>
              <a:t>rd_clk</a:t>
            </a:r>
            <a:r>
              <a:rPr lang="en-US" sz="1300" dirty="0" smtClean="0"/>
              <a:t>, reset) begin</a:t>
            </a:r>
          </a:p>
          <a:p>
            <a:pPr>
              <a:spcBef>
                <a:spcPts val="0"/>
              </a:spcBef>
              <a:buNone/>
            </a:pPr>
            <a:r>
              <a:rPr lang="en-US" sz="1300" dirty="0" smtClean="0"/>
              <a:t>    if ( reset = '1' ) then</a:t>
            </a:r>
          </a:p>
          <a:p>
            <a:pPr>
              <a:spcBef>
                <a:spcPts val="0"/>
              </a:spcBef>
              <a:buNone/>
            </a:pPr>
            <a:r>
              <a:rPr lang="en-US" sz="1300" dirty="0" smtClean="0"/>
              <a:t>        empty &lt;= '1';</a:t>
            </a:r>
          </a:p>
          <a:p>
            <a:pPr>
              <a:spcBef>
                <a:spcPts val="0"/>
              </a:spcBef>
              <a:buNone/>
            </a:pPr>
            <a:r>
              <a:rPr lang="en-US" sz="1300" dirty="0" smtClean="0"/>
              <a:t>    </a:t>
            </a:r>
            <a:r>
              <a:rPr lang="en-US" sz="1300" dirty="0" err="1" smtClean="0"/>
              <a:t>elsif</a:t>
            </a:r>
            <a:r>
              <a:rPr lang="en-US" sz="1300" dirty="0" smtClean="0"/>
              <a:t> ( </a:t>
            </a:r>
            <a:r>
              <a:rPr lang="en-US" sz="1300" dirty="0" err="1" smtClean="0"/>
              <a:t>rising_edge</a:t>
            </a:r>
            <a:r>
              <a:rPr lang="en-US" sz="1300" dirty="0" smtClean="0"/>
              <a:t>(</a:t>
            </a:r>
            <a:r>
              <a:rPr lang="en-US" sz="1300" dirty="0" err="1" smtClean="0"/>
              <a:t>rd_clk</a:t>
            </a:r>
            <a:r>
              <a:rPr lang="en-US" sz="1300" dirty="0" smtClean="0"/>
              <a:t>) ) then</a:t>
            </a:r>
          </a:p>
          <a:p>
            <a:pPr>
              <a:spcBef>
                <a:spcPts val="0"/>
              </a:spcBef>
              <a:buNone/>
            </a:pPr>
            <a:r>
              <a:rPr lang="en-US" sz="1300" dirty="0" smtClean="0"/>
              <a:t>        empty &lt;= </a:t>
            </a:r>
            <a:r>
              <a:rPr lang="en-US" sz="1300" dirty="0" err="1" smtClean="0"/>
              <a:t>if_cond</a:t>
            </a:r>
            <a:r>
              <a:rPr lang="en-US" sz="1300" dirty="0" smtClean="0"/>
              <a:t>(unsigned(</a:t>
            </a:r>
            <a:r>
              <a:rPr lang="en-US" sz="1300" dirty="0" err="1" smtClean="0"/>
              <a:t>write_addr</a:t>
            </a:r>
            <a:r>
              <a:rPr lang="en-US" sz="1300" dirty="0" smtClean="0"/>
              <a:t>) = unsigned(</a:t>
            </a:r>
            <a:r>
              <a:rPr lang="en-US" sz="1300" dirty="0" err="1" smtClean="0"/>
              <a:t>read_addr_t</a:t>
            </a:r>
            <a:r>
              <a:rPr lang="en-US" sz="1300" dirty="0" smtClean="0"/>
              <a:t>), '1', '0');</a:t>
            </a:r>
          </a:p>
          <a:p>
            <a:pPr>
              <a:spcBef>
                <a:spcPts val="0"/>
              </a:spcBef>
              <a:buNone/>
            </a:pPr>
            <a:r>
              <a:rPr lang="en-US" sz="1300" dirty="0" smtClean="0"/>
              <a:t>    end if;</a:t>
            </a:r>
          </a:p>
          <a:p>
            <a:pPr>
              <a:spcBef>
                <a:spcPts val="0"/>
              </a:spcBef>
              <a:buNone/>
            </a:pPr>
            <a:r>
              <a:rPr lang="en-US" sz="1300" dirty="0" smtClean="0"/>
              <a:t>end process </a:t>
            </a:r>
            <a:r>
              <a:rPr lang="en-US" sz="1300" dirty="0" err="1" smtClean="0"/>
              <a:t>p_empty</a:t>
            </a:r>
            <a:r>
              <a:rPr lang="en-US" sz="1300" dirty="0" smtClean="0"/>
              <a:t>;</a:t>
            </a:r>
          </a:p>
          <a:p>
            <a:pPr>
              <a:spcBef>
                <a:spcPts val="0"/>
              </a:spcBef>
              <a:buNone/>
            </a:pPr>
            <a:endParaRPr lang="en-US" sz="1300" dirty="0" smtClean="0"/>
          </a:p>
          <a:p>
            <a:pPr>
              <a:spcBef>
                <a:spcPts val="0"/>
              </a:spcBef>
              <a:buNone/>
            </a:pPr>
            <a:r>
              <a:rPr lang="en-US" sz="1300" dirty="0" err="1" smtClean="0"/>
              <a:t>empty_t</a:t>
            </a:r>
            <a:r>
              <a:rPr lang="en-US" sz="1300" dirty="0" smtClean="0"/>
              <a:t> &lt;= </a:t>
            </a:r>
            <a:r>
              <a:rPr lang="en-US" sz="1300" dirty="0" err="1" smtClean="0"/>
              <a:t>if_cond</a:t>
            </a:r>
            <a:r>
              <a:rPr lang="en-US" sz="1300" dirty="0" smtClean="0"/>
              <a:t>(unsigned(</a:t>
            </a:r>
            <a:r>
              <a:rPr lang="en-US" sz="1300" dirty="0" err="1" smtClean="0"/>
              <a:t>write_addr</a:t>
            </a:r>
            <a:r>
              <a:rPr lang="en-US" sz="1300" dirty="0" smtClean="0"/>
              <a:t>) = unsigned(</a:t>
            </a:r>
            <a:r>
              <a:rPr lang="en-US" sz="1300" dirty="0" err="1" smtClean="0"/>
              <a:t>read_addr</a:t>
            </a:r>
            <a:r>
              <a:rPr lang="en-US" sz="1300" dirty="0" smtClean="0"/>
              <a:t>), '1', '0');</a:t>
            </a:r>
          </a:p>
          <a:p>
            <a:pPr>
              <a:spcBef>
                <a:spcPts val="0"/>
              </a:spcBef>
              <a:buNone/>
            </a:pPr>
            <a:r>
              <a:rPr lang="en-US" sz="1300" dirty="0" err="1" smtClean="0"/>
              <a:t>read_addr_t</a:t>
            </a:r>
            <a:r>
              <a:rPr lang="en-US" sz="1300" dirty="0" smtClean="0"/>
              <a:t> &lt;= </a:t>
            </a:r>
            <a:r>
              <a:rPr lang="en-US" sz="1300" dirty="0" err="1" smtClean="0"/>
              <a:t>if_cond</a:t>
            </a:r>
            <a:r>
              <a:rPr lang="en-US" sz="1300" dirty="0" smtClean="0"/>
              <a:t>((</a:t>
            </a:r>
            <a:r>
              <a:rPr lang="en-US" sz="1300" dirty="0" err="1" smtClean="0"/>
              <a:t>rd_en</a:t>
            </a:r>
            <a:r>
              <a:rPr lang="en-US" sz="1300" dirty="0" smtClean="0"/>
              <a:t> = '1') and (</a:t>
            </a:r>
            <a:r>
              <a:rPr lang="en-US" sz="1300" dirty="0" err="1" smtClean="0"/>
              <a:t>empty_t</a:t>
            </a:r>
            <a:r>
              <a:rPr lang="en-US" sz="1300" dirty="0" smtClean="0"/>
              <a:t> = '0'), </a:t>
            </a:r>
            <a:r>
              <a:rPr lang="en-US" sz="1300" dirty="0" err="1" smtClean="0"/>
              <a:t>std_logic_vector</a:t>
            </a:r>
            <a:r>
              <a:rPr lang="en-US" sz="1300" dirty="0" smtClean="0"/>
              <a:t>(unsigned(</a:t>
            </a:r>
            <a:r>
              <a:rPr lang="en-US" sz="1300" dirty="0" err="1" smtClean="0"/>
              <a:t>read_addr</a:t>
            </a:r>
            <a:r>
              <a:rPr lang="en-US" sz="1300" dirty="0" smtClean="0"/>
              <a:t>) + resize(</a:t>
            </a:r>
            <a:r>
              <a:rPr lang="en-US" sz="1300" dirty="0" err="1" smtClean="0"/>
              <a:t>to_unsigned</a:t>
            </a:r>
            <a:r>
              <a:rPr lang="en-US" sz="1300" dirty="0" smtClean="0"/>
              <a:t>(1, 2), ADDR_SIZE)), </a:t>
            </a:r>
            <a:r>
              <a:rPr lang="en-US" sz="1300" dirty="0" err="1" smtClean="0"/>
              <a:t>read_addr</a:t>
            </a:r>
            <a:r>
              <a:rPr lang="en-US" sz="1300" dirty="0" smtClean="0"/>
              <a:t>);</a:t>
            </a:r>
          </a:p>
          <a:p>
            <a:pPr>
              <a:spcBef>
                <a:spcPts val="0"/>
              </a:spcBef>
              <a:buNone/>
            </a:pPr>
            <a:endParaRPr lang="en-US" sz="1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Proposals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063-9098-497E-B068-9092C2D9B480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Northwestern University – EECS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Pretend I am your client. Sell me on your business.</a:t>
            </a:r>
          </a:p>
          <a:p>
            <a:r>
              <a:rPr lang="en-US" dirty="0" smtClean="0"/>
              <a:t>Proposal requirements include:</a:t>
            </a:r>
          </a:p>
          <a:p>
            <a:pPr lvl="1"/>
            <a:r>
              <a:rPr lang="en-US" dirty="0" smtClean="0"/>
              <a:t>Team Name</a:t>
            </a:r>
          </a:p>
          <a:p>
            <a:pPr lvl="1"/>
            <a:r>
              <a:rPr lang="en-US" dirty="0" smtClean="0"/>
              <a:t>Team members</a:t>
            </a:r>
          </a:p>
          <a:p>
            <a:pPr lvl="1"/>
            <a:r>
              <a:rPr lang="en-US" dirty="0" smtClean="0"/>
              <a:t>Project title</a:t>
            </a:r>
          </a:p>
          <a:p>
            <a:pPr lvl="1"/>
            <a:r>
              <a:rPr lang="en-US" dirty="0" smtClean="0"/>
              <a:t>Project description / overview</a:t>
            </a:r>
          </a:p>
          <a:p>
            <a:pPr lvl="1"/>
            <a:r>
              <a:rPr lang="en-US" dirty="0" smtClean="0"/>
              <a:t>System architecture, including IO, peripherals, memory, etc.</a:t>
            </a:r>
          </a:p>
          <a:p>
            <a:pPr lvl="1"/>
            <a:r>
              <a:rPr lang="en-US" dirty="0" smtClean="0"/>
              <a:t>Block diagrams</a:t>
            </a:r>
          </a:p>
          <a:p>
            <a:pPr lvl="1"/>
            <a:r>
              <a:rPr lang="en-US" dirty="0" smtClean="0"/>
              <a:t>Tasks / Gantt Chart</a:t>
            </a:r>
          </a:p>
          <a:p>
            <a:pPr lvl="1"/>
            <a:r>
              <a:rPr lang="en-US" dirty="0" smtClean="0"/>
              <a:t>Members Responsibilities</a:t>
            </a:r>
          </a:p>
          <a:p>
            <a:pPr lvl="1"/>
            <a:r>
              <a:rPr lang="en-US" dirty="0" smtClean="0"/>
              <a:t>Development plan</a:t>
            </a:r>
          </a:p>
          <a:p>
            <a:pPr lvl="1"/>
            <a:r>
              <a:rPr lang="en-US" dirty="0" smtClean="0"/>
              <a:t>Deliverables</a:t>
            </a:r>
          </a:p>
          <a:p>
            <a:pPr lvl="1"/>
            <a:r>
              <a:rPr lang="en-US" dirty="0" smtClean="0"/>
              <a:t>Project costs (man hours) – Hr Rates: $250 Grad / $200 </a:t>
            </a:r>
            <a:r>
              <a:rPr lang="en-US" dirty="0" err="1" smtClean="0"/>
              <a:t>Sr</a:t>
            </a:r>
            <a:r>
              <a:rPr lang="en-US" dirty="0" smtClean="0"/>
              <a:t> / $150 Jr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063-9098-497E-B068-9092C2D9B480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Northwestern University – EECS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Build your team</a:t>
            </a:r>
          </a:p>
          <a:p>
            <a:pPr lvl="1"/>
            <a:r>
              <a:rPr lang="en-US" dirty="0" smtClean="0"/>
              <a:t>Split into groups of 3-4 </a:t>
            </a:r>
          </a:p>
          <a:p>
            <a:pPr lvl="1"/>
            <a:r>
              <a:rPr lang="en-US" dirty="0" smtClean="0"/>
              <a:t>Create your group on Canvas</a:t>
            </a:r>
          </a:p>
          <a:p>
            <a:r>
              <a:rPr lang="en-US" dirty="0" smtClean="0"/>
              <a:t>Select a project</a:t>
            </a:r>
          </a:p>
          <a:p>
            <a:pPr lvl="1"/>
            <a:r>
              <a:rPr lang="en-US" dirty="0" smtClean="0"/>
              <a:t>I have posted some architecture-C models on Canvas</a:t>
            </a:r>
          </a:p>
          <a:p>
            <a:pPr lvl="1"/>
            <a:r>
              <a:rPr lang="en-US" dirty="0" smtClean="0"/>
              <a:t>Make sure you feel confident you can finish the project on time</a:t>
            </a:r>
          </a:p>
          <a:p>
            <a:r>
              <a:rPr lang="en-US" dirty="0" smtClean="0"/>
              <a:t>Begin preparing your proposal</a:t>
            </a:r>
          </a:p>
          <a:p>
            <a:pPr lvl="1"/>
            <a:r>
              <a:rPr lang="en-US" dirty="0" smtClean="0"/>
              <a:t>Gantt chart</a:t>
            </a:r>
          </a:p>
          <a:p>
            <a:pPr lvl="1"/>
            <a:r>
              <a:rPr lang="en-US" dirty="0" smtClean="0"/>
              <a:t>Who is doing what work</a:t>
            </a:r>
          </a:p>
          <a:p>
            <a:pPr lvl="1"/>
            <a:r>
              <a:rPr lang="en-US" dirty="0" smtClean="0"/>
              <a:t>System / Functional design architecture</a:t>
            </a:r>
          </a:p>
          <a:p>
            <a:r>
              <a:rPr lang="en-US" dirty="0" smtClean="0"/>
              <a:t>Submit your proposals by next Tue.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ZLIB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063-9098-497E-B068-9092C2D9B480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Northwestern University – EECS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ZLIB is a lossless data compression algorithm based on the LZ77 algorithm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ZLIB </a:t>
            </a:r>
            <a:r>
              <a:rPr lang="en-US" sz="2000" dirty="0" smtClean="0"/>
              <a:t>block consists of two parts: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A pair of Huffman code trees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The compressed data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Replaces subsequent occurrences of </a:t>
            </a:r>
            <a:r>
              <a:rPr lang="en-US" sz="2000" dirty="0" smtClean="0"/>
              <a:t>string </a:t>
            </a:r>
            <a:r>
              <a:rPr lang="en-US" sz="2000" dirty="0" smtClean="0"/>
              <a:t>pairs with pointers to the first </a:t>
            </a:r>
            <a:r>
              <a:rPr lang="en-US" sz="2000" dirty="0" smtClean="0"/>
              <a:t>occurrence using</a:t>
            </a:r>
          </a:p>
          <a:p>
            <a:pPr lvl="1">
              <a:lnSpc>
                <a:spcPct val="80000"/>
              </a:lnSpc>
            </a:pPr>
            <a:r>
              <a:rPr lang="en-US" sz="1700" dirty="0" smtClean="0"/>
              <a:t>Literal Length/Distance lookup table</a:t>
            </a:r>
          </a:p>
          <a:p>
            <a:pPr lvl="1">
              <a:lnSpc>
                <a:spcPct val="80000"/>
              </a:lnSpc>
            </a:pPr>
            <a:r>
              <a:rPr lang="en-US" sz="1700" dirty="0" smtClean="0"/>
              <a:t>32k window</a:t>
            </a:r>
            <a:endParaRPr lang="en-US" sz="17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Applications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PDF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Disk backups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Web server load balancing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Routers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FPGA Implementation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1800" dirty="0" smtClean="0"/>
              <a:t>Exploit </a:t>
            </a:r>
            <a:r>
              <a:rPr lang="en-US" sz="1800" dirty="0" smtClean="0"/>
              <a:t>parallelism in computations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Streaming architecture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Higher throughput</a:t>
            </a:r>
          </a:p>
          <a:p>
            <a:pPr lvl="1">
              <a:lnSpc>
                <a:spcPct val="80000"/>
              </a:lnSpc>
            </a:pPr>
            <a:endParaRPr lang="en-US" sz="1800" dirty="0" smtClean="0"/>
          </a:p>
          <a:p>
            <a:pPr lvl="1">
              <a:lnSpc>
                <a:spcPct val="80000"/>
              </a:lnSpc>
            </a:pPr>
            <a:endParaRPr lang="en-US" sz="1800" dirty="0" smtClean="0"/>
          </a:p>
        </p:txBody>
      </p:sp>
      <p:pic>
        <p:nvPicPr>
          <p:cNvPr id="9217" name="Picture 1" descr="C:\Documents and Settings\David C. Zaretsky\Desktop\gzi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4073" y="4703846"/>
            <a:ext cx="3580827" cy="1554079"/>
          </a:xfrm>
          <a:prstGeom prst="rect">
            <a:avLst/>
          </a:prstGeom>
          <a:noFill/>
        </p:spPr>
      </p:pic>
      <p:pic>
        <p:nvPicPr>
          <p:cNvPr id="9218" name="Picture 2" descr="C:\Documents and Settings\David C. Zaretsky\Desktop\gzip-exampl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4073" y="2819400"/>
            <a:ext cx="3580827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David C. Zaretsky\My Documents\Work\Binachip\customers\Gelber_Group\zlib\docs\zlib_deco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3886200"/>
            <a:ext cx="8890181" cy="242302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ZLIB Architecture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063-9098-497E-B068-9092C2D9B480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Northwestern University – EECS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Software redesigned into Architecture-C model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Remove extraneous or inefficient code segments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Remove GZIP references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Eliminate all data structures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Identify inputs / outputs to functions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Variable scopes were redefined as local or static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I/O data access modified to resembled FIFO buffer</a:t>
            </a:r>
          </a:p>
          <a:p>
            <a:pPr lvl="1">
              <a:lnSpc>
                <a:spcPct val="90000"/>
              </a:lnSpc>
            </a:pP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ZLIB Memory/Array Optimizations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063-9098-497E-B068-9092C2D9B480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Northwestern University – EECS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Redesigned Window cache, implemented as 32K circular buffer</a:t>
            </a:r>
          </a:p>
          <a:p>
            <a:r>
              <a:rPr lang="en-US" sz="2000" dirty="0" smtClean="0"/>
              <a:t>Identify input/output stream buffers</a:t>
            </a:r>
          </a:p>
          <a:p>
            <a:r>
              <a:rPr lang="en-US" sz="2000" dirty="0" smtClean="0"/>
              <a:t>Statically redefine dynamically allocated arrays</a:t>
            </a:r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endParaRPr lang="en-US" sz="20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590800"/>
            <a:ext cx="6282189" cy="37547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Synthesis Tools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063-9098-497E-B068-9092C2D9B480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Northwestern University – EECS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Logic synthesis tools are smart... But not </a:t>
            </a:r>
            <a:r>
              <a:rPr lang="en-US" i="1" dirty="0" smtClean="0"/>
              <a:t>that </a:t>
            </a:r>
            <a:r>
              <a:rPr lang="en-US" dirty="0" smtClean="0"/>
              <a:t>smart.</a:t>
            </a:r>
          </a:p>
          <a:p>
            <a:pPr lvl="1"/>
            <a:r>
              <a:rPr lang="en-US" dirty="0" smtClean="0"/>
              <a:t>They are unpredictable.</a:t>
            </a:r>
          </a:p>
          <a:p>
            <a:pPr lvl="1"/>
            <a:r>
              <a:rPr lang="en-US" dirty="0" smtClean="0"/>
              <a:t>They don’t support every operation</a:t>
            </a:r>
          </a:p>
          <a:p>
            <a:pPr lvl="1"/>
            <a:r>
              <a:rPr lang="en-US" dirty="0" smtClean="0"/>
              <a:t>They can’t optimize every structure</a:t>
            </a:r>
          </a:p>
          <a:p>
            <a:r>
              <a:rPr lang="en-US" dirty="0" smtClean="0"/>
              <a:t>Whenever possible, build “synthesizable” structures to improve overall performance</a:t>
            </a:r>
          </a:p>
          <a:p>
            <a:r>
              <a:rPr lang="en-US" dirty="0" smtClean="0"/>
              <a:t>The following are some techniques for building synthesizable VHDL.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063-9098-497E-B068-9092C2D9B480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Northwestern University – EECS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15000" y="1143000"/>
            <a:ext cx="2895600" cy="5257800"/>
          </a:xfrm>
        </p:spPr>
        <p:txBody>
          <a:bodyPr numCol="1">
            <a:noAutofit/>
          </a:bodyPr>
          <a:lstStyle/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sync_process</a:t>
            </a:r>
            <a:r>
              <a:rPr lang="en-US" sz="1400" dirty="0" smtClean="0"/>
              <a:t> : process( reset, clock )</a:t>
            </a:r>
          </a:p>
          <a:p>
            <a:pPr>
              <a:buNone/>
            </a:pPr>
            <a:r>
              <a:rPr lang="en-US" sz="1400" dirty="0" smtClean="0"/>
              <a:t>begin</a:t>
            </a:r>
          </a:p>
          <a:p>
            <a:pPr>
              <a:buNone/>
            </a:pPr>
            <a:r>
              <a:rPr lang="en-US" sz="1400" dirty="0" smtClean="0"/>
              <a:t>    if ( reset = '1' ) then</a:t>
            </a:r>
          </a:p>
          <a:p>
            <a:pPr>
              <a:buNone/>
            </a:pPr>
            <a:r>
              <a:rPr lang="en-US" sz="1400" dirty="0" smtClean="0"/>
              <a:t>        state &lt;= 0;</a:t>
            </a:r>
          </a:p>
          <a:p>
            <a:pPr>
              <a:buNone/>
            </a:pPr>
            <a:r>
              <a:rPr lang="en-US" sz="1400" dirty="0" smtClean="0"/>
              <a:t>        done &lt;= '0';</a:t>
            </a:r>
          </a:p>
          <a:p>
            <a:pPr>
              <a:buNone/>
            </a:pPr>
            <a:r>
              <a:rPr lang="en-US" sz="1400" dirty="0" smtClean="0"/>
              <a:t>        x &lt;= 0;</a:t>
            </a:r>
          </a:p>
          <a:p>
            <a:pPr>
              <a:buNone/>
            </a:pPr>
            <a:r>
              <a:rPr lang="en-US" sz="1400" dirty="0" smtClean="0"/>
              <a:t>        y &lt;= 0;</a:t>
            </a:r>
          </a:p>
          <a:p>
            <a:pPr>
              <a:buNone/>
            </a:pPr>
            <a:r>
              <a:rPr lang="en-US" sz="1400" dirty="0" smtClean="0"/>
              <a:t>        z &lt;= 0;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elsif</a:t>
            </a:r>
            <a:r>
              <a:rPr lang="en-US" sz="1400" dirty="0" smtClean="0"/>
              <a:t> ( </a:t>
            </a:r>
            <a:r>
              <a:rPr lang="en-US" sz="1400" dirty="0" err="1" smtClean="0"/>
              <a:t>rising_edge</a:t>
            </a:r>
            <a:r>
              <a:rPr lang="en-US" sz="1400" dirty="0" smtClean="0"/>
              <a:t>(clock) ) then</a:t>
            </a:r>
          </a:p>
          <a:p>
            <a:pPr>
              <a:buNone/>
            </a:pPr>
            <a:r>
              <a:rPr lang="en-US" sz="1400" dirty="0" smtClean="0"/>
              <a:t>        state &lt;= </a:t>
            </a:r>
            <a:r>
              <a:rPr lang="en-US" sz="1400" dirty="0" err="1" smtClean="0"/>
              <a:t>next_state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        done &lt;= </a:t>
            </a:r>
            <a:r>
              <a:rPr lang="en-US" sz="1400" dirty="0" err="1" smtClean="0"/>
              <a:t>done_c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        x &lt;= </a:t>
            </a:r>
            <a:r>
              <a:rPr lang="en-US" sz="1400" dirty="0" err="1" smtClean="0"/>
              <a:t>x_c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        y &lt;= </a:t>
            </a:r>
            <a:r>
              <a:rPr lang="en-US" sz="1400" dirty="0" err="1" smtClean="0"/>
              <a:t>y_c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        z &lt;= </a:t>
            </a:r>
            <a:r>
              <a:rPr lang="en-US" sz="1400" dirty="0" err="1" smtClean="0"/>
              <a:t>z_c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    end if;</a:t>
            </a:r>
          </a:p>
          <a:p>
            <a:pPr>
              <a:buNone/>
            </a:pPr>
            <a:r>
              <a:rPr lang="en-US" sz="1400" dirty="0" smtClean="0"/>
              <a:t>end process </a:t>
            </a:r>
            <a:r>
              <a:rPr lang="en-US" sz="1400" dirty="0" err="1" smtClean="0"/>
              <a:t>fir_reg_process</a:t>
            </a:r>
            <a:r>
              <a:rPr lang="en-US" sz="1400" dirty="0" smtClean="0"/>
              <a:t>;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219200"/>
            <a:ext cx="47244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clocked processes, only asynchronous reset and clock signals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should be included in the sensitivity list.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400" dirty="0" smtClean="0"/>
              <a:t>Never assign to a signal outside of the control of the </a:t>
            </a:r>
            <a:r>
              <a:rPr lang="en-US" sz="2400" dirty="0" err="1" smtClean="0"/>
              <a:t>rising_edge</a:t>
            </a:r>
            <a:r>
              <a:rPr lang="en-US" sz="2400" dirty="0" smtClean="0"/>
              <a:t>(</a:t>
            </a:r>
            <a:r>
              <a:rPr lang="en-US" sz="2400" dirty="0" err="1" smtClean="0"/>
              <a:t>clk</a:t>
            </a:r>
            <a:r>
              <a:rPr lang="en-US" sz="2400" dirty="0" smtClean="0"/>
              <a:t>) statement (or reset statement if an asynchronous reset exists)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063-9098-497E-B068-9092C2D9B480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Northwestern University – EECS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15000" y="1219200"/>
            <a:ext cx="2743200" cy="5257800"/>
          </a:xfrm>
        </p:spPr>
        <p:txBody>
          <a:bodyPr numCol="1">
            <a:noAutofit/>
          </a:bodyPr>
          <a:lstStyle/>
          <a:p>
            <a:pPr>
              <a:buNone/>
            </a:pPr>
            <a:r>
              <a:rPr lang="en-US" sz="1200" dirty="0" err="1" smtClean="0"/>
              <a:t>ansync_process</a:t>
            </a:r>
            <a:r>
              <a:rPr lang="en-US" sz="1200" dirty="0" smtClean="0"/>
              <a:t> : process(</a:t>
            </a:r>
            <a:r>
              <a:rPr lang="en-US" sz="1200" dirty="0" err="1" smtClean="0"/>
              <a:t>x,y,z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begin</a:t>
            </a:r>
          </a:p>
          <a:p>
            <a:pPr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next_state</a:t>
            </a:r>
            <a:r>
              <a:rPr lang="en-US" sz="1200" dirty="0" smtClean="0"/>
              <a:t> &lt;= state;</a:t>
            </a:r>
          </a:p>
          <a:p>
            <a:pPr>
              <a:buNone/>
            </a:pPr>
            <a:r>
              <a:rPr lang="en-US" sz="1200" dirty="0" smtClean="0"/>
              <a:t>    case ( state ) is </a:t>
            </a:r>
          </a:p>
          <a:p>
            <a:pPr>
              <a:buNone/>
            </a:pPr>
            <a:r>
              <a:rPr lang="en-US" sz="1200" dirty="0" smtClean="0"/>
              <a:t>        when 0 =&gt;</a:t>
            </a:r>
          </a:p>
          <a:p>
            <a:pPr>
              <a:buNone/>
            </a:pPr>
            <a:r>
              <a:rPr lang="en-US" sz="1200" dirty="0" smtClean="0"/>
              <a:t>            if ( start = '1' ) then</a:t>
            </a:r>
          </a:p>
          <a:p>
            <a:pPr>
              <a:buNone/>
            </a:pPr>
            <a:r>
              <a:rPr lang="en-US" sz="1200" dirty="0" smtClean="0"/>
              <a:t>                </a:t>
            </a:r>
            <a:r>
              <a:rPr lang="en-US" sz="1200" dirty="0" err="1" smtClean="0"/>
              <a:t>done_c</a:t>
            </a:r>
            <a:r>
              <a:rPr lang="en-US" sz="1200" dirty="0" smtClean="0"/>
              <a:t> &lt;= '0';</a:t>
            </a:r>
          </a:p>
          <a:p>
            <a:pPr>
              <a:buNone/>
            </a:pPr>
            <a:r>
              <a:rPr lang="en-US" sz="1200" dirty="0" smtClean="0"/>
              <a:t>                </a:t>
            </a:r>
            <a:r>
              <a:rPr lang="en-US" sz="1200" dirty="0" err="1" smtClean="0"/>
              <a:t>next_state</a:t>
            </a:r>
            <a:r>
              <a:rPr lang="en-US" sz="1200" dirty="0" smtClean="0"/>
              <a:t> &lt;= 1;</a:t>
            </a:r>
          </a:p>
          <a:p>
            <a:pPr>
              <a:buNone/>
            </a:pPr>
            <a:r>
              <a:rPr lang="en-US" sz="1200" dirty="0" smtClean="0"/>
              <a:t>            else</a:t>
            </a:r>
          </a:p>
          <a:p>
            <a:pPr>
              <a:buNone/>
            </a:pPr>
            <a:r>
              <a:rPr lang="en-US" sz="1200" dirty="0" smtClean="0"/>
              <a:t>                </a:t>
            </a:r>
            <a:r>
              <a:rPr lang="en-US" sz="1200" dirty="0" err="1" smtClean="0"/>
              <a:t>next_state</a:t>
            </a:r>
            <a:r>
              <a:rPr lang="en-US" sz="1200" dirty="0" smtClean="0"/>
              <a:t> &lt;= 0;</a:t>
            </a:r>
          </a:p>
          <a:p>
            <a:pPr>
              <a:buNone/>
            </a:pPr>
            <a:r>
              <a:rPr lang="en-US" sz="1200" dirty="0" smtClean="0"/>
              <a:t>            end if;</a:t>
            </a:r>
          </a:p>
          <a:p>
            <a:pPr>
              <a:buNone/>
            </a:pPr>
            <a:r>
              <a:rPr lang="en-US" sz="1200" dirty="0" smtClean="0"/>
              <a:t>        when 1 =&gt;</a:t>
            </a:r>
          </a:p>
          <a:p>
            <a:pPr>
              <a:buNone/>
            </a:pPr>
            <a:r>
              <a:rPr lang="en-US" sz="1200" dirty="0" smtClean="0"/>
              <a:t>            </a:t>
            </a:r>
            <a:r>
              <a:rPr lang="en-US" sz="1200" dirty="0" err="1" smtClean="0"/>
              <a:t>z_c</a:t>
            </a:r>
            <a:r>
              <a:rPr lang="en-US" sz="1200" dirty="0" smtClean="0"/>
              <a:t> &lt;= x + y + z;</a:t>
            </a:r>
          </a:p>
          <a:p>
            <a:pPr>
              <a:buNone/>
            </a:pPr>
            <a:r>
              <a:rPr lang="en-US" sz="1200" dirty="0" smtClean="0"/>
              <a:t>            </a:t>
            </a:r>
            <a:r>
              <a:rPr lang="en-US" sz="1200" dirty="0" err="1" smtClean="0"/>
              <a:t>done_c</a:t>
            </a:r>
            <a:r>
              <a:rPr lang="en-US" sz="1200" dirty="0" smtClean="0"/>
              <a:t> &lt;= '1';</a:t>
            </a:r>
          </a:p>
          <a:p>
            <a:pPr>
              <a:buNone/>
            </a:pPr>
            <a:r>
              <a:rPr lang="en-US" sz="1200" dirty="0" smtClean="0"/>
              <a:t>            </a:t>
            </a:r>
            <a:r>
              <a:rPr lang="en-US" sz="1200" dirty="0" err="1" smtClean="0"/>
              <a:t>next_state</a:t>
            </a:r>
            <a:r>
              <a:rPr lang="en-US" sz="1200" dirty="0" smtClean="0"/>
              <a:t> &lt;= 0;</a:t>
            </a:r>
          </a:p>
          <a:p>
            <a:pPr>
              <a:buNone/>
            </a:pPr>
            <a:r>
              <a:rPr lang="en-US" sz="1200" dirty="0" smtClean="0"/>
              <a:t>        when OTHERS =&gt;</a:t>
            </a:r>
          </a:p>
          <a:p>
            <a:pPr>
              <a:buNone/>
            </a:pPr>
            <a:r>
              <a:rPr lang="en-US" sz="1200" dirty="0" smtClean="0"/>
              <a:t>            </a:t>
            </a:r>
            <a:r>
              <a:rPr lang="en-US" sz="1200" dirty="0" err="1" smtClean="0"/>
              <a:t>done_c</a:t>
            </a:r>
            <a:r>
              <a:rPr lang="en-US" sz="1200" dirty="0" smtClean="0"/>
              <a:t> &lt;= 'X';</a:t>
            </a:r>
          </a:p>
          <a:p>
            <a:pPr>
              <a:buNone/>
            </a:pPr>
            <a:r>
              <a:rPr lang="en-US" sz="1200" dirty="0" smtClean="0"/>
              <a:t>            </a:t>
            </a:r>
            <a:r>
              <a:rPr lang="en-US" sz="1200" dirty="0" err="1" smtClean="0"/>
              <a:t>next_state</a:t>
            </a:r>
            <a:r>
              <a:rPr lang="en-US" sz="1200" dirty="0" smtClean="0"/>
              <a:t> &lt;= 0;</a:t>
            </a:r>
          </a:p>
          <a:p>
            <a:pPr>
              <a:buNone/>
            </a:pPr>
            <a:r>
              <a:rPr lang="en-US" sz="1200" dirty="0" smtClean="0"/>
              <a:t>    end case;</a:t>
            </a:r>
          </a:p>
          <a:p>
            <a:pPr>
              <a:buNone/>
            </a:pPr>
            <a:r>
              <a:rPr lang="en-US" sz="1200" dirty="0" smtClean="0"/>
              <a:t>end process </a:t>
            </a:r>
            <a:r>
              <a:rPr lang="en-US" sz="1200" dirty="0" err="1" smtClean="0"/>
              <a:t>ansync_process</a:t>
            </a:r>
            <a:r>
              <a:rPr lang="en-US" sz="1200" dirty="0" smtClean="0"/>
              <a:t>;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200" y="1219200"/>
            <a:ext cx="472440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400" dirty="0" smtClean="0"/>
              <a:t>Within a combinatorial process, all signals that are read (which can change) must be in the sensitivity list. 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400" dirty="0" smtClean="0"/>
              <a:t>For a combinatorial process, never assign to a signal and read from the same signal in the same process.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400" dirty="0" smtClean="0"/>
              <a:t>Always include reset, init, and OTHERS states.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VHDL Variables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F063-9098-497E-B068-9092C2D9B480}" type="datetime1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Northwestern University – EECS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82296-4C37-4791-8000-DA4ECD50349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057400"/>
          </a:xfrm>
        </p:spPr>
        <p:txBody>
          <a:bodyPr/>
          <a:lstStyle/>
          <a:p>
            <a:r>
              <a:rPr lang="en-US" dirty="0" smtClean="0"/>
              <a:t>Variables are treated like wires</a:t>
            </a:r>
          </a:p>
          <a:p>
            <a:r>
              <a:rPr lang="en-US" dirty="0" smtClean="0"/>
              <a:t>They carry combinatorial signals within a combinatorial or clocked process</a:t>
            </a:r>
          </a:p>
          <a:p>
            <a:r>
              <a:rPr lang="en-US" dirty="0" smtClean="0"/>
              <a:t>In simulations, variables are updated instantaneously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324" y="3352800"/>
            <a:ext cx="8847476" cy="2913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1644</TotalTime>
  <Words>2116</Words>
  <Application>Microsoft Office PowerPoint</Application>
  <PresentationFormat>On-screen Show (4:3)</PresentationFormat>
  <Paragraphs>475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Origin</vt:lpstr>
      <vt:lpstr>Bitmap Image</vt:lpstr>
      <vt:lpstr>VLSI Systems Design Project  EECS 392</vt:lpstr>
      <vt:lpstr>Design Proposals</vt:lpstr>
      <vt:lpstr>ZLIB Algorithm</vt:lpstr>
      <vt:lpstr>ZLIB Architecture</vt:lpstr>
      <vt:lpstr>ZLIB Memory/Array Optimizations</vt:lpstr>
      <vt:lpstr>Logic Synthesis Tools</vt:lpstr>
      <vt:lpstr>Finite State Machines</vt:lpstr>
      <vt:lpstr>Finite State Machines</vt:lpstr>
      <vt:lpstr>Using VHDL Variables</vt:lpstr>
      <vt:lpstr>Critical Paths</vt:lpstr>
      <vt:lpstr>Software Pipelining</vt:lpstr>
      <vt:lpstr>Hardware Pipelining</vt:lpstr>
      <vt:lpstr>Loop Unrolling</vt:lpstr>
      <vt:lpstr>Building Block RAMs</vt:lpstr>
      <vt:lpstr>Building Block RAMs</vt:lpstr>
      <vt:lpstr>Building Block RAMs</vt:lpstr>
      <vt:lpstr>FIFO Architectures</vt:lpstr>
      <vt:lpstr>FIFO Write</vt:lpstr>
      <vt:lpstr>FIFO Read</vt:lpstr>
      <vt:lpstr>Reminders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392 - VLSI</dc:title>
  <dc:creator> </dc:creator>
  <cp:lastModifiedBy> </cp:lastModifiedBy>
  <cp:revision>70</cp:revision>
  <dcterms:created xsi:type="dcterms:W3CDTF">2015-03-31T04:58:42Z</dcterms:created>
  <dcterms:modified xsi:type="dcterms:W3CDTF">2015-04-07T14:03:32Z</dcterms:modified>
</cp:coreProperties>
</file>