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EDA69-4B38-433E-833F-0D776D16AE9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C55B-3DD5-4779-A90E-DA6F699E9E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A0273-00B5-F5DB-E09A-D342BD72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7543AA-9FE4-EA8B-9619-D15B760BA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68189-F5A4-948D-2ACA-5D3D64E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94682A-484F-A25D-E8C9-E3A00F92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A4F43-244E-CF3D-95C9-555CC96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6F9AC-CAB0-0497-5B09-46E60B38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1C673-A820-66ED-8C39-498F7040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36B49-7AA1-99E6-0A99-3D3F41AA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1B835-A485-7C57-4E05-A5076FA7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5098F-CE2D-6756-CB57-ED574F86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39516E-BA7E-AF8A-C9DB-53093F747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84E689-D9C0-C582-2EC7-D437474F4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DF8BB-054C-B214-2024-64704AC2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A4035-52FB-92F3-5773-9C36BBE1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97B16-79C1-1E88-B57B-1697254B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1FB1-E9B0-BDD0-EA82-255A94F9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7B38D-0575-2CC7-17E9-862BC36A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A6408-55F3-8332-31B5-00722B1A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8A0D0-EF7F-4F62-C587-B029384F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F07D-16F6-7311-B70D-EE4C630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8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F1CF4-E40D-DF40-05DB-F93C75F2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CD89A-E2DA-2954-DBD8-A130E76C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71DE5-AE31-B241-AD94-8E0618CC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38C16-49F0-682D-CD6B-7FBD97B4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FD979-23D9-9DC6-BC60-F6F992BD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683B9-D0D0-35D7-62A5-46E527D2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F81A4-8B6A-71A0-5409-DCC785766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91A18-BD30-3554-50B7-031027B94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1EB5A-4978-5404-E286-3B0805BC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9AF7D-8A0B-AA3A-6A4C-83CEB892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037D6-9197-9D4C-BC9A-673D5DA8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2D306-8AC6-46DA-05DA-7D579599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1887D-FE3D-FB2D-DD99-A469E9B4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F0B408-99DD-ABCB-2FFB-71A63E61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2AEEC7-3867-BBB8-F2D5-1B6BAC5A9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C967-B7E4-0E4C-4595-DB511E9B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599D40-C6BB-C8C8-808E-E74F19D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CB2F23-8C4A-42DF-414E-EBC6B320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CC4370-5EF6-63C6-15F0-CEB5BC39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A7915-0E91-1FFF-296E-77ADA73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2075DB-471F-E0F9-64FB-82BB6B9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CC1B-1ABB-8842-4F66-5BAA8CC2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E0C1E-0CCA-2EA3-5010-86AE79BA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9D4A94-4BBF-AEDE-F210-C2330C39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4D244-C446-2188-A6A2-11EEB8E4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E866B3-8227-7DC4-063C-0EDEF3F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67445-D356-B129-0DE3-44DE8A91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21C12-138D-674A-5ECD-48872657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FD4D1-1AC0-5B4E-9C36-9455D2A1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E9A05D-956D-5CB2-9D6D-E5E18F0D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1EAAA-41AC-E67A-3B05-E25239C2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335F54-4AF2-044E-23B6-4DD3CC01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6656B-608D-4635-F57E-E9D60BA3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D43255-B714-1351-75ED-70EF9CF96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9CD8E8-21C6-6FDA-AA53-9BDCFB0B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58C88-3855-9399-4677-CD4F2A6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AED0E-59C0-39CB-11F0-EB1ADF91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A36132-921E-E969-9EA5-35A6740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29D74C-C469-6DA5-74E7-D655F0EC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F556E-ACDE-E905-A6BE-3DCECC65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C5BF1-F107-EFC3-4715-A94E029D0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11/25/2024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9E4D-C279-45B4-238A-2FA9CB386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Leon Brochmann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ACCC0-FFB9-A5FC-C2E9-CDD17CD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42079-015D-436D-90A1-D672437402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600FF8-70A0-20AB-40FA-7145434D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CitiBike X AXA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51EAA0-066D-D1DF-461F-8D3438BE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strategische</a:t>
            </a:r>
            <a:r>
              <a:rPr lang="en-US" dirty="0"/>
              <a:t> </a:t>
            </a:r>
            <a:r>
              <a:rPr lang="en-US" dirty="0" err="1"/>
              <a:t>Partnerschaft</a:t>
            </a:r>
            <a:r>
              <a:rPr lang="en-US" dirty="0"/>
              <a:t> für </a:t>
            </a:r>
            <a:r>
              <a:rPr lang="en-US" dirty="0" err="1"/>
              <a:t>beide</a:t>
            </a:r>
            <a:r>
              <a:rPr lang="en-US" dirty="0"/>
              <a:t> Seiten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1F9A0-1B5B-9FEC-419F-15F5A35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6DFDB-D9DA-E5B0-0307-16F409DB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DA79C-6BE2-F5A3-7C09-9EFD20F2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27122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2F156A-9D5B-11CF-6601-6204B131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34075-0B60-E9B6-2BC4-C2256F14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66050-D416-E190-54FC-BF8451D28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97794-B8AD-C80E-85A5-2F0033EC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887DA-CC35-C728-A944-673F40B2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0A6F-99DF-1FFE-CC96-5C7986617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A99422-8C02-9118-42AA-0EC02F0CB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992E3E-8DB2-09B4-70E3-5FE757F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Citibike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Daten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FD15E-FC28-005F-23CD-39DCAF1C3623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E214AC-A9EF-7B2B-D2DD-89CCEE2D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AFB8F11-546B-41F9-F32A-6C508CE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10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FF57F14-983B-1096-8AA3-216C9AF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BD8694-F08E-977F-2B1E-23DCF1297F6A}"/>
              </a:ext>
            </a:extLst>
          </p:cNvPr>
          <p:cNvSpPr txBox="1"/>
          <p:nvPr/>
        </p:nvSpPr>
        <p:spPr>
          <a:xfrm>
            <a:off x="1746258" y="1663379"/>
            <a:ext cx="88540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Seit</a:t>
            </a:r>
            <a:r>
              <a:rPr lang="en-US" sz="2400" dirty="0">
                <a:solidFill>
                  <a:schemeClr val="bg1"/>
                </a:solidFill>
              </a:rPr>
              <a:t> 2022 </a:t>
            </a:r>
            <a:r>
              <a:rPr lang="en-US" sz="2400" dirty="0" err="1">
                <a:solidFill>
                  <a:schemeClr val="bg1"/>
                </a:solidFill>
              </a:rPr>
              <a:t>sind</a:t>
            </a:r>
            <a:r>
              <a:rPr lang="en-US" sz="2400" dirty="0">
                <a:solidFill>
                  <a:schemeClr val="bg1"/>
                </a:solidFill>
              </a:rPr>
              <a:t> E – Bikes der am </a:t>
            </a:r>
            <a:r>
              <a:rPr lang="en-US" sz="2400" dirty="0" err="1">
                <a:solidFill>
                  <a:schemeClr val="bg1"/>
                </a:solidFill>
              </a:rPr>
              <a:t>meisten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geliehene</a:t>
            </a:r>
            <a:r>
              <a:rPr lang="en-US" sz="2400" dirty="0">
                <a:solidFill>
                  <a:schemeClr val="bg1"/>
                </a:solidFill>
              </a:rPr>
              <a:t> Rad </a:t>
            </a:r>
            <a:r>
              <a:rPr lang="en-US" sz="2400" dirty="0" err="1">
                <a:solidFill>
                  <a:schemeClr val="bg1"/>
                </a:solidFill>
              </a:rPr>
              <a:t>Typ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Großteil</a:t>
            </a:r>
            <a:r>
              <a:rPr lang="en-US" sz="2400" dirty="0">
                <a:solidFill>
                  <a:schemeClr val="bg1"/>
                </a:solidFill>
              </a:rPr>
              <a:t> der </a:t>
            </a:r>
            <a:r>
              <a:rPr lang="en-US" sz="2400" dirty="0" err="1">
                <a:solidFill>
                  <a:schemeClr val="bg1"/>
                </a:solidFill>
              </a:rPr>
              <a:t>Kunden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haben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Mitgliedschaft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Kundenzahl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sinkt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zum</a:t>
            </a:r>
            <a:r>
              <a:rPr lang="en-US" sz="2400" dirty="0">
                <a:solidFill>
                  <a:schemeClr val="bg1"/>
                </a:solidFill>
              </a:rPr>
              <a:t> Ende und Anfang des </a:t>
            </a:r>
            <a:r>
              <a:rPr lang="en-US" sz="2400" dirty="0" err="1">
                <a:solidFill>
                  <a:schemeClr val="bg1"/>
                </a:solidFill>
              </a:rPr>
              <a:t>Jahres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Die </a:t>
            </a:r>
            <a:r>
              <a:rPr lang="en-US" sz="2400" dirty="0" err="1">
                <a:solidFill>
                  <a:schemeClr val="bg1"/>
                </a:solidFill>
              </a:rPr>
              <a:t>beliebtesten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Startstationen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bleiben</a:t>
            </a:r>
            <a:r>
              <a:rPr lang="en-US" sz="2400" dirty="0">
                <a:solidFill>
                  <a:schemeClr val="bg1"/>
                </a:solidFill>
              </a:rPr>
              <a:t> constant </a:t>
            </a:r>
            <a:r>
              <a:rPr lang="en-US" sz="2400" dirty="0" err="1">
                <a:solidFill>
                  <a:schemeClr val="bg1"/>
                </a:solidFill>
              </a:rPr>
              <a:t>über</a:t>
            </a:r>
            <a:r>
              <a:rPr lang="en-US" sz="2400" dirty="0">
                <a:solidFill>
                  <a:schemeClr val="bg1"/>
                </a:solidFill>
              </a:rPr>
              <a:t> die Jahre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8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D10B1-FF5D-29A6-8146-20EEA5E2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7349B6-4DEA-CCEE-529F-B5DA0119C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61DFE-5397-CEFB-9E1D-CA6F9E19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1982F-C61F-8778-AF9D-6555172C8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01FEF-F450-8618-D49E-D4479C9D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2E442-13FB-F5EC-A583-CB1D81A47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682AF3-DC8C-338D-EB0F-FFAABF0F1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A80227-70D4-52CC-B4D8-94C20443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Gründe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für die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Kooperation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sprechen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6AF9CE-43FC-A168-2CA3-03E2E86FCC4D}"/>
              </a:ext>
            </a:extLst>
          </p:cNvPr>
          <p:cNvSpPr txBox="1"/>
          <p:nvPr/>
        </p:nvSpPr>
        <p:spPr>
          <a:xfrm>
            <a:off x="1447050" y="1998239"/>
            <a:ext cx="9569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Marketing: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Für </a:t>
            </a:r>
            <a:r>
              <a:rPr lang="en-US" sz="2400" dirty="0" err="1">
                <a:solidFill>
                  <a:schemeClr val="bg1"/>
                </a:solidFill>
              </a:rPr>
              <a:t>beide</a:t>
            </a:r>
            <a:r>
              <a:rPr lang="en-US" sz="2400" dirty="0">
                <a:solidFill>
                  <a:schemeClr val="bg1"/>
                </a:solidFill>
              </a:rPr>
              <a:t> Seiten </a:t>
            </a:r>
            <a:r>
              <a:rPr lang="en-US" sz="2400" dirty="0" err="1">
                <a:solidFill>
                  <a:schemeClr val="bg1"/>
                </a:solidFill>
              </a:rPr>
              <a:t>wäre</a:t>
            </a:r>
            <a:r>
              <a:rPr lang="en-US" sz="2400" dirty="0">
                <a:solidFill>
                  <a:schemeClr val="bg1"/>
                </a:solidFill>
              </a:rPr>
              <a:t> die </a:t>
            </a:r>
            <a:r>
              <a:rPr lang="en-US" sz="2400" dirty="0" err="1">
                <a:solidFill>
                  <a:schemeClr val="bg1"/>
                </a:solidFill>
              </a:rPr>
              <a:t>Kooperation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aus</a:t>
            </a:r>
            <a:r>
              <a:rPr lang="en-US" sz="2400" dirty="0">
                <a:solidFill>
                  <a:schemeClr val="bg1"/>
                </a:solidFill>
              </a:rPr>
              <a:t> Marketing </a:t>
            </a:r>
            <a:r>
              <a:rPr lang="en-US" sz="2400" dirty="0" err="1">
                <a:solidFill>
                  <a:schemeClr val="bg1"/>
                </a:solidFill>
              </a:rPr>
              <a:t>Gründen</a:t>
            </a:r>
            <a:r>
              <a:rPr lang="en-US" sz="2400" dirty="0">
                <a:solidFill>
                  <a:schemeClr val="bg1"/>
                </a:solidFill>
              </a:rPr>
              <a:t> gut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Axa </a:t>
            </a:r>
            <a:r>
              <a:rPr lang="en-US" sz="2400" dirty="0" err="1">
                <a:solidFill>
                  <a:schemeClr val="bg1"/>
                </a:solidFill>
              </a:rPr>
              <a:t>als</a:t>
            </a:r>
            <a:r>
              <a:rPr lang="en-US" sz="2400" dirty="0">
                <a:solidFill>
                  <a:schemeClr val="bg1"/>
                </a:solidFill>
              </a:rPr>
              <a:t> Global Player </a:t>
            </a:r>
            <a:r>
              <a:rPr lang="en-US" sz="2400" dirty="0" err="1">
                <a:solidFill>
                  <a:schemeClr val="bg1"/>
                </a:solidFill>
              </a:rPr>
              <a:t>setzt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sich</a:t>
            </a:r>
            <a:r>
              <a:rPr lang="en-US" sz="2400" dirty="0">
                <a:solidFill>
                  <a:schemeClr val="bg1"/>
                </a:solidFill>
              </a:rPr>
              <a:t> für die Umwelt </a:t>
            </a:r>
            <a:r>
              <a:rPr lang="en-US" sz="2400" dirty="0" err="1">
                <a:solidFill>
                  <a:schemeClr val="bg1"/>
                </a:solidFill>
              </a:rPr>
              <a:t>ein</a:t>
            </a:r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Citibike</a:t>
            </a:r>
            <a:r>
              <a:rPr lang="en-US" sz="2400" dirty="0">
                <a:solidFill>
                  <a:schemeClr val="bg1"/>
                </a:solidFill>
              </a:rPr>
              <a:t> für die Sicherheit der </a:t>
            </a:r>
            <a:r>
              <a:rPr lang="en-US" sz="2400" dirty="0" err="1">
                <a:solidFill>
                  <a:schemeClr val="bg1"/>
                </a:solidFill>
              </a:rPr>
              <a:t>Kunden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DD316C-5894-B6FE-4463-C2AF0014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4C1FE5-C03F-D4BA-A836-0B42D25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9813D-4FB0-25E5-58B6-41A37672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300617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875CD2-AF8F-F98A-A0D3-9BE9099A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11CC65-7B48-4594-10EB-E49E66C74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77A440-0560-13FA-A27C-26A1C7AB0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58192-89A6-3E74-2F7C-9F3A0D692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A29F8-7133-E1E6-851F-B7FC577B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5F372-CE66-B557-39F6-376E030F9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232541-C277-0B38-3F43-95EA1C6F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ACABCB-8EE6-6BA3-96AF-BBA10F68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Gründe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für die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Kooperation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sprechen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6F369E-0986-3A12-A83C-90A9ABD554A6}"/>
              </a:ext>
            </a:extLst>
          </p:cNvPr>
          <p:cNvSpPr txBox="1"/>
          <p:nvPr/>
        </p:nvSpPr>
        <p:spPr>
          <a:xfrm>
            <a:off x="1447050" y="1998239"/>
            <a:ext cx="9569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Versicherungen</a:t>
            </a:r>
            <a:r>
              <a:rPr lang="en-US" sz="2400" dirty="0">
                <a:solidFill>
                  <a:schemeClr val="bg1"/>
                </a:solidFill>
              </a:rPr>
              <a:t> für die </a:t>
            </a:r>
            <a:r>
              <a:rPr lang="en-US" sz="2400" dirty="0" err="1">
                <a:solidFill>
                  <a:schemeClr val="bg1"/>
                </a:solidFill>
              </a:rPr>
              <a:t>Produkte</a:t>
            </a:r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Schadensversicherungen</a:t>
            </a:r>
            <a:r>
              <a:rPr lang="en-US" sz="2400" dirty="0">
                <a:solidFill>
                  <a:schemeClr val="bg1"/>
                </a:solidFill>
              </a:rPr>
              <a:t> für </a:t>
            </a:r>
            <a:r>
              <a:rPr lang="en-US" sz="2400" dirty="0" err="1">
                <a:solidFill>
                  <a:schemeClr val="bg1"/>
                </a:solidFill>
              </a:rPr>
              <a:t>Räder</a:t>
            </a:r>
            <a:r>
              <a:rPr lang="en-US" sz="2400" dirty="0">
                <a:solidFill>
                  <a:schemeClr val="bg1"/>
                </a:solidFill>
              </a:rPr>
              <a:t> und </a:t>
            </a:r>
            <a:r>
              <a:rPr lang="en-US" sz="2400" dirty="0" err="1">
                <a:solidFill>
                  <a:schemeClr val="bg1"/>
                </a:solidFill>
              </a:rPr>
              <a:t>Stationen</a:t>
            </a:r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Diebstahlschutz</a:t>
            </a:r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Versicherungen</a:t>
            </a:r>
            <a:r>
              <a:rPr lang="en-US" sz="2400" dirty="0">
                <a:solidFill>
                  <a:schemeClr val="bg1"/>
                </a:solidFill>
              </a:rPr>
              <a:t> für die </a:t>
            </a:r>
            <a:r>
              <a:rPr lang="en-US" sz="2400" dirty="0" err="1">
                <a:solidFill>
                  <a:schemeClr val="bg1"/>
                </a:solidFill>
              </a:rPr>
              <a:t>Mitglieder</a:t>
            </a:r>
            <a:r>
              <a:rPr lang="en-US" sz="2400" dirty="0">
                <a:solidFill>
                  <a:schemeClr val="bg1"/>
                </a:solidFill>
              </a:rPr>
              <a:t> die </a:t>
            </a:r>
            <a:r>
              <a:rPr lang="en-US" sz="2400" dirty="0" err="1">
                <a:solidFill>
                  <a:schemeClr val="bg1"/>
                </a:solidFill>
              </a:rPr>
              <a:t>häufig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fahren</a:t>
            </a:r>
            <a:endParaRPr lang="en-US" sz="2400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Mit </a:t>
            </a:r>
            <a:r>
              <a:rPr lang="en-US" sz="2400" dirty="0" err="1">
                <a:solidFill>
                  <a:schemeClr val="bg1"/>
                </a:solidFill>
              </a:rPr>
              <a:t>Kausaler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Begründung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Häufige</a:t>
            </a:r>
            <a:r>
              <a:rPr lang="en-US" sz="2400" dirty="0">
                <a:solidFill>
                  <a:schemeClr val="bg1"/>
                </a:solidFill>
              </a:rPr>
              <a:t> Start Station ,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Verschiedene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Produkte</a:t>
            </a:r>
            <a:r>
              <a:rPr lang="en-US" sz="2400" dirty="0">
                <a:solidFill>
                  <a:schemeClr val="bg1"/>
                </a:solidFill>
              </a:rPr>
              <a:t> für </a:t>
            </a:r>
            <a:r>
              <a:rPr lang="en-US" sz="2400" dirty="0" err="1">
                <a:solidFill>
                  <a:schemeClr val="bg1"/>
                </a:solidFill>
              </a:rPr>
              <a:t>verschiedene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Mitgliedsstufen</a:t>
            </a:r>
            <a:endParaRPr lang="en-US" sz="2400" dirty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DE345B-A778-D5F6-DCBF-075A15C0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E55C35-11E3-4092-AA47-ABA47138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4FAD80-4F0B-EF4A-0EA5-E71695ED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167690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4E87E-3947-2563-4E9B-5FD321D4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0FE541-08B7-F76E-9CDA-9BC5506B2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069FC-58A4-8449-308F-6B12EA8EE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802FE-B67B-C7C3-43C9-C3F6AA48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08A7E-E1CA-2056-AE95-56C553F2F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4D4AE-3165-ACEA-F1D8-BDA0B9B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FBD4C5-F61A-B46B-3532-811BDA1D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7FED1E-013B-8631-CD38-8357293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Gründe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für die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Kooperation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sprechen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4886B8-696A-E32C-12EF-013E7D6BB76F}"/>
              </a:ext>
            </a:extLst>
          </p:cNvPr>
          <p:cNvSpPr txBox="1"/>
          <p:nvPr/>
        </p:nvSpPr>
        <p:spPr>
          <a:xfrm>
            <a:off x="1447050" y="1998239"/>
            <a:ext cx="956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Mehr Sicherheit für </a:t>
            </a:r>
            <a:r>
              <a:rPr lang="en-US" sz="2400" dirty="0" err="1">
                <a:solidFill>
                  <a:schemeClr val="bg1"/>
                </a:solidFill>
              </a:rPr>
              <a:t>Dienstleistungserweiterungen</a:t>
            </a:r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Citibike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könnte</a:t>
            </a:r>
            <a:r>
              <a:rPr lang="en-US" sz="2400" dirty="0">
                <a:solidFill>
                  <a:schemeClr val="bg1"/>
                </a:solidFill>
              </a:rPr>
              <a:t> die </a:t>
            </a:r>
            <a:r>
              <a:rPr lang="en-US" sz="2400" dirty="0" err="1">
                <a:solidFill>
                  <a:schemeClr val="bg1"/>
                </a:solidFill>
              </a:rPr>
              <a:t>Kooperation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nutzen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expandieren</a:t>
            </a:r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AXA </a:t>
            </a:r>
            <a:r>
              <a:rPr lang="en-US" sz="2400" dirty="0" err="1">
                <a:solidFill>
                  <a:schemeClr val="bg1"/>
                </a:solidFill>
              </a:rPr>
              <a:t>könnte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Versicherer</a:t>
            </a:r>
            <a:r>
              <a:rPr lang="en-US" sz="2400" dirty="0">
                <a:solidFill>
                  <a:schemeClr val="bg1"/>
                </a:solidFill>
              </a:rPr>
              <a:t> Sicherheit </a:t>
            </a:r>
            <a:r>
              <a:rPr lang="en-US" sz="2400" dirty="0" err="1">
                <a:solidFill>
                  <a:schemeClr val="bg1"/>
                </a:solidFill>
              </a:rPr>
              <a:t>beiten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B7C92-B75C-EE52-6345-7CF4FAB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D641AB-B1CA-4923-897F-550D776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6E8FC8-D306-BD8B-52C3-9E9E4D47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109388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39B72-180C-81F6-C31B-BF41C067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DDBA0F-D550-EFCB-BA54-E2AD16577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CE3A3-9B1F-1B8F-98AD-577A76493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2ADFB-0F71-6B67-25C1-ED42BE129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9B98A-F3E9-CE85-DA05-B0381200F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82DBB9-B547-D18E-B68F-E385EEABB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9F9E2D-2470-0F38-CF95-A86209A6B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E44EC-0387-BC00-55ED-0AB8114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Gründe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für die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Kooperation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sprechen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66B7C6-42BE-DAF5-B779-66642FF75D3F}"/>
              </a:ext>
            </a:extLst>
          </p:cNvPr>
          <p:cNvSpPr txBox="1"/>
          <p:nvPr/>
        </p:nvSpPr>
        <p:spPr>
          <a:xfrm>
            <a:off x="1447050" y="1998239"/>
            <a:ext cx="9569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Sicherheit für </a:t>
            </a:r>
            <a:r>
              <a:rPr lang="en-US" sz="2400" dirty="0" err="1">
                <a:solidFill>
                  <a:schemeClr val="bg1"/>
                </a:solidFill>
              </a:rPr>
              <a:t>Fahrer</a:t>
            </a:r>
            <a:r>
              <a:rPr lang="en-US" sz="2400" dirty="0">
                <a:solidFill>
                  <a:schemeClr val="bg1"/>
                </a:solidFill>
              </a:rPr>
              <a:t> und Service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Für </a:t>
            </a:r>
            <a:r>
              <a:rPr lang="en-US" sz="2400" dirty="0" err="1">
                <a:solidFill>
                  <a:schemeClr val="bg1"/>
                </a:solidFill>
              </a:rPr>
              <a:t>Mitglieder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könnte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Diebstahlschutz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hilfreich</a:t>
            </a:r>
            <a:r>
              <a:rPr lang="en-US" sz="2400" dirty="0">
                <a:solidFill>
                  <a:schemeClr val="bg1"/>
                </a:solidFill>
              </a:rPr>
              <a:t> sein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Für </a:t>
            </a:r>
            <a:r>
              <a:rPr lang="en-US" sz="2400" dirty="0" err="1">
                <a:solidFill>
                  <a:schemeClr val="bg1"/>
                </a:solidFill>
              </a:rPr>
              <a:t>Citibike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auch</a:t>
            </a:r>
            <a:endParaRPr lang="en-US" sz="2400" dirty="0">
              <a:solidFill>
                <a:schemeClr val="bg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Potentiell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fehlerhaftes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andocken</a:t>
            </a:r>
            <a:r>
              <a:rPr lang="en-US" sz="2400" dirty="0">
                <a:solidFill>
                  <a:schemeClr val="bg1"/>
                </a:solidFill>
              </a:rPr>
              <a:t> der </a:t>
            </a:r>
            <a:r>
              <a:rPr lang="en-US" sz="2400" dirty="0" err="1">
                <a:solidFill>
                  <a:schemeClr val="bg1"/>
                </a:solidFill>
              </a:rPr>
              <a:t>Fahrräder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könnte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Diebstahl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führen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Beispiel</a:t>
            </a: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Könnte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Preis </a:t>
            </a:r>
            <a:r>
              <a:rPr lang="en-US" sz="2400" dirty="0" err="1">
                <a:solidFill>
                  <a:schemeClr val="bg1"/>
                </a:solidFill>
              </a:rPr>
              <a:t>inkludiert</a:t>
            </a:r>
            <a:r>
              <a:rPr lang="en-US" sz="2400" dirty="0">
                <a:solidFill>
                  <a:schemeClr val="bg1"/>
                </a:solidFill>
              </a:rPr>
              <a:t> sein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CED83F-AC1A-EC47-DB79-FE3E67EF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D69BE6-D6BF-03E6-B6D7-B7D15EB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64DFEE-711E-A697-EE4F-8153F31D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28149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D20A8-566C-0FF4-0780-7CC2D11E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DA9113-E0C3-3CA5-857F-09B8A292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E7B34-6065-25F9-DA81-1B3801BF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6AF02F-86FF-AF85-B717-E6AA76CC8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7AB0B-B726-547C-89BA-847894E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7A982D-95B9-9529-FEFE-5C99A332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1A5960-8A78-3130-FA47-0A4DC8504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446BD4-56CA-6E7F-B902-552B5952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Gründe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für die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Kooperation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sprechen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50EA8F-BEF2-C361-45D6-77B6DA7FDDA9}"/>
              </a:ext>
            </a:extLst>
          </p:cNvPr>
          <p:cNvSpPr txBox="1"/>
          <p:nvPr/>
        </p:nvSpPr>
        <p:spPr>
          <a:xfrm>
            <a:off x="1447050" y="1998239"/>
            <a:ext cx="9569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Infrastruktur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behandeln</a:t>
            </a:r>
            <a:r>
              <a:rPr lang="en-US" sz="2400" dirty="0">
                <a:solidFill>
                  <a:schemeClr val="bg1"/>
                </a:solidFill>
              </a:rPr>
              <a:t> der Cases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AXA </a:t>
            </a:r>
            <a:r>
              <a:rPr lang="en-US" sz="2400" dirty="0" err="1">
                <a:solidFill>
                  <a:schemeClr val="bg1"/>
                </a:solidFill>
              </a:rPr>
              <a:t>könnte</a:t>
            </a:r>
            <a:r>
              <a:rPr lang="en-US" sz="2400" dirty="0">
                <a:solidFill>
                  <a:schemeClr val="bg1"/>
                </a:solidFill>
              </a:rPr>
              <a:t> das </a:t>
            </a:r>
            <a:r>
              <a:rPr lang="en-US" sz="2400" dirty="0" err="1">
                <a:solidFill>
                  <a:schemeClr val="bg1"/>
                </a:solidFill>
              </a:rPr>
              <a:t>behandeln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aller</a:t>
            </a:r>
            <a:r>
              <a:rPr lang="en-US" sz="2400" dirty="0">
                <a:solidFill>
                  <a:schemeClr val="bg1"/>
                </a:solidFill>
              </a:rPr>
              <a:t> Cases direct </a:t>
            </a:r>
            <a:r>
              <a:rPr lang="en-US" sz="2400" dirty="0" err="1">
                <a:solidFill>
                  <a:schemeClr val="bg1"/>
                </a:solidFill>
              </a:rPr>
              <a:t>übernehmen</a:t>
            </a:r>
            <a:r>
              <a:rPr lang="en-US" sz="2400" dirty="0">
                <a:solidFill>
                  <a:schemeClr val="bg1"/>
                </a:solidFill>
              </a:rPr>
              <a:t> und so </a:t>
            </a:r>
            <a:r>
              <a:rPr lang="en-US" sz="2400" dirty="0" err="1">
                <a:solidFill>
                  <a:schemeClr val="bg1"/>
                </a:solidFill>
              </a:rPr>
              <a:t>Geschwindigkeit</a:t>
            </a:r>
            <a:r>
              <a:rPr lang="en-US" sz="2400" dirty="0">
                <a:solidFill>
                  <a:schemeClr val="bg1"/>
                </a:solidFill>
              </a:rPr>
              <a:t> in den Service </a:t>
            </a:r>
            <a:r>
              <a:rPr lang="en-US" sz="2400" dirty="0" err="1">
                <a:solidFill>
                  <a:schemeClr val="bg1"/>
                </a:solidFill>
              </a:rPr>
              <a:t>bringen</a:t>
            </a: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Sollte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dort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alles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über</a:t>
            </a:r>
            <a:r>
              <a:rPr lang="en-US" sz="2400" dirty="0">
                <a:solidFill>
                  <a:schemeClr val="bg1"/>
                </a:solidFill>
              </a:rPr>
              <a:t> Lyft </a:t>
            </a:r>
            <a:r>
              <a:rPr lang="en-US" sz="2400" dirty="0" err="1">
                <a:solidFill>
                  <a:schemeClr val="bg1"/>
                </a:solidFill>
              </a:rPr>
              <a:t>laufen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würde</a:t>
            </a:r>
            <a:r>
              <a:rPr lang="en-US" sz="2400" dirty="0">
                <a:solidFill>
                  <a:schemeClr val="bg1"/>
                </a:solidFill>
              </a:rPr>
              <a:t> dies </a:t>
            </a:r>
            <a:r>
              <a:rPr lang="en-US" sz="2400" dirty="0" err="1">
                <a:solidFill>
                  <a:schemeClr val="bg1"/>
                </a:solidFill>
              </a:rPr>
              <a:t>direktere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Kommunikation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erlauben</a:t>
            </a:r>
            <a:endParaRPr lang="en-US" sz="2400" dirty="0">
              <a:solidFill>
                <a:schemeClr val="bg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Sowohl</a:t>
            </a:r>
            <a:r>
              <a:rPr lang="en-US" sz="2400" dirty="0">
                <a:solidFill>
                  <a:schemeClr val="bg1"/>
                </a:solidFill>
              </a:rPr>
              <a:t> für </a:t>
            </a:r>
            <a:r>
              <a:rPr lang="en-US" sz="2400" dirty="0" err="1">
                <a:solidFill>
                  <a:schemeClr val="bg1"/>
                </a:solidFill>
              </a:rPr>
              <a:t>Citibike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auch</a:t>
            </a:r>
            <a:r>
              <a:rPr lang="en-US" sz="2400" dirty="0">
                <a:solidFill>
                  <a:schemeClr val="bg1"/>
                </a:solidFill>
              </a:rPr>
              <a:t> für </a:t>
            </a:r>
            <a:r>
              <a:rPr lang="en-US" sz="2400" dirty="0" err="1">
                <a:solidFill>
                  <a:schemeClr val="bg1"/>
                </a:solidFill>
              </a:rPr>
              <a:t>Kunden</a:t>
            </a:r>
            <a:r>
              <a:rPr lang="en-US" sz="2400" dirty="0">
                <a:solidFill>
                  <a:schemeClr val="bg1"/>
                </a:solidFill>
              </a:rPr>
              <a:t> von </a:t>
            </a:r>
            <a:r>
              <a:rPr lang="en-US" sz="2400" dirty="0" err="1">
                <a:solidFill>
                  <a:schemeClr val="bg1"/>
                </a:solidFill>
              </a:rPr>
              <a:t>Citibike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B1D65-B069-B01C-8735-91384BFC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8095DC-0780-5A7C-3259-3D7968A5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82AAE2-91CF-E541-677E-7C1A72B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166690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C6126-58F5-DA3A-BF86-FE625E64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461392-AAB5-7310-51B3-A78F326D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8498A-0A23-2D96-BD2D-1B0029C81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EFD03-00C3-EEFF-0631-FA0B7199D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312AA-E89F-D850-B4F3-19AEC71DE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2BD56-1EBF-89B6-7DF7-7C404742E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8B6D24-7C9F-BB14-FBFB-3B225D9B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6F9D9D-6744-0E48-274C-B6CDDBBF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37" y="2797822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 Dank für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77A8BF-C605-A9CD-0AFD-45F88851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67ACE8-AB08-8E3C-CFD5-D92D22D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16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C61905-675D-8E07-9D4D-366F53BE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19848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6F8C29-7EE5-4BBF-2B56-A07D2197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DB07D5-C0A5-4E88-F5DC-95663A0716EF}"/>
              </a:ext>
            </a:extLst>
          </p:cNvPr>
          <p:cNvSpPr txBox="1"/>
          <p:nvPr/>
        </p:nvSpPr>
        <p:spPr>
          <a:xfrm>
            <a:off x="1425785" y="1447800"/>
            <a:ext cx="9569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Generelle</a:t>
            </a:r>
            <a:r>
              <a:rPr lang="en-US" sz="2400" dirty="0">
                <a:solidFill>
                  <a:schemeClr val="bg1"/>
                </a:solidFill>
              </a:rPr>
              <a:t> New York </a:t>
            </a:r>
            <a:r>
              <a:rPr lang="en-US" sz="2400" dirty="0" err="1">
                <a:solidFill>
                  <a:schemeClr val="bg1"/>
                </a:solidFill>
              </a:rPr>
              <a:t>Infrastruktur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Informationen</a:t>
            </a: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Deep Dive in </a:t>
            </a:r>
            <a:r>
              <a:rPr lang="en-US" sz="2400" dirty="0" err="1">
                <a:solidFill>
                  <a:schemeClr val="bg1"/>
                </a:solidFill>
              </a:rPr>
              <a:t>Fahrrad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Infrastruktur</a:t>
            </a:r>
            <a:r>
              <a:rPr lang="en-US" sz="2400" dirty="0">
                <a:solidFill>
                  <a:schemeClr val="bg1"/>
                </a:solidFill>
              </a:rPr>
              <a:t> und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New York </a:t>
            </a:r>
            <a:r>
              <a:rPr lang="en-US" sz="2400" dirty="0" err="1">
                <a:solidFill>
                  <a:schemeClr val="bg1"/>
                </a:solidFill>
              </a:rPr>
              <a:t>Verbrechensstatistik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CitiBike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Statistiken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Weitere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Gründe</a:t>
            </a:r>
            <a:r>
              <a:rPr lang="en-US" sz="2400" dirty="0">
                <a:solidFill>
                  <a:schemeClr val="bg1"/>
                </a:solidFill>
              </a:rPr>
              <a:t> für die </a:t>
            </a:r>
            <a:r>
              <a:rPr lang="en-US" sz="2400" dirty="0" err="1">
                <a:solidFill>
                  <a:schemeClr val="bg1"/>
                </a:solidFill>
              </a:rPr>
              <a:t>Kooperation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02C85A-0889-3892-C18E-4669311C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5E6CF1-1B91-E8FF-DE19-8B7B5EAA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DF95-ACE3-B094-84BD-AF1C5D60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40284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F2DBB-01D9-F065-96CE-242750175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5C9606-8D6B-929E-1668-DD09F66AE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E69565-BF13-B29C-9D49-69779D61F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BDD88-EA2C-A4D3-B39B-FF3F7F98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5F396-224A-C8AD-443B-20077412A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33A8C-8CE1-83FB-C56F-5E3684C50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48C5D0-C9AB-6341-A7E1-D1F807B4B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67AD6-88E8-B844-FF30-DEF8C719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Infrastuktur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394BAC6-9E5E-F905-5AC6-BB7B0E14E495}"/>
              </a:ext>
            </a:extLst>
          </p:cNvPr>
          <p:cNvSpPr txBox="1"/>
          <p:nvPr/>
        </p:nvSpPr>
        <p:spPr>
          <a:xfrm>
            <a:off x="1314822" y="1436107"/>
            <a:ext cx="95692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1,525 lane miles of bike lanes installed in New York City as of 2022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644 lane miles of protected bike lanes installed in New York City as of 2022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 On a typical day, there are over 610,000 cycling trips made in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30% of adult New Yorkers (approximately 2 million people) ride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 than nine hundred thousand (902,000) New Yorkers ride a bike regularly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B6197A-28AE-6AA6-8A85-1BA97AA0E7F6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F9800D-CE88-288D-1E02-9607C8B0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6590911-A7D9-3298-C5E6-CCD6DE01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3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AAA2A2A-8697-B964-63C5-CB405FE1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</p:spTree>
    <p:extLst>
      <p:ext uri="{BB962C8B-B14F-4D97-AF65-F5344CB8AC3E}">
        <p14:creationId xmlns:p14="http://schemas.microsoft.com/office/powerpoint/2010/main" val="1010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F9664-AEF8-EE61-282B-7467C8CD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7ECFF6-8F4D-6F68-ABEF-9E0EB4C1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20928-9CDA-92DB-2B0B-A7889184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E90326-A871-8C8C-71E4-5492F29C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A16B44-E192-8405-DEBB-0A5CE697F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DA4CD-9528-71DA-EC07-7CEAF17DA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A41BC1-83A3-8DE2-A21B-EFB98C70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D8B76E-D21A-3325-9C07-DB39F973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Infrastuktur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DDF56C-4F32-C719-9806-0A2AD2A2A094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9850405-8B2E-DACA-5B82-3132E072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9D2F6A6-D4FA-8579-043A-9AD0A9C3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4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84ED296-41FC-E3C5-C5B5-B17FD9E7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611E52C-7763-4D0B-AD31-9F257FCA3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7187"/>
            <a:ext cx="10853876" cy="13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05141-23B7-456A-33D0-A178FBC3A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C5D277-4608-254E-CF46-403A6653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1BEAC-730F-CA23-03B8-1DB578A9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5BFAB-3CA9-5FFE-4147-6A4C95C0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D3CE95-E110-9AA8-FA75-2E9A1ADF8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672A1-15FD-DD0D-2A3F-A310BEBC2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76C596-5EF4-4962-3C3F-AB7681B99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A4CD2-4534-4008-3F5A-8359819B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Verbrechensindex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F415AA-D250-FCF8-982C-7DFBEFB956BA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5B03D1F-3D2B-60C9-FF1C-8389D792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CC1ADBC-F99E-2D6D-B614-93F3FEE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5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253DE8-BA19-B601-89C7-3AEDAD5C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B98D30-9288-39A5-E57F-302BE08D0E50}"/>
              </a:ext>
            </a:extLst>
          </p:cNvPr>
          <p:cNvSpPr txBox="1"/>
          <p:nvPr/>
        </p:nvSpPr>
        <p:spPr>
          <a:xfrm>
            <a:off x="1916379" y="1918560"/>
            <a:ext cx="8200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15000 Bikes are stolen  each year reportedly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Only around 20 % of bike theft are assumed to be reported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C8995-6A52-CF69-F612-A66FB68B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657C36-86B6-D09D-CC33-FDE4EC29A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6762B-DB6F-4796-1A89-4723DFC5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AD7F9-07F0-6794-433B-94233EA40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ABE1C-325A-A408-2A35-CF9BF4EDC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2D86A-76B3-B0D3-3BB3-45C20458D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5851AC-75AC-1D63-F033-1EE29A5F3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CA6DA-817B-0FF3-CD3D-CAE8FBF8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Verbrechensindex</a:t>
            </a:r>
            <a:r>
              <a:rPr lang="en-US" sz="4800" dirty="0">
                <a:solidFill>
                  <a:srgbClr val="FFFFFF"/>
                </a:solidFill>
              </a:rPr>
              <a:t> – </a:t>
            </a:r>
            <a:r>
              <a:rPr lang="en-US" sz="4800" dirty="0" err="1">
                <a:solidFill>
                  <a:srgbClr val="FFFFFF"/>
                </a:solidFill>
              </a:rPr>
              <a:t>Aggregiert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1A30DB-75AA-8115-33FA-C0D5F9804B1F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85C35FA-5842-6770-2D41-25BC991C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A7B775F-D0C8-14AF-7965-FB32F0A8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6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F5E0BC8-5F73-B1F6-C224-F4D6CF6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pic>
        <p:nvPicPr>
          <p:cNvPr id="6" name="Grafik 5" descr="Ein Bild, das Text, Reihe, Screenshot, Schrift enthält.">
            <a:extLst>
              <a:ext uri="{FF2B5EF4-FFF2-40B4-BE49-F238E27FC236}">
                <a16:creationId xmlns:a16="http://schemas.microsoft.com/office/drawing/2014/main" id="{DAA17DEC-ED1A-FF33-5C82-DF798DF2A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6" y="1542046"/>
            <a:ext cx="7102444" cy="40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CF8E52-8CCA-DDA5-8E7E-26EF4B9D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4DFCCA-08B3-E285-70F7-4E91090D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87A9B-5045-D3CF-AF38-45374F36E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81860-5E7A-169B-C526-698C19278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9FC9C-AFBF-8FA8-19FB-F6609D0F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05E67-616C-7C2B-2A54-CBDF4769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B15A90-A6C3-A68A-C17C-474E3C49B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6C18CE-EB52-74A6-6682-CB2901D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Verbrechensindex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Pro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Stunde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578FFA-6F88-F9BC-C546-F2AD501F7CCB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FB81F5E-8642-D1C7-FE10-EACC98A3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F007B1F-AF5D-72FE-3228-5B36D723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7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5628B33-E66D-0C2B-8F2C-007B4296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pic>
        <p:nvPicPr>
          <p:cNvPr id="4" name="Grafik 3" descr="Ein Bild, das Text, Screenshot, Diagramm, Reihe enthält.">
            <a:extLst>
              <a:ext uri="{FF2B5EF4-FFF2-40B4-BE49-F238E27FC236}">
                <a16:creationId xmlns:a16="http://schemas.microsoft.com/office/drawing/2014/main" id="{7DDBF0EC-FDF9-E12C-7C90-DAD9FE78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1493221"/>
            <a:ext cx="6824500" cy="43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BB2BD-85B0-7DB6-DFBF-071892EE1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687251-5A77-C6ED-D13E-E539CAE18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548D3-681B-300D-AC5E-D7063B17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7414C-1EAA-4364-2C2D-B70B9C800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6D7AC-F074-2E1F-4007-428C97F9B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5E28AC-BA1A-038A-8BB7-E1617914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BFE6D3-82BA-67DD-D07F-D4A5AAB86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26306-701E-57ED-31AA-41D2BA22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Verbrechensindex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Pro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Straße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A4591B-E098-3793-9F53-9598B9FC03A9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0ABA663-0978-14BA-E8CD-0710807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48BDD3A-4AFE-D335-FE13-DD405E3A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8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3BA7178-1517-5A69-CDF1-C5F09A1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pic>
        <p:nvPicPr>
          <p:cNvPr id="5" name="Grafik 4" descr="Ein Bild, das Text, Screenshot, Schrift, Diagramm enthält.">
            <a:extLst>
              <a:ext uri="{FF2B5EF4-FFF2-40B4-BE49-F238E27FC236}">
                <a16:creationId xmlns:a16="http://schemas.microsoft.com/office/drawing/2014/main" id="{61404851-2DA6-94FA-010C-EBA1B684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0" y="1459321"/>
            <a:ext cx="5566720" cy="39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0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0A83F8-1506-E644-6100-3639B1FB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ED5347-6994-1E42-A3B7-2CED5651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849E6-2A22-EF2E-4A2A-BF31A6B2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B1730-60F2-798D-F094-E9A0984FE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E39A0-AD57-3B65-7176-6274870B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3CBE-9469-0910-2EDC-E7F5CC184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1F39A5-E624-9F10-B62E-79937A85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DB448-2CD0-0F84-1E50-398A1C12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712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Citibike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Daten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947F7F-AC38-6A4F-95C1-5D6DE38B37D3}"/>
              </a:ext>
            </a:extLst>
          </p:cNvPr>
          <p:cNvSpPr txBox="1"/>
          <p:nvPr/>
        </p:nvSpPr>
        <p:spPr>
          <a:xfrm>
            <a:off x="1314824" y="5975498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Quelle:https</a:t>
            </a:r>
            <a:r>
              <a:rPr lang="en-US" dirty="0"/>
              <a:t>://www.nyc.gov/html/dot/html/bicyclists/cyclinginthecity.shtml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29A904D-C116-D723-8667-8E68AA3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11/25/2024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B469001-D6F9-23BE-B994-99B0E2C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079-015D-436D-90A1-D672437402AC}" type="slidenum">
              <a:rPr lang="en-US" smtClean="0"/>
              <a:t>9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DF3AB7B-A3B7-93E1-795C-9DFEBB79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Brochmann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C505F6-6559-5DBF-C1F4-B5BA1106C717}"/>
              </a:ext>
            </a:extLst>
          </p:cNvPr>
          <p:cNvSpPr txBox="1"/>
          <p:nvPr/>
        </p:nvSpPr>
        <p:spPr>
          <a:xfrm>
            <a:off x="1746258" y="1663379"/>
            <a:ext cx="88563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25000 bikes and 1200 Stations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Hotspots für </a:t>
            </a:r>
            <a:r>
              <a:rPr lang="en-US" sz="2400" dirty="0" err="1">
                <a:solidFill>
                  <a:schemeClr val="bg1"/>
                </a:solidFill>
              </a:rPr>
              <a:t>Fahrrad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fahren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sind</a:t>
            </a:r>
            <a:r>
              <a:rPr lang="en-US" sz="2400" dirty="0">
                <a:solidFill>
                  <a:schemeClr val="bg1"/>
                </a:solidFill>
              </a:rPr>
              <a:t> der </a:t>
            </a:r>
            <a:r>
              <a:rPr lang="en-US" sz="2400" dirty="0" err="1">
                <a:solidFill>
                  <a:schemeClr val="bg1"/>
                </a:solidFill>
              </a:rPr>
              <a:t>Arbeitsverkehrszeiten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Laut </a:t>
            </a:r>
            <a:r>
              <a:rPr lang="en-US" sz="2400" dirty="0" err="1">
                <a:solidFill>
                  <a:schemeClr val="bg1"/>
                </a:solidFill>
              </a:rPr>
              <a:t>Citibike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selbst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werden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Fahrräder</a:t>
            </a:r>
            <a:r>
              <a:rPr lang="en-US" sz="2400" dirty="0">
                <a:solidFill>
                  <a:schemeClr val="bg1"/>
                </a:solidFill>
              </a:rPr>
              <a:t> die </a:t>
            </a:r>
            <a:r>
              <a:rPr lang="en-US" sz="2400" dirty="0" err="1">
                <a:solidFill>
                  <a:schemeClr val="bg1"/>
                </a:solidFill>
              </a:rPr>
              <a:t>länger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als</a:t>
            </a:r>
            <a:r>
              <a:rPr lang="en-US" sz="2400" dirty="0">
                <a:solidFill>
                  <a:schemeClr val="bg1"/>
                </a:solidFill>
              </a:rPr>
              <a:t> 24 </a:t>
            </a:r>
            <a:r>
              <a:rPr lang="en-US" sz="2400" dirty="0" err="1">
                <a:solidFill>
                  <a:schemeClr val="bg1"/>
                </a:solidFill>
              </a:rPr>
              <a:t>Stunden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nicht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zurück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gegeben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gestohlen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registriert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1200 Euro Strafe </a:t>
            </a:r>
            <a:r>
              <a:rPr lang="en-US" sz="2400" dirty="0" err="1">
                <a:solidFill>
                  <a:schemeClr val="bg1"/>
                </a:solidFill>
              </a:rPr>
              <a:t>werden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fällig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8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127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CitiBike X AXA </vt:lpstr>
      <vt:lpstr>Agenda</vt:lpstr>
      <vt:lpstr>New York Infrastuktur</vt:lpstr>
      <vt:lpstr>New York Infrastuktur</vt:lpstr>
      <vt:lpstr>New York Verbrechensindex</vt:lpstr>
      <vt:lpstr>New York Verbrechensindex – Aggregiert </vt:lpstr>
      <vt:lpstr>New York Verbrechensindex – Pro Stunde</vt:lpstr>
      <vt:lpstr>New York Verbrechensindex – Pro Straße</vt:lpstr>
      <vt:lpstr>Citibike Daten</vt:lpstr>
      <vt:lpstr>Citibike Daten</vt:lpstr>
      <vt:lpstr>Gründe die für die Kooperation sprechen</vt:lpstr>
      <vt:lpstr>Gründe die für die Kooperation sprechen</vt:lpstr>
      <vt:lpstr>Gründe die für die Kooperation sprechen</vt:lpstr>
      <vt:lpstr>Gründe die für die Kooperation sprechen</vt:lpstr>
      <vt:lpstr>Gründe die für die Kooperation sprechen</vt:lpstr>
      <vt:lpstr>Viele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Brochmann</dc:creator>
  <cp:lastModifiedBy>Leon Brochmann</cp:lastModifiedBy>
  <cp:revision>3</cp:revision>
  <dcterms:created xsi:type="dcterms:W3CDTF">2024-11-17T12:32:10Z</dcterms:created>
  <dcterms:modified xsi:type="dcterms:W3CDTF">2024-11-23T21:59:14Z</dcterms:modified>
</cp:coreProperties>
</file>