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19"/>
  </p:notesMasterIdLst>
  <p:handoutMasterIdLst>
    <p:handoutMasterId r:id="rId20"/>
  </p:handoutMasterIdLst>
  <p:sldIdLst>
    <p:sldId id="256" r:id="rId5"/>
    <p:sldId id="267" r:id="rId6"/>
    <p:sldId id="271" r:id="rId7"/>
    <p:sldId id="272" r:id="rId8"/>
    <p:sldId id="261" r:id="rId9"/>
    <p:sldId id="273" r:id="rId10"/>
    <p:sldId id="274" r:id="rId11"/>
    <p:sldId id="276" r:id="rId12"/>
    <p:sldId id="277" r:id="rId13"/>
    <p:sldId id="278" r:id="rId14"/>
    <p:sldId id="279" r:id="rId15"/>
    <p:sldId id="280" r:id="rId16"/>
    <p:sldId id="264"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328" autoAdjust="0"/>
  </p:normalViewPr>
  <p:slideViewPr>
    <p:cSldViewPr snapToGrid="0">
      <p:cViewPr varScale="1">
        <p:scale>
          <a:sx n="90" d="100"/>
          <a:sy n="90" d="100"/>
        </p:scale>
        <p:origin x="168" y="90"/>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11/10/2023</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11/10/2023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10</a:t>
            </a:fld>
            <a:endParaRPr lang="en-US" dirty="0"/>
          </a:p>
        </p:txBody>
      </p:sp>
    </p:spTree>
    <p:extLst>
      <p:ext uri="{BB962C8B-B14F-4D97-AF65-F5344CB8AC3E}">
        <p14:creationId xmlns:p14="http://schemas.microsoft.com/office/powerpoint/2010/main" val="3861921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11</a:t>
            </a:fld>
            <a:endParaRPr lang="en-US" dirty="0"/>
          </a:p>
        </p:txBody>
      </p:sp>
    </p:spTree>
    <p:extLst>
      <p:ext uri="{BB962C8B-B14F-4D97-AF65-F5344CB8AC3E}">
        <p14:creationId xmlns:p14="http://schemas.microsoft.com/office/powerpoint/2010/main" val="2479780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12</a:t>
            </a:fld>
            <a:endParaRPr lang="en-US" dirty="0"/>
          </a:p>
        </p:txBody>
      </p:sp>
    </p:spTree>
    <p:extLst>
      <p:ext uri="{BB962C8B-B14F-4D97-AF65-F5344CB8AC3E}">
        <p14:creationId xmlns:p14="http://schemas.microsoft.com/office/powerpoint/2010/main" val="4095423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#3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the counterargument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13</a:t>
            </a:fld>
            <a:endParaRPr lang="en-US" dirty="0"/>
          </a:p>
        </p:txBody>
      </p:sp>
    </p:spTree>
    <p:extLst>
      <p:ext uri="{BB962C8B-B14F-4D97-AF65-F5344CB8AC3E}">
        <p14:creationId xmlns:p14="http://schemas.microsoft.com/office/powerpoint/2010/main" val="418214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14</a:t>
            </a:fld>
            <a:endParaRPr lang="en-US" dirty="0"/>
          </a:p>
        </p:txBody>
      </p:sp>
    </p:spTree>
    <p:extLst>
      <p:ext uri="{BB962C8B-B14F-4D97-AF65-F5344CB8AC3E}">
        <p14:creationId xmlns:p14="http://schemas.microsoft.com/office/powerpoint/2010/main" val="387665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3730541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449462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4066645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2639452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4293110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2326371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3757657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9</a:t>
            </a:fld>
            <a:endParaRPr lang="en-US" dirty="0"/>
          </a:p>
        </p:txBody>
      </p:sp>
    </p:spTree>
    <p:extLst>
      <p:ext uri="{BB962C8B-B14F-4D97-AF65-F5344CB8AC3E}">
        <p14:creationId xmlns:p14="http://schemas.microsoft.com/office/powerpoint/2010/main" val="415012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noProof="0"/>
              <a:t>Click to edit Master title style</a:t>
            </a:r>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p:txBody>
          <a:bodyPr/>
          <a:lstStyle/>
          <a:p>
            <a:fld id="{FB7F6C47-B260-4BB6-8230-7D14D5CDE026}" type="datetimeFigureOut">
              <a:rPr lang="en-US" noProof="0" smtClean="0"/>
              <a:t>11/10/2023</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a:lstStyle/>
          <a:p>
            <a:fld id="{FB7F6C47-B260-4BB6-8230-7D14D5CDE026}" type="datetimeFigureOut">
              <a:rPr lang="en-US" noProof="0" smtClean="0"/>
              <a:t>11/10/2023</a:t>
            </a:fld>
            <a:endParaRPr lang="en-US" noProof="0" dirty="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a:lstStyle/>
          <a:p>
            <a:fld id="{FB7F6C47-B260-4BB6-8230-7D14D5CDE026}" type="datetimeFigureOut">
              <a:rPr lang="en-US" noProof="0" smtClean="0"/>
              <a:t>11/10/2023</a:t>
            </a:fld>
            <a:endParaRPr lang="en-US" noProof="0" dirty="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a:lstStyle/>
          <a:p>
            <a:r>
              <a:rPr lang="en-US" noProof="0" dirty="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noProof="0"/>
              <a:t>Click to edit Master title style</a:t>
            </a:r>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a:lstStyle/>
          <a:p>
            <a:fld id="{FB7F6C47-B260-4BB6-8230-7D14D5CDE026}" type="datetimeFigureOut">
              <a:rPr lang="en-US" noProof="0" smtClean="0"/>
              <a:t>11/10/2023</a:t>
            </a:fld>
            <a:endParaRPr lang="en-US" noProof="0" dirty="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a:lstStyle/>
          <a:p>
            <a:fld id="{FB7F6C47-B260-4BB6-8230-7D14D5CDE026}" type="datetimeFigureOut">
              <a:rPr lang="en-US" noProof="0" smtClean="0"/>
              <a:t>11/10/2023</a:t>
            </a:fld>
            <a:endParaRPr lang="en-US" noProof="0" dirty="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noProof="0"/>
              <a:t>Click to edit Master title style</a:t>
            </a:r>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a:lstStyle/>
          <a:p>
            <a:fld id="{FB7F6C47-B260-4BB6-8230-7D14D5CDE026}" type="datetimeFigureOut">
              <a:rPr lang="en-US" noProof="0" smtClean="0"/>
              <a:t>11/10/2023</a:t>
            </a:fld>
            <a:endParaRPr lang="en-US" noProof="0" dirty="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noProof="0"/>
              <a:t>Click to edit Master title style</a:t>
            </a:r>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9" name="Text Placeholder 5"/>
          <p:cNvSpPr>
            <a:spLocks noGrp="1"/>
          </p:cNvSpPr>
          <p:nvPr>
            <p:ph type="body" sz="quarter" idx="16" hasCustomPrompt="1"/>
          </p:nvPr>
        </p:nvSpPr>
        <p:spPr>
          <a:xfrm>
            <a:off x="7574642" y="1081456"/>
            <a:ext cx="3810001" cy="4075465"/>
          </a:xfrm>
        </p:spPr>
        <p:txBody>
          <a:bodyPr anchor="t" anchorCtr="0">
            <a:normAutofit/>
          </a:bodyPr>
          <a:lstStyle>
            <a:lvl1pPr marL="0" indent="0" algn="l">
              <a:buFontTx/>
              <a:buNone/>
              <a:defRPr sz="2800"/>
            </a:lvl1pPr>
          </a:lstStyle>
          <a:p>
            <a:pPr lvl="0"/>
            <a:r>
              <a:rPr lang="en-US"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a:lstStyle/>
          <a:p>
            <a:fld id="{FB7F6C47-B260-4BB6-8230-7D14D5CDE026}" type="datetimeFigureOut">
              <a:rPr lang="en-US" noProof="0" smtClean="0"/>
              <a:t>11/10/2023</a:t>
            </a:fld>
            <a:endParaRPr lang="en-US" noProof="0" dirty="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noProof="0"/>
              <a:t>Click to edit Master title style</a:t>
            </a:r>
          </a:p>
        </p:txBody>
      </p:sp>
      <p:sp>
        <p:nvSpPr>
          <p:cNvPr id="6" name="Text Placeholder 5"/>
          <p:cNvSpPr>
            <a:spLocks noGrp="1"/>
          </p:cNvSpPr>
          <p:nvPr>
            <p:ph type="body" sz="quarter" idx="16" hasCustomPrompt="1"/>
          </p:nvPr>
        </p:nvSpPr>
        <p:spPr>
          <a:xfrm>
            <a:off x="6156000" y="2286000"/>
            <a:ext cx="4880300" cy="2295525"/>
          </a:xfrm>
        </p:spPr>
        <p:txBody>
          <a:bodyPr anchor="ctr" anchorCtr="0">
            <a:normAutofit/>
          </a:bodyPr>
          <a:lstStyle>
            <a:lvl1pPr marL="0" indent="0" algn="ctr">
              <a:buFontTx/>
              <a:buNone/>
              <a:defRPr sz="2800"/>
            </a:lvl1pPr>
          </a:lstStyle>
          <a:p>
            <a:pPr lvl="0"/>
            <a:r>
              <a:rPr lang="en-US"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a:lstStyle/>
          <a:p>
            <a:fld id="{FB7F6C47-B260-4BB6-8230-7D14D5CDE026}" type="datetimeFigureOut">
              <a:rPr lang="en-US" noProof="0" smtClean="0"/>
              <a:t>11/10/2023</a:t>
            </a:fld>
            <a:endParaRPr lang="en-US" noProof="0" dirty="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noProof="0"/>
              <a:t>Click to edit Master title style</a:t>
            </a:r>
          </a:p>
        </p:txBody>
      </p:sp>
      <p:sp>
        <p:nvSpPr>
          <p:cNvPr id="3" name="Vertical Text Placeholder 2"/>
          <p:cNvSpPr>
            <a:spLocks noGrp="1"/>
          </p:cNvSpPr>
          <p:nvPr>
            <p:ph type="body" orient="vert" idx="1" hasCustomPrompt="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a:lstStyle/>
          <a:p>
            <a:fld id="{FB7F6C47-B260-4BB6-8230-7D14D5CDE026}" type="datetimeFigureOut">
              <a:rPr lang="en-US" noProof="0" smtClean="0"/>
              <a:t>11/10/2023</a:t>
            </a:fld>
            <a:endParaRPr lang="en-US" noProof="0" dirty="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11/10/2023</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11/10/2023</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t>11/10/2023</a:t>
            </a:fld>
            <a:endParaRPr lang="en-US"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a:lstStyle/>
          <a:p>
            <a:fld id="{FB7F6C47-B260-4BB6-8230-7D14D5CDE026}" type="datetimeFigureOut">
              <a:rPr lang="en-US" noProof="0" smtClean="0"/>
              <a:t>11/10/2023</a:t>
            </a:fld>
            <a:endParaRPr lang="en-US" noProof="0" dirty="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11/10/2023</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FB7F6C47-B260-4BB6-8230-7D14D5CDE026}" type="datetimeFigureOut">
              <a:rPr lang="en-US" noProof="0" smtClean="0"/>
              <a:t>11/10/2023</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t>11/10/2023</a:t>
            </a:fld>
            <a:endParaRPr lang="en-US"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a:lstStyle/>
          <a:p>
            <a:fld id="{FB7F6C47-B260-4BB6-8230-7D14D5CDE026}" type="datetimeFigureOut">
              <a:rPr lang="en-US" noProof="0" smtClean="0"/>
              <a:t>11/10/2023</a:t>
            </a:fld>
            <a:endParaRPr lang="en-US" noProof="0" dirty="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noProof="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noProof="0" dirty="0"/>
              <a:t>Add a footer</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noProof="0" smtClean="0"/>
              <a:t>11/10/2023</a:t>
            </a:fld>
            <a:endParaRPr lang="en-US" noProof="0"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git-scm.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D618E2-C3E2-4721-A4CA-1E9208B1959E}"/>
              </a:ext>
            </a:extLst>
          </p:cNvPr>
          <p:cNvSpPr txBox="1"/>
          <p:nvPr/>
        </p:nvSpPr>
        <p:spPr>
          <a:xfrm>
            <a:off x="10147221" y="405930"/>
            <a:ext cx="1590378" cy="338554"/>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b="1" dirty="0">
                <a:ea typeface="Tahoma" panose="020B0604030504040204" pitchFamily="34" charset="0"/>
                <a:cs typeface="Tahoma" panose="020B0604030504040204" pitchFamily="34" charset="0"/>
              </a:rPr>
              <a:t>Le 25/10/2023</a:t>
            </a:r>
          </a:p>
        </p:txBody>
      </p:sp>
      <p:sp>
        <p:nvSpPr>
          <p:cNvPr id="4" name="TextBox 3">
            <a:extLst>
              <a:ext uri="{FF2B5EF4-FFF2-40B4-BE49-F238E27FC236}">
                <a16:creationId xmlns:a16="http://schemas.microsoft.com/office/drawing/2014/main" id="{698195B6-68BD-4A67-99BD-7F9050148DB1}"/>
              </a:ext>
            </a:extLst>
          </p:cNvPr>
          <p:cNvSpPr txBox="1"/>
          <p:nvPr/>
        </p:nvSpPr>
        <p:spPr>
          <a:xfrm>
            <a:off x="454401" y="404988"/>
            <a:ext cx="8397499" cy="1938992"/>
          </a:xfrm>
          <a:prstGeom prst="rect">
            <a:avLst/>
          </a:prstGeom>
          <a:noFill/>
        </p:spPr>
        <p:txBody>
          <a:bodyPr wrap="square" rtlCol="0">
            <a:spAutoFit/>
          </a:bodyPr>
          <a:lstStyle/>
          <a:p>
            <a:r>
              <a:rPr lang="fr-FR" sz="4000" dirty="0">
                <a:solidFill>
                  <a:schemeClr val="bg1"/>
                </a:solidFill>
                <a:latin typeface="Times New Roman" panose="02020603050405020304" pitchFamily="18" charset="0"/>
                <a:cs typeface="Times New Roman" panose="02020603050405020304" pitchFamily="18" charset="0"/>
              </a:rPr>
              <a:t>UNIVERSITE DU BURUNDI</a:t>
            </a:r>
            <a:br>
              <a:rPr lang="fr-FR" sz="4000" dirty="0">
                <a:solidFill>
                  <a:schemeClr val="bg1"/>
                </a:solidFill>
                <a:latin typeface="Times New Roman" panose="02020603050405020304" pitchFamily="18" charset="0"/>
                <a:cs typeface="Times New Roman" panose="02020603050405020304" pitchFamily="18" charset="0"/>
              </a:rPr>
            </a:br>
            <a:r>
              <a:rPr lang="fr-FR" sz="4000" dirty="0">
                <a:solidFill>
                  <a:schemeClr val="bg1"/>
                </a:solidFill>
                <a:latin typeface="Times New Roman" panose="02020603050405020304" pitchFamily="18" charset="0"/>
                <a:cs typeface="Times New Roman" panose="02020603050405020304" pitchFamily="18" charset="0"/>
              </a:rPr>
              <a:t>CAMPUS KIRIRI</a:t>
            </a:r>
            <a:br>
              <a:rPr lang="fr-FR" sz="4000" dirty="0">
                <a:solidFill>
                  <a:schemeClr val="bg1"/>
                </a:solidFill>
                <a:latin typeface="Times New Roman" panose="02020603050405020304" pitchFamily="18" charset="0"/>
                <a:cs typeface="Times New Roman" panose="02020603050405020304" pitchFamily="18" charset="0"/>
              </a:rPr>
            </a:br>
            <a:r>
              <a:rPr lang="fr-FR" sz="4000" dirty="0">
                <a:solidFill>
                  <a:schemeClr val="bg1"/>
                </a:solidFill>
                <a:latin typeface="Times New Roman" panose="02020603050405020304" pitchFamily="18" charset="0"/>
                <a:cs typeface="Times New Roman" panose="02020603050405020304" pitchFamily="18" charset="0"/>
              </a:rPr>
              <a:t>FSI/TIC : BAC III</a:t>
            </a:r>
            <a:endParaRPr lang="fr-BI" sz="40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77CB262-4D04-4B98-A9AB-D96A9299A89B}"/>
              </a:ext>
            </a:extLst>
          </p:cNvPr>
          <p:cNvSpPr txBox="1"/>
          <p:nvPr/>
        </p:nvSpPr>
        <p:spPr>
          <a:xfrm>
            <a:off x="1987551" y="3397751"/>
            <a:ext cx="8521700" cy="1077218"/>
          </a:xfrm>
          <a:prstGeom prst="rect">
            <a:avLst/>
          </a:prstGeom>
          <a:noFill/>
        </p:spPr>
        <p:txBody>
          <a:bodyPr wrap="square" rtlCol="0">
            <a:spAutoFit/>
          </a:bodyPr>
          <a:lstStyle/>
          <a:p>
            <a:pPr algn="ctr"/>
            <a:r>
              <a:rPr lang="fr-FR" sz="3200" dirty="0">
                <a:solidFill>
                  <a:schemeClr val="bg1"/>
                </a:solidFill>
                <a:latin typeface="Times New Roman" panose="02020603050405020304" pitchFamily="18" charset="0"/>
                <a:cs typeface="Times New Roman" panose="02020603050405020304" pitchFamily="18" charset="0"/>
              </a:rPr>
              <a:t>COURS DE PROGRAMMATION DES SERVICES RESEAUX</a:t>
            </a:r>
          </a:p>
        </p:txBody>
      </p:sp>
      <p:sp>
        <p:nvSpPr>
          <p:cNvPr id="10" name="TextBox 9">
            <a:extLst>
              <a:ext uri="{FF2B5EF4-FFF2-40B4-BE49-F238E27FC236}">
                <a16:creationId xmlns:a16="http://schemas.microsoft.com/office/drawing/2014/main" id="{3623FF3F-46AC-4B29-B398-C197258C71C2}"/>
              </a:ext>
            </a:extLst>
          </p:cNvPr>
          <p:cNvSpPr txBox="1"/>
          <p:nvPr/>
        </p:nvSpPr>
        <p:spPr>
          <a:xfrm>
            <a:off x="454401" y="5528741"/>
            <a:ext cx="10848599" cy="584775"/>
          </a:xfrm>
          <a:prstGeom prst="rect">
            <a:avLst/>
          </a:prstGeom>
          <a:solidFill>
            <a:schemeClr val="bg1">
              <a:lumMod val="95000"/>
            </a:schemeClr>
          </a:solidFill>
          <a:ln w="57150">
            <a:solidFill>
              <a:schemeClr val="tx1"/>
            </a:solidFill>
          </a:ln>
        </p:spPr>
        <p:txBody>
          <a:bodyPr wrap="square" rtlCol="0">
            <a:spAutoFit/>
          </a:bodyPr>
          <a:lstStyle/>
          <a:p>
            <a:pPr algn="ctr"/>
            <a:r>
              <a:rPr lang="fr-F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RAPPORT SUR LE PROJET : PLATEFORME DE CHAT</a:t>
            </a:r>
          </a:p>
        </p:txBody>
      </p:sp>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dirty="0"/>
              <a:t>Fonctionnalités implementées </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810000" y="2488327"/>
            <a:ext cx="10571998" cy="3638764"/>
          </a:xfrm>
        </p:spPr>
        <p:txBody>
          <a:bodyPr>
            <a:normAutofit/>
          </a:bodyPr>
          <a:lstStyle/>
          <a:p>
            <a:pPr>
              <a:buFont typeface="Wingdings" panose="05000000000000000000" pitchFamily="2" charset="2"/>
              <a:buChar char="q"/>
            </a:pPr>
            <a:r>
              <a:rPr lang="fr-FR" dirty="0">
                <a:ea typeface="Tahoma" panose="020B0604030504040204" pitchFamily="34" charset="0"/>
                <a:cs typeface="Tahoma" panose="020B0604030504040204" pitchFamily="34" charset="0"/>
              </a:rPr>
              <a:t>Affichage des messages du client envoyés sur serveur avec des informations comme le nom d’utilisateur du client, le contenu du message et l’heure d’envoie du message</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Création de salles de discussion ou groupes</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 Messagerie privée</a:t>
            </a:r>
          </a:p>
        </p:txBody>
      </p:sp>
    </p:spTree>
    <p:extLst>
      <p:ext uri="{BB962C8B-B14F-4D97-AF65-F5344CB8AC3E}">
        <p14:creationId xmlns:p14="http://schemas.microsoft.com/office/powerpoint/2010/main" val="1673308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dirty="0"/>
              <a:t>Fonctionnalités ajoutées (bonus) </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810000" y="2488327"/>
            <a:ext cx="10571998" cy="3638764"/>
          </a:xfrm>
        </p:spPr>
        <p:txBody>
          <a:bodyPr>
            <a:normAutofit/>
          </a:bodyPr>
          <a:lstStyle/>
          <a:p>
            <a:pPr>
              <a:buFont typeface="Wingdings" panose="05000000000000000000" pitchFamily="2" charset="2"/>
              <a:buChar char="q"/>
            </a:pPr>
            <a:r>
              <a:rPr lang="fr-FR" dirty="0">
                <a:ea typeface="Tahoma" panose="020B0604030504040204" pitchFamily="34" charset="0"/>
                <a:cs typeface="Tahoma" panose="020B0604030504040204" pitchFamily="34" charset="0"/>
              </a:rPr>
              <a:t> Affichage du message avec le temps passé après sa réception </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 Affichage des membres composants le groupe</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 Retrait d’un membre du groupe avec le créateur ou avec lui-même </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Notification de message non lu</a:t>
            </a:r>
          </a:p>
        </p:txBody>
      </p:sp>
    </p:spTree>
    <p:extLst>
      <p:ext uri="{BB962C8B-B14F-4D97-AF65-F5344CB8AC3E}">
        <p14:creationId xmlns:p14="http://schemas.microsoft.com/office/powerpoint/2010/main" val="4241993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dirty="0"/>
              <a:t>Fonctionnalités ajoutées (bonus) </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810000" y="2488327"/>
            <a:ext cx="10571998" cy="3638764"/>
          </a:xfrm>
        </p:spPr>
        <p:txBody>
          <a:bodyPr>
            <a:normAutofit lnSpcReduction="10000"/>
          </a:bodyPr>
          <a:lstStyle/>
          <a:p>
            <a:pPr>
              <a:buFont typeface="Wingdings" panose="05000000000000000000" pitchFamily="2" charset="2"/>
              <a:buChar char="q"/>
            </a:pPr>
            <a:r>
              <a:rPr lang="fr-FR" dirty="0">
                <a:ea typeface="Tahoma" panose="020B0604030504040204" pitchFamily="34" charset="0"/>
                <a:cs typeface="Tahoma" panose="020B0604030504040204" pitchFamily="34" charset="0"/>
              </a:rPr>
              <a:t>Notification (vers les clients connectés)lors qu’un client se connecte à la plateforme</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Affichage des message de notifications pour un nouveau  client enregistré</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Fermeture de la discussion</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Recherche d’un client avec son nom d’utilisateur</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 Déconnexion du client à la plateforme</a:t>
            </a:r>
          </a:p>
        </p:txBody>
      </p:sp>
    </p:spTree>
    <p:extLst>
      <p:ext uri="{BB962C8B-B14F-4D97-AF65-F5344CB8AC3E}">
        <p14:creationId xmlns:p14="http://schemas.microsoft.com/office/powerpoint/2010/main" val="757693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C89125E-899C-42CA-AC49-A619DD710D58}"/>
              </a:ext>
            </a:extLst>
          </p:cNvPr>
          <p:cNvSpPr txBox="1"/>
          <p:nvPr/>
        </p:nvSpPr>
        <p:spPr>
          <a:xfrm>
            <a:off x="675974" y="398007"/>
            <a:ext cx="10461926" cy="923330"/>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5400" dirty="0">
                <a:ea typeface="Tahoma" panose="020B0604030504040204" pitchFamily="34" charset="0"/>
                <a:cs typeface="Tahoma" panose="020B0604030504040204" pitchFamily="34" charset="0"/>
              </a:rPr>
              <a:t>Guide d’utilisation </a:t>
            </a:r>
          </a:p>
        </p:txBody>
      </p:sp>
      <p:sp>
        <p:nvSpPr>
          <p:cNvPr id="10" name="Content Placeholder 2">
            <a:extLst>
              <a:ext uri="{FF2B5EF4-FFF2-40B4-BE49-F238E27FC236}">
                <a16:creationId xmlns:a16="http://schemas.microsoft.com/office/drawing/2014/main" id="{48E140BC-E546-421A-9065-E606B981AE34}"/>
              </a:ext>
            </a:extLst>
          </p:cNvPr>
          <p:cNvSpPr txBox="1">
            <a:spLocks/>
          </p:cNvSpPr>
          <p:nvPr/>
        </p:nvSpPr>
        <p:spPr>
          <a:xfrm>
            <a:off x="675974" y="1714500"/>
            <a:ext cx="10571998" cy="4745493"/>
          </a:xfrm>
          <a:prstGeom prst="rect">
            <a:avLst/>
          </a:prstGeom>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SzPct val="80000"/>
              <a:buFont typeface="Wingdings 2" charset="2"/>
              <a:buNone/>
              <a:defRPr sz="2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80000"/>
              <a:buFont typeface="Wingdings 2" charset="2"/>
              <a:buNone/>
              <a:defRPr sz="14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80000"/>
              <a:buFont typeface="Wingdings 2" charset="2"/>
              <a:buNone/>
              <a:defRPr sz="12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80000"/>
              <a:buFont typeface="Wingdings 2" charset="2"/>
              <a:buNone/>
              <a:defRPr sz="10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80000"/>
              <a:buFont typeface="Wingdings 2" charset="2"/>
              <a:buNone/>
              <a:defRPr sz="10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9pPr>
          </a:lstStyle>
          <a:p>
            <a:pPr>
              <a:buFont typeface="Wingdings" panose="05000000000000000000" pitchFamily="2" charset="2"/>
              <a:buChar char="q"/>
            </a:pPr>
            <a:r>
              <a:rPr lang="fr-FR" dirty="0">
                <a:ea typeface="Tahoma" panose="020B0604030504040204" pitchFamily="34" charset="0"/>
                <a:cs typeface="Tahoma" panose="020B0604030504040204" pitchFamily="34" charset="0"/>
              </a:rPr>
              <a:t> Assurez-vous d'avoir </a:t>
            </a:r>
            <a:r>
              <a:rPr lang="fr-FR" dirty="0">
                <a:solidFill>
                  <a:srgbClr val="0070C0"/>
                </a:solidFill>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Node.js</a:t>
            </a:r>
            <a:r>
              <a:rPr lang="fr-FR" dirty="0">
                <a:solidFill>
                  <a:srgbClr val="0070C0"/>
                </a:solidFill>
                <a:ea typeface="Tahoma" panose="020B0604030504040204" pitchFamily="34" charset="0"/>
                <a:cs typeface="Tahoma" panose="020B0604030504040204" pitchFamily="34" charset="0"/>
              </a:rPr>
              <a:t> </a:t>
            </a:r>
            <a:r>
              <a:rPr lang="fr-FR" dirty="0">
                <a:ea typeface="Tahoma" panose="020B0604030504040204" pitchFamily="34" charset="0"/>
                <a:cs typeface="Tahoma" panose="020B0604030504040204" pitchFamily="34" charset="0"/>
              </a:rPr>
              <a:t>installé sur votre machine.</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 Git pour cloner le projet. Si vous n'avez pas Git, vous pouvez le télécharger </a:t>
            </a:r>
            <a:r>
              <a:rPr lang="fr-FR" dirty="0">
                <a:solidFill>
                  <a:srgbClr val="0070C0"/>
                </a:solidFill>
                <a:ea typeface="Tahoma" panose="020B0604030504040204" pitchFamily="34" charset="0"/>
                <a:cs typeface="Tahoma" panose="020B0604030504040204" pitchFamily="34" charset="0"/>
                <a:hlinkClick r:id="rId4">
                  <a:extLst>
                    <a:ext uri="{A12FA001-AC4F-418D-AE19-62706E023703}">
                      <ahyp:hlinkClr xmlns:ahyp="http://schemas.microsoft.com/office/drawing/2018/hyperlinkcolor" val="tx"/>
                    </a:ext>
                  </a:extLst>
                </a:hlinkClick>
              </a:rPr>
              <a:t>ici</a:t>
            </a:r>
            <a:r>
              <a:rPr lang="fr-FR" dirty="0">
                <a:ea typeface="Tahoma" panose="020B0604030504040204" pitchFamily="34" charset="0"/>
                <a:cs typeface="Tahoma" panose="020B0604030504040204" pitchFamily="34" charset="0"/>
              </a:rPr>
              <a:t>.</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 Lien sur GitHub : </a:t>
            </a:r>
            <a:r>
              <a:rPr lang="fr-FR" i="1" dirty="0">
                <a:ea typeface="Tahoma" panose="020B0604030504040204" pitchFamily="34" charset="0"/>
                <a:cs typeface="Tahoma" panose="020B0604030504040204" pitchFamily="34" charset="0"/>
              </a:rPr>
              <a:t>lien_du_repository_github</a:t>
            </a:r>
          </a:p>
          <a:p>
            <a:pPr>
              <a:buFont typeface="Wingdings" panose="05000000000000000000" pitchFamily="2" charset="2"/>
              <a:buChar char="q"/>
            </a:pPr>
            <a:r>
              <a:rPr lang="fr-FR" b="1" dirty="0">
                <a:ea typeface="Tahoma" panose="020B0604030504040204" pitchFamily="34" charset="0"/>
                <a:cs typeface="Tahoma" panose="020B0604030504040204" pitchFamily="34" charset="0"/>
              </a:rPr>
              <a:t> Configuration : </a:t>
            </a:r>
            <a:r>
              <a:rPr lang="fr-FR" dirty="0">
                <a:ea typeface="Tahoma" panose="020B0604030504040204" pitchFamily="34" charset="0"/>
                <a:cs typeface="Tahoma" panose="020B0604030504040204" pitchFamily="34" charset="0"/>
              </a:rPr>
              <a:t>Ouvrez le fichier index.js et recherchez l'adresse IP et remplacez-la par l'adresse IP de votre machine ou celle souhaitée. Répéter la même chose dans les fichiers Modal.js et Discussion.js</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 Démarrez le serveur en exécutant : node server.js</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 Ensuite, dans un autre terminal, lancez l'application client avec :  npm run dev</a:t>
            </a:r>
          </a:p>
        </p:txBody>
      </p:sp>
    </p:spTree>
    <p:extLst>
      <p:ext uri="{BB962C8B-B14F-4D97-AF65-F5344CB8AC3E}">
        <p14:creationId xmlns:p14="http://schemas.microsoft.com/office/powerpoint/2010/main" val="1541546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dirty="0"/>
              <a:t>Conclusion</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810000" y="2311400"/>
            <a:ext cx="10962900" cy="4279900"/>
          </a:xfrm>
        </p:spPr>
        <p:txBody>
          <a:bodyPr>
            <a:normAutofit fontScale="92500"/>
          </a:bodyPr>
          <a:lstStyle/>
          <a:p>
            <a:pPr marL="0" indent="0">
              <a:buNone/>
            </a:pPr>
            <a:r>
              <a:rPr lang="fr-FR" dirty="0">
                <a:ea typeface="Tahoma" panose="020B0604030504040204" pitchFamily="34" charset="0"/>
                <a:cs typeface="Tahoma" panose="020B0604030504040204" pitchFamily="34" charset="0"/>
              </a:rPr>
              <a:t>Au terme de ce projet, il est évident qu’il a représenté une expérience d'apprentissage enrichissante pour nous. En utilisant des technologies comme Next.js, Socket.io, et Node.js, nous avons réussi à mettre en place une plateforme de chat en temps réel répondant aux exigences de la communication instantanée.</a:t>
            </a:r>
          </a:p>
          <a:p>
            <a:pPr marL="0" indent="0">
              <a:buNone/>
            </a:pPr>
            <a:r>
              <a:rPr lang="fr-FR" dirty="0">
                <a:ea typeface="Tahoma" panose="020B0604030504040204" pitchFamily="34" charset="0"/>
                <a:cs typeface="Tahoma" panose="020B0604030504040204" pitchFamily="34" charset="0"/>
              </a:rPr>
              <a:t>Cependant, comme tout projet technologique, il existe toujours des pistes d'amélioration : A l'avenir, nous pourrions envisager d'intégrer des fonctionnalités comme la possibilité d'envoyer des fichiers, images ou encore des options de personnalisation pour les utilisateurs.</a:t>
            </a:r>
          </a:p>
        </p:txBody>
      </p:sp>
    </p:spTree>
    <p:extLst>
      <p:ext uri="{BB962C8B-B14F-4D97-AF65-F5344CB8AC3E}">
        <p14:creationId xmlns:p14="http://schemas.microsoft.com/office/powerpoint/2010/main" val="286517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dirty="0"/>
              <a:t>Membres du groupe</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810000" y="2488327"/>
            <a:ext cx="10571998" cy="3638764"/>
          </a:xfrm>
        </p:spPr>
        <p:txBody>
          <a:bodyPr>
            <a:normAutofit fontScale="92500" lnSpcReduction="10000"/>
          </a:bodyPr>
          <a:lstStyle/>
          <a:p>
            <a:r>
              <a:rPr lang="en-US" dirty="0">
                <a:ea typeface="Tahoma" panose="020B0604030504040204" pitchFamily="34" charset="0"/>
                <a:cs typeface="Tahoma" panose="020B0604030504040204" pitchFamily="34" charset="0"/>
              </a:rPr>
              <a:t>AMADI Masilya</a:t>
            </a:r>
          </a:p>
          <a:p>
            <a:r>
              <a:rPr lang="en-US" dirty="0">
                <a:ea typeface="Tahoma" panose="020B0604030504040204" pitchFamily="34" charset="0"/>
                <a:cs typeface="Tahoma" panose="020B0604030504040204" pitchFamily="34" charset="0"/>
              </a:rPr>
              <a:t>BAGOTA Pax</a:t>
            </a:r>
          </a:p>
          <a:p>
            <a:r>
              <a:rPr lang="en-US" dirty="0">
                <a:ea typeface="Tahoma" panose="020B0604030504040204" pitchFamily="34" charset="0"/>
                <a:cs typeface="Tahoma" panose="020B0604030504040204" pitchFamily="34" charset="0"/>
              </a:rPr>
              <a:t>BIBONIMANA Jean Bertrand</a:t>
            </a:r>
          </a:p>
          <a:p>
            <a:r>
              <a:rPr lang="en-US" dirty="0">
                <a:ea typeface="Tahoma" panose="020B0604030504040204" pitchFamily="34" charset="0"/>
                <a:cs typeface="Tahoma" panose="020B0604030504040204" pitchFamily="34" charset="0"/>
              </a:rPr>
              <a:t>BIZINDAVYI Léonce</a:t>
            </a:r>
          </a:p>
          <a:p>
            <a:r>
              <a:rPr lang="en-US" dirty="0">
                <a:ea typeface="Tahoma" panose="020B0604030504040204" pitchFamily="34" charset="0"/>
                <a:cs typeface="Tahoma" panose="020B0604030504040204" pitchFamily="34" charset="0"/>
              </a:rPr>
              <a:t>CIZA Casquile</a:t>
            </a:r>
          </a:p>
          <a:p>
            <a:r>
              <a:rPr lang="en-US" dirty="0">
                <a:ea typeface="Tahoma" panose="020B0604030504040204" pitchFamily="34" charset="0"/>
                <a:cs typeface="Tahoma" panose="020B0604030504040204" pitchFamily="34" charset="0"/>
              </a:rPr>
              <a:t>GABIRO Juvent</a:t>
            </a:r>
          </a:p>
          <a:p>
            <a:r>
              <a:rPr lang="en-US" dirty="0">
                <a:ea typeface="Tahoma" panose="020B0604030504040204" pitchFamily="34" charset="0"/>
                <a:cs typeface="Tahoma" panose="020B0604030504040204" pitchFamily="34" charset="0"/>
              </a:rPr>
              <a:t>GAKIZA Eddy-Brave</a:t>
            </a:r>
          </a:p>
        </p:txBody>
      </p:sp>
    </p:spTree>
    <p:extLst>
      <p:ext uri="{BB962C8B-B14F-4D97-AF65-F5344CB8AC3E}">
        <p14:creationId xmlns:p14="http://schemas.microsoft.com/office/powerpoint/2010/main" val="172946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dirty="0"/>
              <a:t>Objectif</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810000" y="2488327"/>
            <a:ext cx="10571998" cy="3638764"/>
          </a:xfrm>
        </p:spPr>
        <p:txBody>
          <a:bodyPr>
            <a:normAutofit/>
          </a:bodyPr>
          <a:lstStyle/>
          <a:p>
            <a:pPr marL="0" indent="0">
              <a:buNone/>
            </a:pPr>
            <a:r>
              <a:rPr lang="fr-FR" dirty="0">
                <a:ea typeface="Tahoma" panose="020B0604030504040204" pitchFamily="34" charset="0"/>
                <a:cs typeface="Tahoma" panose="020B0604030504040204" pitchFamily="34" charset="0"/>
              </a:rPr>
              <a:t>L'objectif de ce projet est de créer une plateforme de chat en temps réel, permettant à plusieurs utilisateurs de communiquer entre eux via le réseau.</a:t>
            </a:r>
          </a:p>
          <a:p>
            <a:pPr marL="0" indent="0">
              <a:buNone/>
            </a:pPr>
            <a:r>
              <a:rPr lang="fr-FR" dirty="0">
                <a:ea typeface="Tahoma" panose="020B0604030504040204" pitchFamily="34" charset="0"/>
                <a:cs typeface="Tahoma" panose="020B0604030504040204" pitchFamily="34" charset="0"/>
              </a:rPr>
              <a:t>Les utilisateurs pourront se connecter à la plateforme en tant que clients et échanger des messages avec les autres utilisateurs connectés.</a:t>
            </a:r>
          </a:p>
          <a:p>
            <a:pPr marL="0" indent="0">
              <a:buNone/>
            </a:pP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421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dirty="0"/>
              <a:t>Description</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810000" y="2488327"/>
            <a:ext cx="10571998" cy="3638764"/>
          </a:xfrm>
        </p:spPr>
        <p:txBody>
          <a:bodyPr>
            <a:normAutofit/>
          </a:bodyPr>
          <a:lstStyle/>
          <a:p>
            <a:pPr marL="0" indent="0">
              <a:buNone/>
            </a:pPr>
            <a:r>
              <a:rPr lang="fr-FR" dirty="0">
                <a:ea typeface="Tahoma" panose="020B0604030504040204" pitchFamily="34" charset="0"/>
                <a:cs typeface="Tahoma" panose="020B0604030504040204" pitchFamily="34" charset="0"/>
              </a:rPr>
              <a:t>Le projet consiste en la création d’une application de chat en utilisant des sockets TCP pour permettre une communication bidirectionnelle entre le serveur et les clients. </a:t>
            </a:r>
          </a:p>
          <a:p>
            <a:pPr marL="0" indent="0">
              <a:buNone/>
            </a:pPr>
            <a:r>
              <a:rPr lang="fr-FR" dirty="0">
                <a:ea typeface="Tahoma" panose="020B0604030504040204" pitchFamily="34" charset="0"/>
                <a:cs typeface="Tahoma" panose="020B0604030504040204" pitchFamily="34" charset="0"/>
              </a:rPr>
              <a:t>L'application aura deux composants principaux : le serveur et le client.</a:t>
            </a:r>
          </a:p>
        </p:txBody>
      </p:sp>
    </p:spTree>
    <p:extLst>
      <p:ext uri="{BB962C8B-B14F-4D97-AF65-F5344CB8AC3E}">
        <p14:creationId xmlns:p14="http://schemas.microsoft.com/office/powerpoint/2010/main" val="266588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p:txBody>
          <a:bodyPr/>
          <a:lstStyle/>
          <a:p>
            <a:r>
              <a:rPr lang="en-US" dirty="0"/>
              <a:t>Serveur</a:t>
            </a:r>
          </a:p>
        </p:txBody>
      </p:sp>
      <p:sp>
        <p:nvSpPr>
          <p:cNvPr id="4" name="Content Placeholder 3">
            <a:extLst>
              <a:ext uri="{FF2B5EF4-FFF2-40B4-BE49-F238E27FC236}">
                <a16:creationId xmlns:a16="http://schemas.microsoft.com/office/drawing/2014/main" id="{9353A980-ADD3-49DF-ACFE-8E50E3F2ABCF}"/>
              </a:ext>
            </a:extLst>
          </p:cNvPr>
          <p:cNvSpPr>
            <a:spLocks noGrp="1"/>
          </p:cNvSpPr>
          <p:nvPr>
            <p:ph sz="half" idx="13"/>
          </p:nvPr>
        </p:nvSpPr>
        <p:spPr>
          <a:xfrm>
            <a:off x="451514" y="2312635"/>
            <a:ext cx="11041986" cy="3732565"/>
          </a:xfrm>
        </p:spPr>
        <p:txBody>
          <a:bodyPr/>
          <a:lstStyle/>
          <a:p>
            <a:pPr marL="0" indent="0">
              <a:buNone/>
            </a:pPr>
            <a:r>
              <a:rPr lang="fr-FR" dirty="0"/>
              <a:t>Le serveur devra être capable de gérer plusieurs connexions de clients simultanément. Il devra être capable de recevoir les messages des clients et de les diffuser à tous les autres clients connectés.</a:t>
            </a:r>
          </a:p>
          <a:p>
            <a:pPr marL="0" indent="0">
              <a:buNone/>
            </a:pPr>
            <a:r>
              <a:rPr lang="fr-FR" dirty="0"/>
              <a:t>Le serveur devra afficher les messages envoyés par les clients sur sa console avec des informations telles que l'heure, le nom d'utilisateur du client, etc.</a:t>
            </a:r>
          </a:p>
        </p:txBody>
      </p:sp>
    </p:spTree>
    <p:extLst>
      <p:ext uri="{BB962C8B-B14F-4D97-AF65-F5344CB8AC3E}">
        <p14:creationId xmlns:p14="http://schemas.microsoft.com/office/powerpoint/2010/main" val="389558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p:txBody>
          <a:bodyPr/>
          <a:lstStyle/>
          <a:p>
            <a:r>
              <a:rPr lang="en-US" dirty="0"/>
              <a:t>Client</a:t>
            </a:r>
          </a:p>
        </p:txBody>
      </p:sp>
      <p:sp>
        <p:nvSpPr>
          <p:cNvPr id="4" name="Content Placeholder 3">
            <a:extLst>
              <a:ext uri="{FF2B5EF4-FFF2-40B4-BE49-F238E27FC236}">
                <a16:creationId xmlns:a16="http://schemas.microsoft.com/office/drawing/2014/main" id="{9353A980-ADD3-49DF-ACFE-8E50E3F2ABCF}"/>
              </a:ext>
            </a:extLst>
          </p:cNvPr>
          <p:cNvSpPr>
            <a:spLocks noGrp="1"/>
          </p:cNvSpPr>
          <p:nvPr>
            <p:ph sz="half" idx="13"/>
          </p:nvPr>
        </p:nvSpPr>
        <p:spPr>
          <a:xfrm>
            <a:off x="451514" y="2312635"/>
            <a:ext cx="11041986" cy="3732565"/>
          </a:xfrm>
        </p:spPr>
        <p:txBody>
          <a:bodyPr/>
          <a:lstStyle/>
          <a:p>
            <a:pPr marL="0" indent="0">
              <a:buNone/>
            </a:pPr>
            <a:r>
              <a:rPr lang="fr-FR" dirty="0"/>
              <a:t>Le client devra se connecter au serveur en spécifiant l'adresse IP et le port du serveur.</a:t>
            </a:r>
          </a:p>
          <a:p>
            <a:pPr marL="0" indent="0">
              <a:buNone/>
            </a:pPr>
            <a:r>
              <a:rPr lang="fr-FR" dirty="0"/>
              <a:t>Le client devra pouvoir envoyer des messages au serveur pour être diffusés à tous les autres utilisateurs connectés. Le client devra pouvoir afficher les messages reçus des autres utilisateurs sur sa console. Le client devra avoir un nom d'utilisateur unique qui sera affiché avec ses messages.</a:t>
            </a:r>
          </a:p>
          <a:p>
            <a:pPr marL="0" indent="0">
              <a:buNone/>
            </a:pPr>
            <a:endParaRPr lang="fr-FR" dirty="0"/>
          </a:p>
        </p:txBody>
      </p:sp>
    </p:spTree>
    <p:extLst>
      <p:ext uri="{BB962C8B-B14F-4D97-AF65-F5344CB8AC3E}">
        <p14:creationId xmlns:p14="http://schemas.microsoft.com/office/powerpoint/2010/main" val="239600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dirty="0"/>
              <a:t>Technologies et Outils</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810000" y="2488327"/>
            <a:ext cx="10571998" cy="3638764"/>
          </a:xfrm>
        </p:spPr>
        <p:txBody>
          <a:bodyPr>
            <a:normAutofit lnSpcReduction="10000"/>
          </a:bodyPr>
          <a:lstStyle/>
          <a:p>
            <a:pPr>
              <a:buFont typeface="Wingdings" panose="05000000000000000000" pitchFamily="2" charset="2"/>
              <a:buChar char="q"/>
            </a:pPr>
            <a:r>
              <a:rPr lang="fr-FR" b="1" dirty="0">
                <a:ea typeface="Tahoma" panose="020B0604030504040204" pitchFamily="34" charset="0"/>
                <a:cs typeface="Tahoma" panose="020B0604030504040204" pitchFamily="34" charset="0"/>
              </a:rPr>
              <a:t>Socket.io </a:t>
            </a:r>
            <a:r>
              <a:rPr lang="fr-FR" dirty="0">
                <a:ea typeface="Tahoma" panose="020B0604030504040204" pitchFamily="34" charset="0"/>
                <a:cs typeface="Tahoma" panose="020B0604030504040204" pitchFamily="34" charset="0"/>
              </a:rPr>
              <a:t>est une bibliothèque qui permet des communications bidirectionnelles en temps réel entre les serveurs et les clients. Elle fonctionne sur la base d'événements et peut être utilisée sur le front-end et le back-end.</a:t>
            </a:r>
          </a:p>
          <a:p>
            <a:pPr>
              <a:buFont typeface="Wingdings" panose="05000000000000000000" pitchFamily="2" charset="2"/>
              <a:buChar char="q"/>
            </a:pPr>
            <a:r>
              <a:rPr lang="fr-FR" b="1" dirty="0">
                <a:ea typeface="Tahoma" panose="020B0604030504040204" pitchFamily="34" charset="0"/>
                <a:cs typeface="Tahoma" panose="020B0604030504040204" pitchFamily="34" charset="0"/>
              </a:rPr>
              <a:t>Node.js </a:t>
            </a:r>
            <a:r>
              <a:rPr lang="fr-FR" dirty="0">
                <a:ea typeface="Tahoma" panose="020B0604030504040204" pitchFamily="34" charset="0"/>
                <a:cs typeface="Tahoma" panose="020B0604030504040204" pitchFamily="34" charset="0"/>
              </a:rPr>
              <a:t>est un environnement d'exécution JavaScript côté serveur qui permet d'exécuter du JavaScript en dehors du navigateur.</a:t>
            </a:r>
          </a:p>
        </p:txBody>
      </p:sp>
    </p:spTree>
    <p:extLst>
      <p:ext uri="{BB962C8B-B14F-4D97-AF65-F5344CB8AC3E}">
        <p14:creationId xmlns:p14="http://schemas.microsoft.com/office/powerpoint/2010/main" val="266693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dirty="0"/>
              <a:t>Technologies et Outils</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810000" y="2488327"/>
            <a:ext cx="10571998" cy="3638764"/>
          </a:xfrm>
        </p:spPr>
        <p:txBody>
          <a:bodyPr>
            <a:normAutofit/>
          </a:bodyPr>
          <a:lstStyle/>
          <a:p>
            <a:pPr>
              <a:buFont typeface="Wingdings" panose="05000000000000000000" pitchFamily="2" charset="2"/>
              <a:buChar char="q"/>
            </a:pPr>
            <a:r>
              <a:rPr lang="fr-FR" dirty="0">
                <a:ea typeface="Tahoma" panose="020B0604030504040204" pitchFamily="34" charset="0"/>
                <a:cs typeface="Tahoma" panose="020B0604030504040204" pitchFamily="34" charset="0"/>
              </a:rPr>
              <a:t> </a:t>
            </a:r>
            <a:r>
              <a:rPr lang="fr-FR" b="1" dirty="0">
                <a:ea typeface="Tahoma" panose="020B0604030504040204" pitchFamily="34" charset="0"/>
                <a:cs typeface="Tahoma" panose="020B0604030504040204" pitchFamily="34" charset="0"/>
              </a:rPr>
              <a:t>Next js </a:t>
            </a:r>
            <a:r>
              <a:rPr lang="fr-FR" dirty="0">
                <a:ea typeface="Tahoma" panose="020B0604030504040204" pitchFamily="34" charset="0"/>
                <a:cs typeface="Tahoma" panose="020B0604030504040204" pitchFamily="34" charset="0"/>
              </a:rPr>
              <a:t>: La nécessité d'un framework qui pourrait facilement évoluer avec les besoins du projet tout en fournissant une expérience utilisateur performante a orienté le choix vers Next js. La prise en charge du rendu côté serveur garantit que l'application est rapidement accessible même sur des connexions lentes, ce qui est essentiel pour une plateforme de chat en temps réel.</a:t>
            </a:r>
          </a:p>
        </p:txBody>
      </p:sp>
    </p:spTree>
    <p:extLst>
      <p:ext uri="{BB962C8B-B14F-4D97-AF65-F5344CB8AC3E}">
        <p14:creationId xmlns:p14="http://schemas.microsoft.com/office/powerpoint/2010/main" val="138176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dirty="0"/>
              <a:t>Fonctionnalités implementées </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810000" y="2488327"/>
            <a:ext cx="10571998" cy="3638764"/>
          </a:xfrm>
        </p:spPr>
        <p:txBody>
          <a:bodyPr>
            <a:normAutofit/>
          </a:bodyPr>
          <a:lstStyle/>
          <a:p>
            <a:pPr>
              <a:buFont typeface="Wingdings" panose="05000000000000000000" pitchFamily="2" charset="2"/>
              <a:buChar char="q"/>
            </a:pPr>
            <a:r>
              <a:rPr lang="fr-FR" dirty="0">
                <a:ea typeface="Tahoma" panose="020B0604030504040204" pitchFamily="34" charset="0"/>
                <a:cs typeface="Tahoma" panose="020B0604030504040204" pitchFamily="34" charset="0"/>
              </a:rPr>
              <a:t>Connexion du client avec l’adresse IP et le port du serveur</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 Authentification du client</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 Gestion multi-clients par le serveur</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 Envoi des messages du client au serveur</a:t>
            </a:r>
          </a:p>
          <a:p>
            <a:pPr>
              <a:buFont typeface="Wingdings" panose="05000000000000000000" pitchFamily="2" charset="2"/>
              <a:buChar char="q"/>
            </a:pPr>
            <a:r>
              <a:rPr lang="fr-FR" dirty="0">
                <a:ea typeface="Tahoma" panose="020B0604030504040204" pitchFamily="34" charset="0"/>
                <a:cs typeface="Tahoma" panose="020B0604030504040204" pitchFamily="34" charset="0"/>
              </a:rPr>
              <a:t>Diffusion des messages par le serveur à tous les clients connectés (a été ajoutée après)</a:t>
            </a:r>
          </a:p>
        </p:txBody>
      </p:sp>
    </p:spTree>
    <p:extLst>
      <p:ext uri="{BB962C8B-B14F-4D97-AF65-F5344CB8AC3E}">
        <p14:creationId xmlns:p14="http://schemas.microsoft.com/office/powerpoint/2010/main" val="1991945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F45182065_Persuasive speech outline_RVA_v3" id="{9991F312-7BAB-436D-8583-A5078171179B}" vid="{06C31F6F-9DBF-4ED0-83AC-3AFD01C902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2D07FD5-8A16-4741-957C-8B91E43CA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A0FB75-2DC0-41F8-9602-F83475C3A4C5}">
  <ds:schemaRefs>
    <ds:schemaRef ds:uri="http://schemas.microsoft.com/sharepoint/v3/contenttype/forms"/>
  </ds:schemaRefs>
</ds:datastoreItem>
</file>

<file path=customXml/itemProps3.xml><?xml version="1.0" encoding="utf-8"?>
<ds:datastoreItem xmlns:ds="http://schemas.openxmlformats.org/officeDocument/2006/customXml" ds:itemID="{D1E580CA-3EBF-40A1-848D-12B3B18BB82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1775</Words>
  <Application>Microsoft Office PowerPoint</Application>
  <PresentationFormat>Widescreen</PresentationFormat>
  <Paragraphs>95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Century Gothic</vt:lpstr>
      <vt:lpstr>Tahoma</vt:lpstr>
      <vt:lpstr>Times New Roman</vt:lpstr>
      <vt:lpstr>Wingdings</vt:lpstr>
      <vt:lpstr>Wingdings 2</vt:lpstr>
      <vt:lpstr>Quotable</vt:lpstr>
      <vt:lpstr>PowerPoint Presentation</vt:lpstr>
      <vt:lpstr>Membres du groupe</vt:lpstr>
      <vt:lpstr>Objectif</vt:lpstr>
      <vt:lpstr>Description</vt:lpstr>
      <vt:lpstr>Serveur</vt:lpstr>
      <vt:lpstr>Client</vt:lpstr>
      <vt:lpstr>Technologies et Outils</vt:lpstr>
      <vt:lpstr>Technologies et Outils</vt:lpstr>
      <vt:lpstr>Fonctionnalités implementées </vt:lpstr>
      <vt:lpstr>Fonctionnalités implementées </vt:lpstr>
      <vt:lpstr>Fonctionnalités ajoutées (bonus) </vt:lpstr>
      <vt:lpstr>Fonctionnalités ajoutées (bonus)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2023-10-26T04:56:54Z</dcterms:created>
  <dcterms:modified xsi:type="dcterms:W3CDTF">2023-11-10T09:17:51Z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