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57" r:id="rId5"/>
    <p:sldId id="260" r:id="rId6"/>
    <p:sldId id="262" r:id="rId7"/>
    <p:sldId id="265" r:id="rId8"/>
    <p:sldId id="263" r:id="rId9"/>
    <p:sldId id="268" r:id="rId10"/>
    <p:sldId id="272" r:id="rId11"/>
    <p:sldId id="273" r:id="rId12"/>
    <p:sldId id="275" r:id="rId13"/>
    <p:sldId id="274" r:id="rId14"/>
    <p:sldId id="270" r:id="rId15"/>
    <p:sldId id="271" r:id="rId16"/>
    <p:sldId id="276" r:id="rId17"/>
    <p:sldId id="269" r:id="rId18"/>
    <p:sldId id="281" r:id="rId19"/>
    <p:sldId id="288" r:id="rId20"/>
    <p:sldId id="289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n H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9" autoAdjust="0"/>
    <p:restoredTop sz="94641" autoAdjust="0"/>
  </p:normalViewPr>
  <p:slideViewPr>
    <p:cSldViewPr snapToGrid="0" snapToObjects="1">
      <p:cViewPr>
        <p:scale>
          <a:sx n="90" d="100"/>
          <a:sy n="90" d="100"/>
        </p:scale>
        <p:origin x="-725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88394584139"/>
          <c:y val="7.9245283018867907E-2"/>
          <c:w val="0.84332688588007698"/>
          <c:h val="0.735849056603772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TCP</c:v>
                </c:pt>
              </c:strCache>
            </c:strRef>
          </c:tx>
          <c:xVal>
            <c:numRef>
              <c:f>Sheet1!$B$1:$F$1</c:f>
              <c:numCache>
                <c:formatCode>General</c:formatCode>
                <c:ptCount val="5"/>
                <c:pt idx="0">
                  <c:v>155</c:v>
                </c:pt>
                <c:pt idx="1">
                  <c:v>622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Sheet1!$B$2:$F$2</c:f>
              <c:numCache>
                <c:formatCode>General</c:formatCode>
                <c:ptCount val="5"/>
                <c:pt idx="0">
                  <c:v>0.86</c:v>
                </c:pt>
                <c:pt idx="1">
                  <c:v>0.83</c:v>
                </c:pt>
                <c:pt idx="2">
                  <c:v>0.66</c:v>
                </c:pt>
                <c:pt idx="3">
                  <c:v>0.57999999999999996</c:v>
                </c:pt>
                <c:pt idx="4">
                  <c:v>0.38</c:v>
                </c:pt>
              </c:numCache>
            </c:numRef>
          </c:yVal>
          <c:smooth val="0"/>
        </c:ser>
        <c:dLbls>
          <c:showLegendKey val="0"/>
          <c:showVal val="0"/>
          <c:showCatName val="1"/>
          <c:showSerName val="0"/>
          <c:showPercent val="0"/>
          <c:showBubbleSize val="0"/>
        </c:dLbls>
        <c:axId val="67434368"/>
        <c:axId val="32444416"/>
      </c:scatterChart>
      <c:valAx>
        <c:axId val="67434368"/>
        <c:scaling>
          <c:orientation val="minMax"/>
          <c:max val="1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Link Capacity (Mbps)</a:t>
                </a:r>
              </a:p>
            </c:rich>
          </c:tx>
          <c:layout>
            <c:manualLayout>
              <c:xMode val="edge"/>
              <c:yMode val="edge"/>
              <c:x val="0.40812379110251401"/>
              <c:y val="0.913207547169811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32444416"/>
        <c:crosses val="autoZero"/>
        <c:crossBetween val="midCat"/>
        <c:majorUnit val="2000"/>
      </c:valAx>
      <c:valAx>
        <c:axId val="32444416"/>
        <c:scaling>
          <c:orientation val="minMax"/>
          <c:max val="1"/>
          <c:min val="0.3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Link Utilization</a:t>
                </a:r>
              </a:p>
            </c:rich>
          </c:tx>
          <c:layout>
            <c:manualLayout>
              <c:xMode val="edge"/>
              <c:yMode val="edge"/>
              <c:x val="0"/>
              <c:y val="0.2452830188679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67434368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9521640091101"/>
          <c:y val="6.0728744939271197E-2"/>
          <c:w val="0.87243735763097896"/>
          <c:h val="0.765182186234818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Linear Search</c:v>
                </c:pt>
              </c:strCache>
            </c:strRef>
          </c:tx>
          <c:cat>
            <c:numRef>
              <c:f>Sheet1!$B$1:$X$1</c:f>
              <c:numCache>
                <c:formatCode>General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Sheet1!$B$2:$X$2</c:f>
              <c:numCache>
                <c:formatCode>General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Sheet1!$A$3</c:f>
              <c:strCache>
                <c:ptCount val="1"/>
                <c:pt idx="0">
                  <c:v>Binary Search with Smax and Smin</c:v>
                </c:pt>
              </c:strCache>
            </c:strRef>
          </c:tx>
          <c:cat>
            <c:numRef>
              <c:f>Sheet1!$B$1:$X$1</c:f>
              <c:numCache>
                <c:formatCode>General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Sheet1!$B$3:$X$3</c:f>
              <c:numCache>
                <c:formatCode>General</c:formatCode>
                <c:ptCount val="23"/>
                <c:pt idx="0">
                  <c:v>0</c:v>
                </c:pt>
                <c:pt idx="1">
                  <c:v>64</c:v>
                </c:pt>
                <c:pt idx="2">
                  <c:v>128</c:v>
                </c:pt>
                <c:pt idx="3">
                  <c:v>192</c:v>
                </c:pt>
                <c:pt idx="4">
                  <c:v>224</c:v>
                </c:pt>
                <c:pt idx="5">
                  <c:v>240</c:v>
                </c:pt>
                <c:pt idx="6">
                  <c:v>248</c:v>
                </c:pt>
                <c:pt idx="7">
                  <c:v>252</c:v>
                </c:pt>
                <c:pt idx="8">
                  <c:v>254</c:v>
                </c:pt>
                <c:pt idx="9">
                  <c:v>255</c:v>
                </c:pt>
                <c:pt idx="10">
                  <c:v>256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776192"/>
        <c:axId val="32778112"/>
      </c:lineChart>
      <c:catAx>
        <c:axId val="32776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(RTT)</a:t>
                </a:r>
              </a:p>
            </c:rich>
          </c:tx>
          <c:layout>
            <c:manualLayout>
              <c:xMode val="edge"/>
              <c:yMode val="edge"/>
              <c:x val="0.42168953226059303"/>
              <c:y val="0.92938644500914602"/>
            </c:manualLayout>
          </c:layout>
          <c:overlay val="0"/>
        </c:title>
        <c:numFmt formatCode="General" sourceLinked="1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32778112"/>
        <c:crossesAt val="0"/>
        <c:auto val="1"/>
        <c:lblAlgn val="ctr"/>
        <c:lblOffset val="100"/>
        <c:tickLblSkip val="1"/>
        <c:noMultiLvlLbl val="1"/>
      </c:catAx>
      <c:valAx>
        <c:axId val="32778112"/>
        <c:scaling>
          <c:orientation val="minMax"/>
          <c:max val="256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cwnd</a:t>
                </a:r>
              </a:p>
            </c:rich>
          </c:tx>
          <c:layout>
            <c:manualLayout>
              <c:xMode val="edge"/>
              <c:yMode val="edge"/>
              <c:x val="2.7465974224239598E-4"/>
              <c:y val="0.39491922340006902"/>
            </c:manualLayout>
          </c:layout>
          <c:overlay val="0"/>
        </c:title>
        <c:numFmt formatCode="General" sourceLinked="1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32776192"/>
        <c:crosses val="autoZero"/>
        <c:crossBetween val="between"/>
        <c:majorUnit val="32"/>
        <c:minorUnit val="4"/>
      </c:valAx>
    </c:plotArea>
    <c:legend>
      <c:legendPos val="r"/>
      <c:layout>
        <c:manualLayout>
          <c:xMode val="edge"/>
          <c:yMode val="edge"/>
          <c:x val="0.50022177240725996"/>
          <c:y val="0.38819622169338303"/>
          <c:w val="0.49961847512727697"/>
          <c:h val="0.2956050396407349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90F-9A32-F440-A1FF-DEFE1B3EE45D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91DD8-560B-4944-8398-50D6E740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2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430-9574-4745-ADEE-9FC382159ED8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3DFF3-5F3B-0048-95C3-3A8C0D33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3DFF3-5F3B-0048-95C3-3A8C0D3323C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3DFF3-5F3B-0048-95C3-3A8C0D332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0166-E628-5C44-94C3-05479C966847}" type="datetime1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D283-2980-3644-A197-418CBBF4DEB6}" type="datetime1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0B6-9FFB-E64D-8613-C1973C2684BE}" type="datetime1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31E-E115-814C-858D-B5589A59ECE3}" type="datetime1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5DCE-1C2C-BA46-AE86-007E8B48E9B4}" type="datetime1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7039-9886-8E42-B4A6-AC3719FAEE1B}" type="datetime1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F4CA-0AB0-FC40-8EAF-5224890DA8A7}" type="datetime1">
              <a:rPr lang="en-US" smtClean="0"/>
              <a:t>10/2/2011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C8C3-7291-2D44-82ED-45FA16399E23}" type="datetime1">
              <a:rPr lang="en-US" smtClean="0"/>
              <a:t>10/2/2011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DB99-5393-A643-AFE3-8C5398C14425}" type="datetime1">
              <a:rPr lang="en-US" smtClean="0"/>
              <a:t>10/2/2011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0383-4CED-094D-B0FC-06AA908D309C}" type="datetime1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F92-C247-CA45-9159-67E3EC7B4845}" type="datetime1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F0A1-5303-834B-A874-43256AD408B2}" type="datetime1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1FE9-784A-DA42-AE18-27C43E979D4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06px-Lattic_simple_cubic.svg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579437"/>
            <a:ext cx="51562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0412"/>
            <a:ext cx="7772400" cy="1470025"/>
          </a:xfrm>
        </p:spPr>
        <p:txBody>
          <a:bodyPr/>
          <a:lstStyle/>
          <a:p>
            <a:r>
              <a:rPr lang="en-US" dirty="0" smtClean="0"/>
              <a:t>CUBIC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Qian HE (Steve)</a:t>
            </a:r>
          </a:p>
          <a:p>
            <a:r>
              <a:rPr lang="en-US" dirty="0" smtClean="0"/>
              <a:t>CS 577 – Prof. Bob </a:t>
            </a:r>
            <a:r>
              <a:rPr lang="en-US" dirty="0" err="1" smtClean="0"/>
              <a:t>Kinicki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>
                <a:solidFill>
                  <a:srgbClr val="3366FF"/>
                </a:solidFill>
              </a:rPr>
              <a:t>cwnd</a:t>
            </a:r>
            <a:r>
              <a:rPr lang="en-US" dirty="0" smtClean="0">
                <a:solidFill>
                  <a:srgbClr val="3366FF"/>
                </a:solidFill>
              </a:rPr>
              <a:t> &lt; </a:t>
            </a:r>
            <a:r>
              <a:rPr lang="en-US" dirty="0" err="1" smtClean="0">
                <a:solidFill>
                  <a:srgbClr val="3366FF"/>
                </a:solidFill>
              </a:rPr>
              <a:t>low_window</a:t>
            </a:r>
            <a:r>
              <a:rPr lang="en-US" dirty="0" smtClean="0"/>
              <a:t>, normal TCP:</a:t>
            </a:r>
          </a:p>
          <a:p>
            <a:pPr lvl="1"/>
            <a:r>
              <a:rPr lang="en-US" dirty="0" smtClean="0"/>
              <a:t>ACK received</a:t>
            </a:r>
          </a:p>
          <a:p>
            <a:pPr lvl="2"/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 + 1</a:t>
            </a:r>
            <a:endParaRPr lang="en-US" dirty="0"/>
          </a:p>
          <a:p>
            <a:pPr lvl="1"/>
            <a:r>
              <a:rPr lang="en-US" dirty="0" smtClean="0"/>
              <a:t>Enter recovery</a:t>
            </a:r>
          </a:p>
          <a:p>
            <a:pPr lvl="2"/>
            <a:r>
              <a:rPr lang="en-US" dirty="0" err="1" smtClean="0"/>
              <a:t>cwnd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cwnd</a:t>
            </a:r>
            <a:r>
              <a:rPr lang="en-US" dirty="0"/>
              <a:t> * </a:t>
            </a:r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Else, BIC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ACK received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cwnd</a:t>
            </a:r>
            <a:r>
              <a:rPr lang="en-US" dirty="0" smtClean="0"/>
              <a:t> &lt; </a:t>
            </a:r>
            <a:r>
              <a:rPr lang="en-US" dirty="0" err="1" smtClean="0"/>
              <a:t>Wmax</a:t>
            </a:r>
            <a:endParaRPr lang="en-US" dirty="0" smtClean="0"/>
          </a:p>
          <a:p>
            <a:pPr lvl="2"/>
            <a:r>
              <a:rPr lang="en-US" sz="1800" dirty="0" err="1" smtClean="0"/>
              <a:t>cwnd</a:t>
            </a:r>
            <a:r>
              <a:rPr lang="en-US" sz="1800" dirty="0" smtClean="0"/>
              <a:t> += (</a:t>
            </a:r>
            <a:r>
              <a:rPr lang="en-US" sz="1800" dirty="0" err="1" smtClean="0"/>
              <a:t>Wmax</a:t>
            </a:r>
            <a:r>
              <a:rPr lang="en-US" sz="1800" dirty="0" smtClean="0"/>
              <a:t> – </a:t>
            </a:r>
            <a:r>
              <a:rPr lang="en-US" sz="1800" dirty="0" err="1" smtClean="0"/>
              <a:t>cwnd</a:t>
            </a:r>
            <a:r>
              <a:rPr lang="en-US" sz="1800" dirty="0" smtClean="0"/>
              <a:t>) / 2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sz="1800" dirty="0" err="1"/>
              <a:t>c</a:t>
            </a:r>
            <a:r>
              <a:rPr lang="en-US" sz="1800" dirty="0" err="1" smtClean="0"/>
              <a:t>wnd</a:t>
            </a:r>
            <a:r>
              <a:rPr lang="en-US" sz="1800" dirty="0" smtClean="0"/>
              <a:t> += </a:t>
            </a:r>
            <a:r>
              <a:rPr lang="en-US" sz="1800" dirty="0" err="1" smtClean="0"/>
              <a:t>cwnd</a:t>
            </a:r>
            <a:r>
              <a:rPr lang="en-US" sz="1800" dirty="0" smtClean="0"/>
              <a:t> - </a:t>
            </a:r>
            <a:r>
              <a:rPr lang="en-US" sz="1800" dirty="0" err="1" smtClean="0"/>
              <a:t>Wmax</a:t>
            </a:r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cwnd</a:t>
            </a:r>
            <a:r>
              <a:rPr lang="en-US" dirty="0" smtClean="0"/>
              <a:t> &lt; </a:t>
            </a:r>
            <a:r>
              <a:rPr lang="en-US" dirty="0" err="1" smtClean="0"/>
              <a:t>Wmax</a:t>
            </a:r>
            <a:endParaRPr lang="en-US" dirty="0" smtClean="0"/>
          </a:p>
          <a:p>
            <a:pPr lvl="2"/>
            <a:r>
              <a:rPr lang="en-US" sz="1800" dirty="0" err="1" smtClean="0"/>
              <a:t>Wmax</a:t>
            </a:r>
            <a:r>
              <a:rPr lang="en-US" sz="1800" dirty="0" smtClean="0"/>
              <a:t> = </a:t>
            </a:r>
            <a:r>
              <a:rPr lang="en-US" sz="1800" dirty="0" err="1" smtClean="0"/>
              <a:t>cwnd</a:t>
            </a:r>
            <a:r>
              <a:rPr lang="en-US" sz="1800" dirty="0" smtClean="0"/>
              <a:t> * (1 – </a:t>
            </a:r>
            <a:r>
              <a:rPr lang="en-US" sz="1800" dirty="0" err="1" smtClean="0"/>
              <a:t>ß</a:t>
            </a:r>
            <a:r>
              <a:rPr lang="en-US" sz="1800" dirty="0" smtClean="0"/>
              <a:t> / 2)</a:t>
            </a:r>
            <a:endParaRPr lang="en-US" sz="2200" dirty="0"/>
          </a:p>
          <a:p>
            <a:pPr lvl="1"/>
            <a:r>
              <a:rPr lang="en-US" sz="2200" dirty="0" smtClean="0"/>
              <a:t>Else</a:t>
            </a:r>
          </a:p>
          <a:p>
            <a:pPr lvl="2"/>
            <a:r>
              <a:rPr lang="en-US" sz="1800" dirty="0" err="1" smtClean="0"/>
              <a:t>Wmax</a:t>
            </a:r>
            <a:r>
              <a:rPr lang="en-US" sz="1800" dirty="0" smtClean="0"/>
              <a:t> = </a:t>
            </a:r>
            <a:r>
              <a:rPr lang="en-US" sz="1800" dirty="0" err="1" smtClean="0"/>
              <a:t>cwnd</a:t>
            </a:r>
            <a:endParaRPr lang="en-US" sz="1800" dirty="0" smtClean="0"/>
          </a:p>
          <a:p>
            <a:pPr lvl="1"/>
            <a:r>
              <a:rPr lang="en-US" sz="2200" dirty="0" err="1"/>
              <a:t>c</a:t>
            </a:r>
            <a:r>
              <a:rPr lang="en-US" sz="2200" dirty="0" err="1" smtClean="0"/>
              <a:t>wnd</a:t>
            </a:r>
            <a:r>
              <a:rPr lang="en-US" sz="2200" dirty="0" smtClean="0"/>
              <a:t> *= 1 - </a:t>
            </a:r>
            <a:r>
              <a:rPr lang="en-US" sz="2200" dirty="0" err="1" smtClean="0"/>
              <a:t>ß</a:t>
            </a:r>
            <a:endParaRPr lang="en-US" sz="2200" dirty="0" smtClean="0"/>
          </a:p>
        </p:txBody>
      </p:sp>
      <p:sp>
        <p:nvSpPr>
          <p:cNvPr id="8" name="Oval Callout 7"/>
          <p:cNvSpPr/>
          <p:nvPr/>
        </p:nvSpPr>
        <p:spPr>
          <a:xfrm>
            <a:off x="1524000" y="5526441"/>
            <a:ext cx="2540000" cy="1199444"/>
          </a:xfrm>
          <a:prstGeom prst="wedgeEllipseCallout">
            <a:avLst>
              <a:gd name="adj1" fmla="val -29722"/>
              <a:gd name="adj2" fmla="val -716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Smin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&lt;= </a:t>
            </a:r>
            <a:r>
              <a:rPr lang="en-US" b="1" dirty="0" err="1" smtClean="0">
                <a:solidFill>
                  <a:srgbClr val="0000FF"/>
                </a:solidFill>
              </a:rPr>
              <a:t>cwnd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 smtClean="0"/>
              <a:t>&amp;&amp;</a:t>
            </a:r>
          </a:p>
          <a:p>
            <a:pPr algn="ctr"/>
            <a:r>
              <a:rPr lang="en-US" b="1" dirty="0" err="1" smtClean="0">
                <a:solidFill>
                  <a:srgbClr val="0000FF"/>
                </a:solidFill>
              </a:rPr>
              <a:t>cwnd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&lt;=</a:t>
            </a:r>
            <a:r>
              <a:rPr lang="en-US" b="1" dirty="0" err="1" smtClean="0">
                <a:solidFill>
                  <a:srgbClr val="FF0000"/>
                </a:solidFill>
              </a:rPr>
              <a:t>Smax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with no lost</a:t>
            </a:r>
            <a:endParaRPr lang="en-US" dirty="0"/>
          </a:p>
        </p:txBody>
      </p:sp>
      <p:graphicFrame>
        <p:nvGraphicFramePr>
          <p:cNvPr id="9" name="Objec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465126"/>
              </p:ext>
            </p:extLst>
          </p:nvPr>
        </p:nvGraphicFramePr>
        <p:xfrm>
          <a:off x="903825" y="1651000"/>
          <a:ext cx="7336350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Donut 9"/>
          <p:cNvSpPr>
            <a:spLocks/>
          </p:cNvSpPr>
          <p:nvPr/>
        </p:nvSpPr>
        <p:spPr>
          <a:xfrm rot="1090530">
            <a:off x="2022482" y="2583105"/>
            <a:ext cx="535923" cy="2919891"/>
          </a:xfrm>
          <a:prstGeom prst="donut">
            <a:avLst>
              <a:gd name="adj" fmla="val 46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>
            <a:spLocks/>
          </p:cNvSpPr>
          <p:nvPr/>
        </p:nvSpPr>
        <p:spPr>
          <a:xfrm rot="16200000">
            <a:off x="4209728" y="1514504"/>
            <a:ext cx="310445" cy="837436"/>
          </a:xfrm>
          <a:prstGeom prst="donut">
            <a:avLst>
              <a:gd name="adj" fmla="val 46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637444" y="4402666"/>
            <a:ext cx="1210011" cy="578555"/>
          </a:xfrm>
          <a:prstGeom prst="wedgeEllipseCallout">
            <a:avLst>
              <a:gd name="adj1" fmla="val -55704"/>
              <a:gd name="adj2" fmla="val -756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Smax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821846" y="1361722"/>
            <a:ext cx="1210011" cy="578555"/>
          </a:xfrm>
          <a:prstGeom prst="wedgeEllipseCallout">
            <a:avLst>
              <a:gd name="adj1" fmla="val -47540"/>
              <a:gd name="adj2" fmla="val 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Smin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6" y="268112"/>
            <a:ext cx="7480300" cy="57993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067446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"Binary Increase Congestion Control (BIC) for Fast Long-Distance Networks"</a:t>
            </a:r>
            <a:r>
              <a:rPr lang="en-US" sz="1600" dirty="0" smtClean="0"/>
              <a:t>, </a:t>
            </a:r>
            <a:r>
              <a:rPr lang="en-US" sz="1600" dirty="0" err="1"/>
              <a:t>Lisong</a:t>
            </a:r>
            <a:r>
              <a:rPr lang="en-US" sz="1600" dirty="0"/>
              <a:t> </a:t>
            </a:r>
            <a:r>
              <a:rPr lang="en-US" sz="1600" dirty="0" err="1"/>
              <a:t>Xu</a:t>
            </a:r>
            <a:r>
              <a:rPr lang="en-US" sz="1600" dirty="0"/>
              <a:t>, </a:t>
            </a:r>
            <a:r>
              <a:rPr lang="en-US" sz="1600" dirty="0" err="1"/>
              <a:t>Khaled</a:t>
            </a:r>
            <a:r>
              <a:rPr lang="en-US" sz="1600" dirty="0"/>
              <a:t> </a:t>
            </a:r>
            <a:r>
              <a:rPr lang="en-US" sz="1600" dirty="0" err="1"/>
              <a:t>Harfoush</a:t>
            </a:r>
            <a:r>
              <a:rPr lang="en-US" sz="1600" dirty="0"/>
              <a:t>, and </a:t>
            </a:r>
            <a:r>
              <a:rPr lang="en-US" sz="1600" dirty="0" err="1"/>
              <a:t>Injong</a:t>
            </a:r>
            <a:r>
              <a:rPr lang="en-US" sz="1600" dirty="0"/>
              <a:t> Rhee</a:t>
            </a:r>
          </a:p>
        </p:txBody>
      </p:sp>
    </p:spTree>
    <p:extLst>
      <p:ext uri="{BB962C8B-B14F-4D97-AF65-F5344CB8AC3E}">
        <p14:creationId xmlns:p14="http://schemas.microsoft.com/office/powerpoint/2010/main" val="5855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CUBIC?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 control of BIC is </a:t>
            </a:r>
            <a:r>
              <a:rPr lang="en-US" dirty="0"/>
              <a:t>so </a:t>
            </a:r>
            <a:r>
              <a:rPr lang="en-US" b="1" dirty="0" smtClean="0">
                <a:solidFill>
                  <a:srgbClr val="FF0000"/>
                </a:solidFill>
              </a:rPr>
              <a:t>complex</a:t>
            </a:r>
            <a:r>
              <a:rPr lang="en-US" dirty="0" smtClean="0"/>
              <a:t>!</a:t>
            </a:r>
          </a:p>
          <a:p>
            <a:r>
              <a:rPr lang="en-US" dirty="0"/>
              <a:t>BIC’s growth function can still be too aggressive for TCP, especially under </a:t>
            </a:r>
            <a:r>
              <a:rPr lang="en-US" b="1" dirty="0">
                <a:solidFill>
                  <a:srgbClr val="FF0000"/>
                </a:solidFill>
              </a:rPr>
              <a:t>short RTT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low speed </a:t>
            </a:r>
            <a:r>
              <a:rPr lang="en-US" dirty="0"/>
              <a:t>networks. </a:t>
            </a:r>
            <a:endParaRPr lang="en-US" dirty="0" smtClean="0"/>
          </a:p>
          <a:p>
            <a:r>
              <a:rPr lang="en-US" dirty="0" smtClean="0"/>
              <a:t>BIC still </a:t>
            </a:r>
            <a:r>
              <a:rPr lang="en-US" dirty="0"/>
              <a:t>has </a:t>
            </a:r>
            <a:r>
              <a:rPr lang="en-US" dirty="0" smtClean="0"/>
              <a:t>room </a:t>
            </a:r>
            <a:r>
              <a:rPr lang="en-US" dirty="0"/>
              <a:t>for </a:t>
            </a:r>
            <a:r>
              <a:rPr lang="en-US" dirty="0" smtClean="0"/>
              <a:t>improving TCP</a:t>
            </a:r>
            <a:r>
              <a:rPr lang="en-US" dirty="0"/>
              <a:t>-</a:t>
            </a:r>
            <a:r>
              <a:rPr lang="en-US" b="1" dirty="0">
                <a:solidFill>
                  <a:srgbClr val="FF0000"/>
                </a:solidFill>
              </a:rPr>
              <a:t>friendliness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RTT-</a:t>
            </a:r>
            <a:r>
              <a:rPr lang="en-US" b="1" dirty="0" smtClean="0">
                <a:solidFill>
                  <a:srgbClr val="FF0000"/>
                </a:solidFill>
              </a:rPr>
              <a:t>fairness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ACK received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scaling </a:t>
            </a:r>
            <a:r>
              <a:rPr lang="en-US" dirty="0" smtClean="0"/>
              <a:t>factor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the elapsed time from the last </a:t>
            </a:r>
            <a:r>
              <a:rPr lang="en-US" dirty="0" smtClean="0"/>
              <a:t>window reduction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Wmax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the window size just before the </a:t>
            </a:r>
            <a:r>
              <a:rPr lang="en-US" dirty="0" smtClean="0"/>
              <a:t>last window reduction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is updated at the time of last lost event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Update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 with: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Update </a:t>
            </a:r>
            <a:r>
              <a:rPr lang="en-US" b="1" dirty="0" err="1" smtClean="0">
                <a:solidFill>
                  <a:srgbClr val="FF0000"/>
                </a:solidFill>
              </a:rPr>
              <a:t>Wmax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β</a:t>
            </a:r>
            <a:r>
              <a:rPr lang="en-US" dirty="0"/>
              <a:t> is a constant </a:t>
            </a:r>
            <a:r>
              <a:rPr lang="en-US" dirty="0" smtClean="0"/>
              <a:t>multiplication </a:t>
            </a:r>
            <a:r>
              <a:rPr lang="en-US" dirty="0"/>
              <a:t>decrease factor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63819"/>
              </p:ext>
            </p:extLst>
          </p:nvPr>
        </p:nvGraphicFramePr>
        <p:xfrm>
          <a:off x="458788" y="2471738"/>
          <a:ext cx="40370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Equation" r:id="rId3" imgW="1549400" imgH="279400" progId="Equation.3">
                  <p:embed/>
                </p:oleObj>
              </mc:Choice>
              <mc:Fallback>
                <p:oleObj name="Equation" r:id="rId3" imgW="15494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788" y="2471738"/>
                        <a:ext cx="4037012" cy="7286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29294"/>
              </p:ext>
            </p:extLst>
          </p:nvPr>
        </p:nvGraphicFramePr>
        <p:xfrm>
          <a:off x="4648200" y="2732741"/>
          <a:ext cx="4038600" cy="95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Equation" r:id="rId5" imgW="1079500" imgH="254000" progId="Equation.3">
                  <p:embed/>
                </p:oleObj>
              </mc:Choice>
              <mc:Fallback>
                <p:oleObj name="Equation" r:id="rId5" imgW="1079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2732741"/>
                        <a:ext cx="4038600" cy="95025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356827"/>
              </p:ext>
            </p:extLst>
          </p:nvPr>
        </p:nvGraphicFramePr>
        <p:xfrm>
          <a:off x="4648200" y="4167720"/>
          <a:ext cx="4038600" cy="95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" name="Equation" r:id="rId7" imgW="914400" imgH="215900" progId="Equation.3">
                  <p:embed/>
                </p:oleObj>
              </mc:Choice>
              <mc:Fallback>
                <p:oleObj name="Equation" r:id="rId7" imgW="914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4167720"/>
                        <a:ext cx="4038600" cy="95355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loud Callout 13"/>
          <p:cNvSpPr/>
          <p:nvPr/>
        </p:nvSpPr>
        <p:spPr>
          <a:xfrm>
            <a:off x="296333" y="3626556"/>
            <a:ext cx="4199467" cy="2739202"/>
          </a:xfrm>
          <a:prstGeom prst="cloudCallout">
            <a:avLst>
              <a:gd name="adj1" fmla="val -16450"/>
              <a:gd name="adj2" fmla="val -665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wnd</a:t>
            </a:r>
            <a:r>
              <a:rPr lang="en-US" dirty="0" smtClean="0"/>
              <a:t> cannot be less than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as to keep the growth rate the same as standard TCP in </a:t>
            </a:r>
            <a:r>
              <a:rPr lang="en-US" b="1" dirty="0" smtClean="0">
                <a:solidFill>
                  <a:srgbClr val="FF0000"/>
                </a:solidFill>
              </a:rPr>
              <a:t>short RTT</a:t>
            </a:r>
            <a:r>
              <a:rPr lang="en-US" dirty="0" smtClean="0"/>
              <a:t> networks. 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683027"/>
              </p:ext>
            </p:extLst>
          </p:nvPr>
        </p:nvGraphicFramePr>
        <p:xfrm>
          <a:off x="1315155" y="4444593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Equation" r:id="rId9" imgW="1930400" imgH="431800" progId="Equation.3">
                  <p:embed/>
                </p:oleObj>
              </mc:Choice>
              <mc:Fallback>
                <p:oleObj name="Equation" r:id="rId9" imgW="1930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5155" y="4444593"/>
                        <a:ext cx="1930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7" y="112890"/>
            <a:ext cx="8692611" cy="55738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331587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baseline="30000" dirty="0"/>
              <a:t>CUBIC window curves with competing flows (NS simulation in a network with 500Mbps and 100ms RTT), </a:t>
            </a:r>
            <a:r>
              <a:rPr lang="en-US" b="1" i="1" baseline="30000" dirty="0"/>
              <a:t>C </a:t>
            </a:r>
            <a:r>
              <a:rPr lang="en-US" b="1" baseline="30000" dirty="0"/>
              <a:t>= 0.4, β = 0.8.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Growth Function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rcRect t="-1854" b="-1854"/>
          <a:stretch>
            <a:fillRect/>
          </a:stretch>
        </p:blipFill>
        <p:spPr>
          <a:xfrm>
            <a:off x="2977445" y="3832574"/>
            <a:ext cx="4538133" cy="2495798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445" y="1563507"/>
            <a:ext cx="4538133" cy="22690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82889" y="2481112"/>
            <a:ext cx="117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CUBIC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06224" y="4903057"/>
            <a:ext cx="71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BIC</a:t>
            </a:r>
            <a:endParaRPr lang="en-US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6341362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"CUBIC: A New TCP-Friendly High-Speed TCP Variant", </a:t>
            </a:r>
            <a:r>
              <a:rPr lang="en-US" sz="1600" dirty="0" err="1" smtClean="0"/>
              <a:t>Injong</a:t>
            </a:r>
            <a:r>
              <a:rPr lang="en-US" sz="1600" dirty="0" smtClean="0"/>
              <a:t> Rhee, and </a:t>
            </a:r>
            <a:r>
              <a:rPr lang="en-US" sz="1600" dirty="0" err="1" smtClean="0"/>
              <a:t>Lisong</a:t>
            </a:r>
            <a:r>
              <a:rPr lang="en-US" sz="1600" dirty="0" smtClean="0"/>
              <a:t> </a:t>
            </a:r>
            <a:r>
              <a:rPr lang="en-US" sz="1600" dirty="0" err="1" smtClean="0"/>
              <a:t>Xu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2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0697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511483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flows of a high-speed TCP variant over a </a:t>
            </a:r>
            <a:r>
              <a:rPr lang="en-US" b="1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-RTT network path (~</a:t>
            </a:r>
            <a:r>
              <a:rPr lang="en-US" dirty="0" smtClean="0">
                <a:solidFill>
                  <a:srgbClr val="FF0000"/>
                </a:solidFill>
              </a:rPr>
              <a:t>220ms</a:t>
            </a:r>
            <a:r>
              <a:rPr lang="en-US" dirty="0" smtClean="0"/>
              <a:t>)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flows of long-term TCP-SACK flows over </a:t>
            </a:r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short</a:t>
            </a:r>
            <a:r>
              <a:rPr lang="en-US" dirty="0" smtClean="0"/>
              <a:t>-RTT path (~</a:t>
            </a:r>
            <a:r>
              <a:rPr lang="en-US" dirty="0" smtClean="0">
                <a:solidFill>
                  <a:srgbClr val="FF0000"/>
                </a:solidFill>
              </a:rPr>
              <a:t>20ms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327251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"CUBIC: A New TCP-Friendly High-Speed TCP Variant", </a:t>
            </a:r>
            <a:r>
              <a:rPr lang="en-US" sz="1600" dirty="0" err="1" smtClean="0"/>
              <a:t>Injong</a:t>
            </a:r>
            <a:r>
              <a:rPr lang="en-US" sz="1600" dirty="0" smtClean="0"/>
              <a:t> Rhee, and </a:t>
            </a:r>
            <a:r>
              <a:rPr lang="en-US" sz="1600" dirty="0" err="1" smtClean="0"/>
              <a:t>Lisong</a:t>
            </a:r>
            <a:r>
              <a:rPr lang="en-US" sz="1600" dirty="0" smtClean="0"/>
              <a:t> </a:t>
            </a:r>
            <a:r>
              <a:rPr lang="en-US" sz="1600" dirty="0" err="1" smtClean="0"/>
              <a:t>Xu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220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</a:t>
            </a:r>
            <a:r>
              <a:rPr lang="en-US" dirty="0" smtClean="0"/>
              <a:t>Variation </a:t>
            </a:r>
            <a:r>
              <a:rPr lang="en-US" dirty="0"/>
              <a:t>(</a:t>
            </a:r>
            <a:r>
              <a:rPr lang="en-US" altLang="zh-CN" dirty="0" err="1" smtClean="0"/>
              <a:t>CoV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“There </a:t>
            </a:r>
            <a:r>
              <a:rPr lang="en-US" dirty="0"/>
              <a:t>is no well-defined metric of stability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“Often </a:t>
            </a:r>
            <a:r>
              <a:rPr lang="en-US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CoV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transmission rate</a:t>
            </a:r>
            <a:r>
              <a:rPr lang="en-US" dirty="0"/>
              <a:t>s are used to </a:t>
            </a:r>
            <a:r>
              <a:rPr lang="en-US" dirty="0" smtClean="0"/>
              <a:t>depict stability.”</a:t>
            </a:r>
          </a:p>
          <a:p>
            <a:r>
              <a:rPr lang="en-US" dirty="0"/>
              <a:t>“For a less satisfactory measure, we plotted the </a:t>
            </a:r>
            <a:r>
              <a:rPr lang="en-US" dirty="0" err="1" smtClean="0"/>
              <a:t>CoV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throughput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87017"/>
              </p:ext>
            </p:extLst>
          </p:nvPr>
        </p:nvGraphicFramePr>
        <p:xfrm>
          <a:off x="2674056" y="2134303"/>
          <a:ext cx="3708924" cy="259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635000" imgH="444500" progId="Equation.3">
                  <p:embed/>
                </p:oleObj>
              </mc:Choice>
              <mc:Fallback>
                <p:oleObj name="Equation" r:id="rId3" imgW="635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4056" y="2134303"/>
                        <a:ext cx="3708924" cy="25962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341362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"CUBIC: A New TCP-Friendly High-Speed TCP Variant", </a:t>
            </a:r>
            <a:r>
              <a:rPr lang="en-US" sz="1600" dirty="0" err="1" smtClean="0"/>
              <a:t>Injong</a:t>
            </a:r>
            <a:r>
              <a:rPr lang="en-US" sz="1600" dirty="0" smtClean="0"/>
              <a:t> Rhee, and </a:t>
            </a:r>
            <a:r>
              <a:rPr lang="en-US" sz="1600" dirty="0" err="1" smtClean="0"/>
              <a:t>Lisong</a:t>
            </a:r>
            <a:r>
              <a:rPr lang="en-US" sz="1600" dirty="0" smtClean="0"/>
              <a:t> </a:t>
            </a:r>
            <a:r>
              <a:rPr lang="en-US" sz="1600" dirty="0" err="1" smtClean="0"/>
              <a:t>Xu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06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Introduction of </a:t>
            </a:r>
            <a:r>
              <a:rPr lang="en-US" dirty="0" smtClean="0"/>
              <a:t>CUBIC</a:t>
            </a:r>
          </a:p>
          <a:p>
            <a:r>
              <a:rPr lang="en-US" dirty="0" smtClean="0"/>
              <a:t>Prehistory </a:t>
            </a:r>
            <a:r>
              <a:rPr lang="en-US" altLang="zh-CN" dirty="0" smtClean="0"/>
              <a:t>of </a:t>
            </a:r>
            <a:r>
              <a:rPr lang="en-US" dirty="0" smtClean="0"/>
              <a:t>CUBIC</a:t>
            </a:r>
          </a:p>
          <a:p>
            <a:pPr lvl="1"/>
            <a:r>
              <a:rPr lang="en-US" dirty="0" smtClean="0"/>
              <a:t>Standard TCP</a:t>
            </a:r>
          </a:p>
          <a:p>
            <a:pPr lvl="1"/>
            <a:r>
              <a:rPr lang="en-US" dirty="0" smtClean="0"/>
              <a:t>BIC</a:t>
            </a:r>
            <a:endParaRPr lang="en-US" dirty="0"/>
          </a:p>
          <a:p>
            <a:r>
              <a:rPr lang="en-US" dirty="0" smtClean="0"/>
              <a:t>CUBIC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CoV</a:t>
            </a:r>
            <a:r>
              <a:rPr lang="en-US" altLang="zh-CN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20% BDP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45" r="-2345"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341362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"CUBIC: A New TCP-Friendly High-Speed TCP Variant", </a:t>
            </a:r>
            <a:r>
              <a:rPr lang="en-US" sz="1600" dirty="0" err="1" smtClean="0"/>
              <a:t>Injong</a:t>
            </a:r>
            <a:r>
              <a:rPr lang="en-US" sz="1600" dirty="0" smtClean="0"/>
              <a:t> Rhee, and </a:t>
            </a:r>
            <a:r>
              <a:rPr lang="en-US" sz="1600" dirty="0" err="1" smtClean="0"/>
              <a:t>Lisong</a:t>
            </a:r>
            <a:r>
              <a:rPr lang="en-US" sz="1600" dirty="0" smtClean="0"/>
              <a:t> </a:t>
            </a:r>
            <a:r>
              <a:rPr lang="en-US" sz="1600" dirty="0" err="1" smtClean="0"/>
              <a:t>Xu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82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CoV</a:t>
            </a:r>
            <a:r>
              <a:rPr lang="en-US" altLang="zh-CN" dirty="0" smtClean="0"/>
              <a:t> </a:t>
            </a:r>
            <a:r>
              <a:rPr lang="en-US" dirty="0" smtClean="0"/>
              <a:t>- 200% </a:t>
            </a:r>
            <a:r>
              <a:rPr lang="en-US" dirty="0"/>
              <a:t>BDP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23" b="-1123"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6341362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"CUBIC: A New TCP-Friendly High-Speed TCP Variant", </a:t>
            </a:r>
            <a:r>
              <a:rPr lang="en-US" sz="1600" dirty="0" err="1" smtClean="0"/>
              <a:t>Injong</a:t>
            </a:r>
            <a:r>
              <a:rPr lang="en-US" sz="1600" dirty="0" smtClean="0"/>
              <a:t> Rhee, and </a:t>
            </a:r>
            <a:r>
              <a:rPr lang="en-US" sz="1600" dirty="0" err="1" smtClean="0"/>
              <a:t>Lisong</a:t>
            </a:r>
            <a:r>
              <a:rPr lang="en-US" sz="1600" dirty="0" smtClean="0"/>
              <a:t> </a:t>
            </a:r>
            <a:r>
              <a:rPr lang="en-US" sz="1600" dirty="0" err="1" smtClean="0"/>
              <a:t>Xu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0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CUBIC is </a:t>
            </a:r>
            <a:r>
              <a:rPr lang="en-US" dirty="0"/>
              <a:t>a less aggressive and more systematic </a:t>
            </a:r>
            <a:r>
              <a:rPr lang="en-US" b="1" dirty="0">
                <a:solidFill>
                  <a:srgbClr val="FF0000"/>
                </a:solidFill>
              </a:rPr>
              <a:t>derivative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BIC</a:t>
            </a:r>
            <a:r>
              <a:rPr lang="en-US" dirty="0" smtClean="0"/>
              <a:t>, </a:t>
            </a:r>
            <a:r>
              <a:rPr lang="en-US" dirty="0"/>
              <a:t>in which the window is a </a:t>
            </a:r>
            <a:r>
              <a:rPr lang="en-US" b="1" dirty="0">
                <a:solidFill>
                  <a:srgbClr val="FF0000"/>
                </a:solidFill>
              </a:rPr>
              <a:t>cubic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of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since the last congestion event, with the inflection point set to the window prior to the event.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CUBIC-TCP?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to:</a:t>
            </a:r>
          </a:p>
          <a:p>
            <a:pPr lvl="1"/>
            <a:r>
              <a:rPr lang="en-US" dirty="0" smtClean="0"/>
              <a:t>Standard TCP</a:t>
            </a:r>
          </a:p>
          <a:p>
            <a:pPr lvl="1"/>
            <a:r>
              <a:rPr lang="en-US" dirty="0" smtClean="0"/>
              <a:t>BIC-TCP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578"/>
            <a:ext cx="8229600" cy="61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Underutilization of the </a:t>
            </a:r>
            <a:r>
              <a:rPr lang="en-US" dirty="0" smtClean="0"/>
              <a:t>bandwidth in </a:t>
            </a:r>
            <a:r>
              <a:rPr lang="en-US" b="1" dirty="0" smtClean="0">
                <a:solidFill>
                  <a:srgbClr val="FF0000"/>
                </a:solidFill>
              </a:rPr>
              <a:t>High-Speed Network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59890"/>
              </p:ext>
            </p:extLst>
          </p:nvPr>
        </p:nvGraphicFramePr>
        <p:xfrm>
          <a:off x="658813" y="1958622"/>
          <a:ext cx="7688262" cy="357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6019800" y="2514600"/>
            <a:ext cx="2895600" cy="1219200"/>
          </a:xfrm>
          <a:prstGeom prst="wedgeRoundRectCallout">
            <a:avLst>
              <a:gd name="adj1" fmla="val 16500"/>
              <a:gd name="adj2" fmla="val 8906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</a:rPr>
              <a:t>Cannot fully utilize the huge capacity of high-speed networks!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08013" y="5638800"/>
            <a:ext cx="77898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charset="0"/>
              <a:buNone/>
            </a:pPr>
            <a:r>
              <a:rPr lang="en-US" altLang="zh-CN" sz="1400" dirty="0"/>
              <a:t>NS-2 Simulation (100 sec)</a:t>
            </a:r>
          </a:p>
          <a:p>
            <a:pPr algn="l">
              <a:buClr>
                <a:schemeClr val="hlink"/>
              </a:buClr>
              <a:buSzPct val="75000"/>
              <a:buFont typeface="Wingdings" charset="0"/>
              <a:buChar char="l"/>
            </a:pPr>
            <a:r>
              <a:rPr lang="en-US" altLang="zh-CN" sz="1400" dirty="0"/>
              <a:t>  Link Capacity = 155Mbps, 622Mbps, 2.5Gbps, 5Gbps, 10Gbps,</a:t>
            </a:r>
          </a:p>
          <a:p>
            <a:pPr algn="l">
              <a:buClr>
                <a:schemeClr val="hlink"/>
              </a:buClr>
              <a:buSzPct val="75000"/>
              <a:buFont typeface="Wingdings" charset="0"/>
              <a:buChar char="l"/>
            </a:pPr>
            <a:r>
              <a:rPr lang="en-US" altLang="zh-CN" sz="1400" dirty="0"/>
              <a:t>  Drop-Tail Routers, 0.1BDP Buffer</a:t>
            </a:r>
          </a:p>
          <a:p>
            <a:pPr algn="l">
              <a:buClr>
                <a:schemeClr val="hlink"/>
              </a:buClr>
              <a:buSzPct val="75000"/>
              <a:buFont typeface="Wingdings" charset="0"/>
              <a:buChar char="l"/>
            </a:pPr>
            <a:r>
              <a:rPr lang="en-US" altLang="zh-CN" sz="1400" dirty="0"/>
              <a:t>  5 TCP Connections, 100ms RTT, 1000-Byte Packet Size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5810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Presentation: "</a:t>
            </a:r>
            <a:r>
              <a:rPr lang="en-US" sz="1200" dirty="0"/>
              <a:t>Congestion Control on High-Speed </a:t>
            </a:r>
            <a:r>
              <a:rPr lang="en-US" sz="1200" dirty="0" smtClean="0"/>
              <a:t>Networks”, </a:t>
            </a:r>
            <a:r>
              <a:rPr lang="en-US" sz="1200" dirty="0" err="1"/>
              <a:t>Injong</a:t>
            </a:r>
            <a:r>
              <a:rPr lang="en-US" sz="1200" dirty="0"/>
              <a:t> Rhee, </a:t>
            </a:r>
            <a:r>
              <a:rPr lang="en-US" sz="1200" dirty="0" err="1"/>
              <a:t>Lisong</a:t>
            </a:r>
            <a:r>
              <a:rPr lang="en-US" sz="1200" dirty="0"/>
              <a:t> </a:t>
            </a:r>
            <a:r>
              <a:rPr lang="en-US" sz="1200" dirty="0" err="1" smtClean="0"/>
              <a:t>Xu</a:t>
            </a:r>
            <a:r>
              <a:rPr lang="en-US" sz="1200" dirty="0" smtClean="0"/>
              <a:t>, Slide 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 animBg="0"/>
        </p:bldSub>
      </p:bldGraphic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578"/>
            <a:ext cx="8229600" cy="6152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Low window size resilience to packet </a:t>
            </a:r>
            <a:r>
              <a:rPr lang="en-US" dirty="0" smtClean="0"/>
              <a:t>loss in </a:t>
            </a:r>
            <a:r>
              <a:rPr lang="en-US" b="1" dirty="0" smtClean="0">
                <a:solidFill>
                  <a:srgbClr val="FF0000"/>
                </a:solidFill>
              </a:rPr>
              <a:t>High-Speed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Line 4"/>
          <p:cNvSpPr>
            <a:spLocks noChangeShapeType="1"/>
          </p:cNvSpPr>
          <p:nvPr/>
        </p:nvSpPr>
        <p:spPr bwMode="auto">
          <a:xfrm>
            <a:off x="1143000" y="32766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5"/>
          <p:cNvSpPr>
            <a:spLocks noChangeShapeType="1"/>
          </p:cNvSpPr>
          <p:nvPr/>
        </p:nvSpPr>
        <p:spPr bwMode="auto">
          <a:xfrm>
            <a:off x="1143000" y="57150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6"/>
          <p:cNvSpPr>
            <a:spLocks noChangeShapeType="1"/>
          </p:cNvSpPr>
          <p:nvPr/>
        </p:nvSpPr>
        <p:spPr bwMode="auto">
          <a:xfrm flipV="1">
            <a:off x="2209800" y="3505200"/>
            <a:ext cx="1752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320040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Packet loss</a:t>
            </a: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6934200" y="59118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>
                <a:latin typeface="Univers" charset="0"/>
              </a:rPr>
              <a:t>Time (RTT)</a:t>
            </a:r>
          </a:p>
        </p:txBody>
      </p:sp>
      <p:sp>
        <p:nvSpPr>
          <p:cNvPr id="103" name="Line 9"/>
          <p:cNvSpPr>
            <a:spLocks noChangeShapeType="1"/>
          </p:cNvSpPr>
          <p:nvPr/>
        </p:nvSpPr>
        <p:spPr bwMode="auto">
          <a:xfrm>
            <a:off x="3962400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"/>
          <p:cNvSpPr>
            <a:spLocks noChangeShapeType="1"/>
          </p:cNvSpPr>
          <p:nvPr/>
        </p:nvSpPr>
        <p:spPr bwMode="auto">
          <a:xfrm>
            <a:off x="22098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1"/>
          <p:cNvSpPr>
            <a:spLocks noChangeShapeType="1"/>
          </p:cNvSpPr>
          <p:nvPr/>
        </p:nvSpPr>
        <p:spPr bwMode="auto">
          <a:xfrm>
            <a:off x="39624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3962400" y="26670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13"/>
          <p:cNvSpPr txBox="1">
            <a:spLocks noChangeArrowheads="1"/>
          </p:cNvSpPr>
          <p:nvPr/>
        </p:nvSpPr>
        <p:spPr bwMode="auto">
          <a:xfrm>
            <a:off x="2305050" y="5911850"/>
            <a:ext cx="219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Congestion avoidance</a:t>
            </a:r>
          </a:p>
        </p:txBody>
      </p:sp>
      <p:sp>
        <p:nvSpPr>
          <p:cNvPr id="108" name="Line 14"/>
          <p:cNvSpPr>
            <a:spLocks noChangeShapeType="1"/>
          </p:cNvSpPr>
          <p:nvPr/>
        </p:nvSpPr>
        <p:spPr bwMode="auto">
          <a:xfrm flipV="1">
            <a:off x="3956050" y="3505200"/>
            <a:ext cx="1752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Text Box 15"/>
          <p:cNvSpPr txBox="1">
            <a:spLocks noChangeArrowheads="1"/>
          </p:cNvSpPr>
          <p:nvPr/>
        </p:nvSpPr>
        <p:spPr bwMode="auto">
          <a:xfrm>
            <a:off x="494665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Packet loss</a:t>
            </a:r>
          </a:p>
        </p:txBody>
      </p:sp>
      <p:sp>
        <p:nvSpPr>
          <p:cNvPr id="110" name="Line 16"/>
          <p:cNvSpPr>
            <a:spLocks noChangeShapeType="1"/>
          </p:cNvSpPr>
          <p:nvPr/>
        </p:nvSpPr>
        <p:spPr bwMode="auto">
          <a:xfrm>
            <a:off x="5715000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7"/>
          <p:cNvSpPr>
            <a:spLocks noChangeShapeType="1"/>
          </p:cNvSpPr>
          <p:nvPr/>
        </p:nvSpPr>
        <p:spPr bwMode="auto">
          <a:xfrm>
            <a:off x="39624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8"/>
          <p:cNvSpPr>
            <a:spLocks noChangeShapeType="1"/>
          </p:cNvSpPr>
          <p:nvPr/>
        </p:nvSpPr>
        <p:spPr bwMode="auto">
          <a:xfrm>
            <a:off x="57150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9"/>
          <p:cNvSpPr>
            <a:spLocks noChangeShapeType="1"/>
          </p:cNvSpPr>
          <p:nvPr/>
        </p:nvSpPr>
        <p:spPr bwMode="auto">
          <a:xfrm>
            <a:off x="5715000" y="26670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 flipV="1">
            <a:off x="5708650" y="3505200"/>
            <a:ext cx="1752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21"/>
          <p:cNvSpPr txBox="1">
            <a:spLocks noChangeArrowheads="1"/>
          </p:cNvSpPr>
          <p:nvPr/>
        </p:nvSpPr>
        <p:spPr bwMode="auto">
          <a:xfrm>
            <a:off x="669925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Packet loss</a:t>
            </a:r>
          </a:p>
        </p:txBody>
      </p:sp>
      <p:sp>
        <p:nvSpPr>
          <p:cNvPr id="116" name="Line 22"/>
          <p:cNvSpPr>
            <a:spLocks noChangeShapeType="1"/>
          </p:cNvSpPr>
          <p:nvPr/>
        </p:nvSpPr>
        <p:spPr bwMode="auto">
          <a:xfrm>
            <a:off x="7467600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>
            <a:off x="57150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>
            <a:off x="74676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5"/>
          <p:cNvSpPr>
            <a:spLocks noChangeShapeType="1"/>
          </p:cNvSpPr>
          <p:nvPr/>
        </p:nvSpPr>
        <p:spPr bwMode="auto">
          <a:xfrm>
            <a:off x="7467600" y="26670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auto">
          <a:xfrm>
            <a:off x="409575" y="347345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cwnd</a:t>
            </a:r>
          </a:p>
        </p:txBody>
      </p:sp>
      <p:sp>
        <p:nvSpPr>
          <p:cNvPr id="121" name="Freeform 27"/>
          <p:cNvSpPr>
            <a:spLocks/>
          </p:cNvSpPr>
          <p:nvPr/>
        </p:nvSpPr>
        <p:spPr bwMode="auto">
          <a:xfrm>
            <a:off x="1152525" y="3429000"/>
            <a:ext cx="1066800" cy="2281238"/>
          </a:xfrm>
          <a:custGeom>
            <a:avLst/>
            <a:gdLst>
              <a:gd name="T0" fmla="*/ 0 w 656"/>
              <a:gd name="T1" fmla="*/ 872 h 872"/>
              <a:gd name="T2" fmla="*/ 432 w 656"/>
              <a:gd name="T3" fmla="*/ 680 h 872"/>
              <a:gd name="T4" fmla="*/ 624 w 656"/>
              <a:gd name="T5" fmla="*/ 104 h 872"/>
              <a:gd name="T6" fmla="*/ 624 w 656"/>
              <a:gd name="T7" fmla="*/ 56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6" h="872">
                <a:moveTo>
                  <a:pt x="0" y="872"/>
                </a:moveTo>
                <a:cubicBezTo>
                  <a:pt x="164" y="840"/>
                  <a:pt x="328" y="808"/>
                  <a:pt x="432" y="680"/>
                </a:cubicBezTo>
                <a:cubicBezTo>
                  <a:pt x="536" y="552"/>
                  <a:pt x="592" y="208"/>
                  <a:pt x="624" y="104"/>
                </a:cubicBezTo>
                <a:cubicBezTo>
                  <a:pt x="656" y="0"/>
                  <a:pt x="640" y="28"/>
                  <a:pt x="624" y="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28"/>
          <p:cNvSpPr>
            <a:spLocks noChangeShapeType="1"/>
          </p:cNvSpPr>
          <p:nvPr/>
        </p:nvSpPr>
        <p:spPr bwMode="auto">
          <a:xfrm flipH="1">
            <a:off x="2219325" y="2667000"/>
            <a:ext cx="0" cy="30432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>
            <a:off x="1152525" y="5788025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0"/>
          <p:cNvSpPr>
            <a:spLocks noChangeShapeType="1"/>
          </p:cNvSpPr>
          <p:nvPr/>
        </p:nvSpPr>
        <p:spPr bwMode="auto">
          <a:xfrm>
            <a:off x="2219325" y="5788025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31"/>
          <p:cNvSpPr>
            <a:spLocks noChangeShapeType="1"/>
          </p:cNvSpPr>
          <p:nvPr/>
        </p:nvSpPr>
        <p:spPr bwMode="auto">
          <a:xfrm>
            <a:off x="1152525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1143000" y="5911850"/>
            <a:ext cx="107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Slow start</a:t>
            </a:r>
          </a:p>
        </p:txBody>
      </p:sp>
      <p:sp>
        <p:nvSpPr>
          <p:cNvPr id="127" name="Line 33"/>
          <p:cNvSpPr>
            <a:spLocks noChangeShapeType="1"/>
          </p:cNvSpPr>
          <p:nvPr/>
        </p:nvSpPr>
        <p:spPr bwMode="auto">
          <a:xfrm>
            <a:off x="2219325" y="3505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34"/>
          <p:cNvSpPr txBox="1">
            <a:spLocks noChangeArrowheads="1"/>
          </p:cNvSpPr>
          <p:nvPr/>
        </p:nvSpPr>
        <p:spPr bwMode="auto">
          <a:xfrm>
            <a:off x="1524000" y="3168650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>
                <a:latin typeface="Univers" charset="0"/>
              </a:rPr>
              <a:t>Packet loss</a:t>
            </a:r>
          </a:p>
        </p:txBody>
      </p:sp>
      <p:grpSp>
        <p:nvGrpSpPr>
          <p:cNvPr id="129" name="Group 36"/>
          <p:cNvGrpSpPr>
            <a:grpSpLocks/>
          </p:cNvGrpSpPr>
          <p:nvPr/>
        </p:nvGrpSpPr>
        <p:grpSpPr bwMode="auto">
          <a:xfrm>
            <a:off x="1063625" y="3489325"/>
            <a:ext cx="7673975" cy="400050"/>
            <a:chOff x="670" y="2198"/>
            <a:chExt cx="4834" cy="252"/>
          </a:xfrm>
        </p:grpSpPr>
        <p:sp>
          <p:nvSpPr>
            <p:cNvPr id="130" name="Line 37"/>
            <p:cNvSpPr>
              <a:spLocks noChangeShapeType="1"/>
            </p:cNvSpPr>
            <p:nvPr/>
          </p:nvSpPr>
          <p:spPr bwMode="auto">
            <a:xfrm>
              <a:off x="720" y="2208"/>
              <a:ext cx="432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Text Box 38"/>
            <p:cNvSpPr txBox="1">
              <a:spLocks noChangeArrowheads="1"/>
            </p:cNvSpPr>
            <p:nvPr/>
          </p:nvSpPr>
          <p:spPr bwMode="auto">
            <a:xfrm>
              <a:off x="670" y="2198"/>
              <a:ext cx="6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FF00"/>
                  </a:solidFill>
                </a:rPr>
                <a:t>100,000</a:t>
              </a:r>
              <a:endParaRPr lang="en-US" altLang="zh-CN" sz="2000" dirty="0">
                <a:solidFill>
                  <a:srgbClr val="FFFF00"/>
                </a:solidFill>
              </a:endParaRPr>
            </a:p>
          </p:txBody>
        </p:sp>
        <p:sp>
          <p:nvSpPr>
            <p:cNvPr id="132" name="Text Box 39"/>
            <p:cNvSpPr txBox="1">
              <a:spLocks noChangeArrowheads="1"/>
            </p:cNvSpPr>
            <p:nvPr/>
          </p:nvSpPr>
          <p:spPr bwMode="auto">
            <a:xfrm>
              <a:off x="4887" y="2198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FF00"/>
                  </a:solidFill>
                </a:rPr>
                <a:t>10Gbps</a:t>
              </a:r>
            </a:p>
          </p:txBody>
        </p:sp>
      </p:grpSp>
      <p:grpSp>
        <p:nvGrpSpPr>
          <p:cNvPr id="133" name="Group 40"/>
          <p:cNvGrpSpPr>
            <a:grpSpLocks/>
          </p:cNvGrpSpPr>
          <p:nvPr/>
        </p:nvGrpSpPr>
        <p:grpSpPr bwMode="auto">
          <a:xfrm>
            <a:off x="1074738" y="4632325"/>
            <a:ext cx="7629525" cy="400050"/>
            <a:chOff x="677" y="2918"/>
            <a:chExt cx="4806" cy="252"/>
          </a:xfrm>
        </p:grpSpPr>
        <p:sp>
          <p:nvSpPr>
            <p:cNvPr id="134" name="Line 41"/>
            <p:cNvSpPr>
              <a:spLocks noChangeShapeType="1"/>
            </p:cNvSpPr>
            <p:nvPr/>
          </p:nvSpPr>
          <p:spPr bwMode="auto">
            <a:xfrm>
              <a:off x="720" y="2928"/>
              <a:ext cx="432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42"/>
            <p:cNvSpPr txBox="1">
              <a:spLocks noChangeArrowheads="1"/>
            </p:cNvSpPr>
            <p:nvPr/>
          </p:nvSpPr>
          <p:spPr bwMode="auto">
            <a:xfrm>
              <a:off x="677" y="2918"/>
              <a:ext cx="5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FF00"/>
                  </a:solidFill>
                </a:rPr>
                <a:t>50,000   </a:t>
              </a:r>
            </a:p>
          </p:txBody>
        </p:sp>
        <p:sp>
          <p:nvSpPr>
            <p:cNvPr id="136" name="Text Box 43"/>
            <p:cNvSpPr txBox="1">
              <a:spLocks noChangeArrowheads="1"/>
            </p:cNvSpPr>
            <p:nvPr/>
          </p:nvSpPr>
          <p:spPr bwMode="auto">
            <a:xfrm>
              <a:off x="4944" y="2918"/>
              <a:ext cx="5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FF00"/>
                  </a:solidFill>
                </a:rPr>
                <a:t>5Gbps</a:t>
              </a:r>
            </a:p>
          </p:txBody>
        </p:sp>
      </p:grpSp>
      <p:grpSp>
        <p:nvGrpSpPr>
          <p:cNvPr id="137" name="Group 44"/>
          <p:cNvGrpSpPr>
            <a:grpSpLocks/>
          </p:cNvGrpSpPr>
          <p:nvPr/>
        </p:nvGrpSpPr>
        <p:grpSpPr bwMode="auto">
          <a:xfrm>
            <a:off x="2209800" y="2422525"/>
            <a:ext cx="5257800" cy="415925"/>
            <a:chOff x="1392" y="1526"/>
            <a:chExt cx="3312" cy="262"/>
          </a:xfrm>
        </p:grpSpPr>
        <p:sp>
          <p:nvSpPr>
            <p:cNvPr id="138" name="Line 45"/>
            <p:cNvSpPr>
              <a:spLocks noChangeShapeType="1"/>
            </p:cNvSpPr>
            <p:nvPr/>
          </p:nvSpPr>
          <p:spPr bwMode="auto">
            <a:xfrm>
              <a:off x="2496" y="1776"/>
              <a:ext cx="1104" cy="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6"/>
            <p:cNvSpPr>
              <a:spLocks noChangeShapeType="1"/>
            </p:cNvSpPr>
            <p:nvPr/>
          </p:nvSpPr>
          <p:spPr bwMode="auto">
            <a:xfrm>
              <a:off x="3600" y="1776"/>
              <a:ext cx="1104" cy="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7"/>
            <p:cNvSpPr>
              <a:spLocks noChangeShapeType="1"/>
            </p:cNvSpPr>
            <p:nvPr/>
          </p:nvSpPr>
          <p:spPr bwMode="auto">
            <a:xfrm>
              <a:off x="1392" y="1776"/>
              <a:ext cx="1104" cy="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Text Box 48"/>
            <p:cNvSpPr txBox="1">
              <a:spLocks noChangeArrowheads="1"/>
            </p:cNvSpPr>
            <p:nvPr/>
          </p:nvSpPr>
          <p:spPr bwMode="auto">
            <a:xfrm>
              <a:off x="1565" y="1526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FF00"/>
                  </a:solidFill>
                </a:rPr>
                <a:t>1.4 hours</a:t>
              </a:r>
            </a:p>
          </p:txBody>
        </p:sp>
        <p:sp>
          <p:nvSpPr>
            <p:cNvPr id="142" name="Text Box 49"/>
            <p:cNvSpPr txBox="1">
              <a:spLocks noChangeArrowheads="1"/>
            </p:cNvSpPr>
            <p:nvPr/>
          </p:nvSpPr>
          <p:spPr bwMode="auto">
            <a:xfrm>
              <a:off x="2621" y="1536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FF00"/>
                  </a:solidFill>
                </a:rPr>
                <a:t>1.4 hours</a:t>
              </a:r>
            </a:p>
          </p:txBody>
        </p:sp>
        <p:sp>
          <p:nvSpPr>
            <p:cNvPr id="143" name="Text Box 50"/>
            <p:cNvSpPr txBox="1">
              <a:spLocks noChangeArrowheads="1"/>
            </p:cNvSpPr>
            <p:nvPr/>
          </p:nvSpPr>
          <p:spPr bwMode="auto">
            <a:xfrm>
              <a:off x="3725" y="1536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FF00"/>
                  </a:solidFill>
                </a:rPr>
                <a:t>1.4 hours</a:t>
              </a:r>
            </a:p>
          </p:txBody>
        </p:sp>
      </p:grpSp>
      <p:sp>
        <p:nvSpPr>
          <p:cNvPr id="144" name="Text Box 51"/>
          <p:cNvSpPr txBox="1">
            <a:spLocks noChangeArrowheads="1"/>
          </p:cNvSpPr>
          <p:nvPr/>
        </p:nvSpPr>
        <p:spPr bwMode="auto">
          <a:xfrm>
            <a:off x="8197850" y="3124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TCP</a:t>
            </a:r>
          </a:p>
        </p:txBody>
      </p:sp>
      <p:sp>
        <p:nvSpPr>
          <p:cNvPr id="145" name="Line 56"/>
          <p:cNvSpPr>
            <a:spLocks noChangeShapeType="1"/>
          </p:cNvSpPr>
          <p:nvPr/>
        </p:nvSpPr>
        <p:spPr bwMode="auto">
          <a:xfrm>
            <a:off x="5717822" y="3473450"/>
            <a:ext cx="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58"/>
          <p:cNvSpPr>
            <a:spLocks noChangeShapeType="1"/>
          </p:cNvSpPr>
          <p:nvPr/>
        </p:nvSpPr>
        <p:spPr bwMode="auto">
          <a:xfrm>
            <a:off x="2209800" y="3505200"/>
            <a:ext cx="1752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96"/>
          <p:cNvSpPr>
            <a:spLocks noChangeArrowheads="1"/>
          </p:cNvSpPr>
          <p:nvPr/>
        </p:nvSpPr>
        <p:spPr bwMode="auto">
          <a:xfrm>
            <a:off x="2308931" y="4765675"/>
            <a:ext cx="1647119" cy="681214"/>
          </a:xfrm>
          <a:prstGeom prst="wedgeRoundRectCallout">
            <a:avLst>
              <a:gd name="adj1" fmla="val -22174"/>
              <a:gd name="adj2" fmla="val -10664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500" b="1" dirty="0" smtClean="0">
                <a:solidFill>
                  <a:srgbClr val="FF0000"/>
                </a:solidFill>
              </a:rPr>
              <a:t>Slow Increase</a:t>
            </a:r>
          </a:p>
          <a:p>
            <a:r>
              <a:rPr lang="en-US" altLang="zh-CN" sz="1500" b="1" dirty="0" err="1" smtClean="0">
                <a:solidFill>
                  <a:srgbClr val="FF0000"/>
                </a:solidFill>
              </a:rPr>
              <a:t>cwnd</a:t>
            </a:r>
            <a:r>
              <a:rPr lang="en-US" altLang="zh-CN" sz="15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= </a:t>
            </a:r>
            <a:r>
              <a:rPr lang="en-US" altLang="zh-CN" sz="1500" b="1" dirty="0" err="1">
                <a:solidFill>
                  <a:srgbClr val="FF0000"/>
                </a:solidFill>
              </a:rPr>
              <a:t>cwnd</a:t>
            </a:r>
            <a:r>
              <a:rPr lang="en-US" altLang="zh-CN" sz="1500" b="1" dirty="0">
                <a:solidFill>
                  <a:srgbClr val="FF0000"/>
                </a:solidFill>
              </a:rPr>
              <a:t> + 1</a:t>
            </a:r>
          </a:p>
        </p:txBody>
      </p:sp>
      <p:sp>
        <p:nvSpPr>
          <p:cNvPr id="151" name="AutoShape 96"/>
          <p:cNvSpPr>
            <a:spLocks noChangeArrowheads="1"/>
          </p:cNvSpPr>
          <p:nvPr/>
        </p:nvSpPr>
        <p:spPr bwMode="auto">
          <a:xfrm>
            <a:off x="4133498" y="4765675"/>
            <a:ext cx="1779940" cy="681214"/>
          </a:xfrm>
          <a:prstGeom prst="wedgeRoundRectCallout">
            <a:avLst>
              <a:gd name="adj1" fmla="val 35866"/>
              <a:gd name="adj2" fmla="val -13771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500" b="1" dirty="0" smtClean="0">
                <a:solidFill>
                  <a:srgbClr val="FF0000"/>
                </a:solidFill>
              </a:rPr>
              <a:t>Fast Decrease</a:t>
            </a:r>
          </a:p>
          <a:p>
            <a:r>
              <a:rPr lang="en-US" altLang="zh-CN" sz="1500" b="1" dirty="0" err="1" smtClean="0">
                <a:solidFill>
                  <a:srgbClr val="FF0000"/>
                </a:solidFill>
              </a:rPr>
              <a:t>cwnd</a:t>
            </a:r>
            <a:r>
              <a:rPr lang="en-US" altLang="zh-CN" sz="15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500" b="1" dirty="0">
                <a:solidFill>
                  <a:srgbClr val="FF0000"/>
                </a:solidFill>
              </a:rPr>
              <a:t>= </a:t>
            </a:r>
            <a:r>
              <a:rPr lang="en-US" altLang="zh-CN" sz="1500" b="1" dirty="0" err="1">
                <a:solidFill>
                  <a:srgbClr val="FF0000"/>
                </a:solidFill>
              </a:rPr>
              <a:t>cwnd</a:t>
            </a:r>
            <a:r>
              <a:rPr lang="en-US" altLang="zh-CN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1" dirty="0" smtClean="0">
                <a:solidFill>
                  <a:srgbClr val="FF0000"/>
                </a:solidFill>
              </a:rPr>
              <a:t>* 0.5</a:t>
            </a:r>
            <a:endParaRPr lang="en-US" altLang="zh-CN" sz="15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921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Presentation: "</a:t>
            </a:r>
            <a:r>
              <a:rPr lang="en-US" sz="1400" dirty="0"/>
              <a:t>Congestion Control on High-Speed </a:t>
            </a:r>
            <a:r>
              <a:rPr lang="en-US" sz="1400" dirty="0" smtClean="0"/>
              <a:t>Networks”, </a:t>
            </a:r>
            <a:r>
              <a:rPr lang="en-US" sz="1400" dirty="0" err="1"/>
              <a:t>Injong</a:t>
            </a:r>
            <a:r>
              <a:rPr lang="en-US" sz="1400" dirty="0"/>
              <a:t> Rhee, </a:t>
            </a:r>
            <a:r>
              <a:rPr lang="en-US" sz="1400" dirty="0" err="1"/>
              <a:t>Lisong</a:t>
            </a:r>
            <a:r>
              <a:rPr lang="en-US" sz="1400" dirty="0"/>
              <a:t> </a:t>
            </a:r>
            <a:r>
              <a:rPr lang="en-US" sz="1400" dirty="0" err="1" smtClean="0"/>
              <a:t>Xu</a:t>
            </a:r>
            <a:r>
              <a:rPr lang="en-US" sz="1400" dirty="0" smtClean="0"/>
              <a:t>, </a:t>
            </a:r>
            <a:r>
              <a:rPr lang="en-US" sz="1400" smtClean="0"/>
              <a:t>Slide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33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  <p:bldP spid="149" grpId="0" animBg="1"/>
      <p:bldP spid="1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Existing schemes have a severe RTT </a:t>
            </a:r>
            <a:r>
              <a:rPr lang="en-US" b="1" dirty="0">
                <a:solidFill>
                  <a:srgbClr val="FF0000"/>
                </a:solidFill>
              </a:rPr>
              <a:t>unfairness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problem</a:t>
            </a:r>
          </a:p>
          <a:p>
            <a:r>
              <a:rPr lang="en-US" dirty="0"/>
              <a:t>RTT unfairness for </a:t>
            </a:r>
            <a:r>
              <a:rPr lang="en-US" b="1" dirty="0">
                <a:solidFill>
                  <a:srgbClr val="FF0000"/>
                </a:solidFill>
              </a:rPr>
              <a:t>high-speed</a:t>
            </a:r>
            <a:r>
              <a:rPr lang="en-US" dirty="0"/>
              <a:t> networks occurs distinctly with drop tail routers for flows with large congestion windows where packet loss can be </a:t>
            </a:r>
            <a:r>
              <a:rPr lang="en-US" b="1" dirty="0">
                <a:solidFill>
                  <a:srgbClr val="FF0000"/>
                </a:solidFill>
              </a:rPr>
              <a:t>highly synchronized</a:t>
            </a:r>
            <a:r>
              <a:rPr lang="en-US" dirty="0"/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Binary </a:t>
            </a:r>
            <a:r>
              <a:rPr lang="en-US" b="1" dirty="0">
                <a:solidFill>
                  <a:srgbClr val="FF0000"/>
                </a:solidFill>
              </a:rPr>
              <a:t>Increase </a:t>
            </a:r>
            <a:r>
              <a:rPr lang="en-US" dirty="0"/>
              <a:t>Congestion Control (BIC) for Fast Long-Distance </a:t>
            </a:r>
            <a:r>
              <a:rPr lang="en-US" dirty="0" smtClean="0"/>
              <a:t>Networks”, </a:t>
            </a:r>
            <a:r>
              <a:rPr lang="en-US" dirty="0" err="1"/>
              <a:t>Lisong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, </a:t>
            </a:r>
            <a:r>
              <a:rPr lang="en-US" dirty="0" err="1"/>
              <a:t>Khaled</a:t>
            </a:r>
            <a:r>
              <a:rPr lang="en-US" dirty="0"/>
              <a:t> </a:t>
            </a:r>
            <a:r>
              <a:rPr lang="en-US" dirty="0" err="1"/>
              <a:t>Harfoush</a:t>
            </a:r>
            <a:r>
              <a:rPr lang="en-US" dirty="0"/>
              <a:t>, and </a:t>
            </a:r>
            <a:r>
              <a:rPr lang="en-US" dirty="0" err="1"/>
              <a:t>Injong</a:t>
            </a:r>
            <a:r>
              <a:rPr lang="en-US" dirty="0"/>
              <a:t> Rhee, IEEE INFOCOM </a:t>
            </a:r>
            <a:r>
              <a:rPr lang="en-US" dirty="0" smtClean="0"/>
              <a:t>2004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 of 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Scalability</a:t>
            </a:r>
            <a:r>
              <a:rPr lang="en-US" dirty="0"/>
              <a:t>: BIC can scale its bandwidth share to </a:t>
            </a:r>
            <a:r>
              <a:rPr lang="en-US" b="1" dirty="0">
                <a:solidFill>
                  <a:srgbClr val="FFFF00"/>
                </a:solidFill>
              </a:rPr>
              <a:t>10 </a:t>
            </a:r>
            <a:r>
              <a:rPr lang="en-US" b="1" dirty="0" err="1">
                <a:solidFill>
                  <a:srgbClr val="FFFF00"/>
                </a:solidFill>
              </a:rPr>
              <a:t>Gbps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around </a:t>
            </a:r>
            <a:r>
              <a:rPr lang="en-US" b="1" dirty="0">
                <a:solidFill>
                  <a:srgbClr val="FFFF00"/>
                </a:solidFill>
              </a:rPr>
              <a:t>3.5e-8</a:t>
            </a:r>
            <a:r>
              <a:rPr lang="en-US" dirty="0"/>
              <a:t> loss rates (comparable to HSTCP which reaches 10Gbps at 1e-7).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RTT </a:t>
            </a:r>
            <a:r>
              <a:rPr lang="en-US" b="1" dirty="0">
                <a:solidFill>
                  <a:srgbClr val="FF0000"/>
                </a:solidFill>
              </a:rPr>
              <a:t>fairness</a:t>
            </a:r>
            <a:r>
              <a:rPr lang="en-US" dirty="0"/>
              <a:t>: for large windows, BIC’s RTT unfairness is </a:t>
            </a:r>
            <a:r>
              <a:rPr lang="en-US" b="1" dirty="0">
                <a:solidFill>
                  <a:srgbClr val="FFFF00"/>
                </a:solidFill>
              </a:rPr>
              <a:t>proportional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rgbClr val="FFFF00"/>
                </a:solidFill>
              </a:rPr>
              <a:t>inverse square </a:t>
            </a:r>
            <a:r>
              <a:rPr lang="en-US" dirty="0"/>
              <a:t>of the RTT ratio as in AIMD.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TCP </a:t>
            </a:r>
            <a:r>
              <a:rPr lang="en-US" b="1" dirty="0">
                <a:solidFill>
                  <a:srgbClr val="FF0000"/>
                </a:solidFill>
              </a:rPr>
              <a:t>friendliness</a:t>
            </a:r>
            <a:r>
              <a:rPr lang="en-US" dirty="0"/>
              <a:t>: BIC achieves bounded TCP fairness for </a:t>
            </a:r>
            <a:r>
              <a:rPr lang="en-US" b="1" dirty="0">
                <a:solidFill>
                  <a:srgbClr val="FFFF00"/>
                </a:solidFill>
              </a:rPr>
              <a:t>all window sizes</a:t>
            </a:r>
            <a:r>
              <a:rPr lang="en-US" dirty="0"/>
              <a:t>. Around high loss rates where TCP performs well, its TCP friendliness is comparable to STCP’s.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Fairness </a:t>
            </a:r>
            <a:r>
              <a:rPr lang="en-US" b="1" dirty="0">
                <a:solidFill>
                  <a:srgbClr val="FF0000"/>
                </a:solidFill>
              </a:rPr>
              <a:t>and convergence</a:t>
            </a:r>
            <a:r>
              <a:rPr lang="en-US" dirty="0"/>
              <a:t>: compared to HSTCP and STCP, BIC achieves better bandwidth fairness over both short and long time scales, and </a:t>
            </a:r>
            <a:r>
              <a:rPr lang="en-US" b="1" dirty="0">
                <a:solidFill>
                  <a:srgbClr val="FFFF00"/>
                </a:solidFill>
              </a:rPr>
              <a:t>faster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convergence to a fair bandwidth share.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1FE9-784A-DA42-AE18-27C43E979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1947</TotalTime>
  <Words>857</Words>
  <Application>Microsoft Office PowerPoint</Application>
  <PresentationFormat>On-screen Show (4:3)</PresentationFormat>
  <Paragraphs>156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Twilight</vt:lpstr>
      <vt:lpstr>Equation</vt:lpstr>
      <vt:lpstr>CUBIC</vt:lpstr>
      <vt:lpstr>Agenda</vt:lpstr>
      <vt:lpstr>Brief Introduction</vt:lpstr>
      <vt:lpstr>Why do we need CUBIC-TCP?</vt:lpstr>
      <vt:lpstr>Standard TCP</vt:lpstr>
      <vt:lpstr>Standard TCP</vt:lpstr>
      <vt:lpstr>Why BIC?</vt:lpstr>
      <vt:lpstr>BIC</vt:lpstr>
      <vt:lpstr>Goals of BIC</vt:lpstr>
      <vt:lpstr>BIC Algorithm</vt:lpstr>
      <vt:lpstr>BIC Algorithm</vt:lpstr>
      <vt:lpstr>BIC with no lost</vt:lpstr>
      <vt:lpstr>PowerPoint Presentation</vt:lpstr>
      <vt:lpstr>Why CUBIC?</vt:lpstr>
      <vt:lpstr>CUBIC Algorithm</vt:lpstr>
      <vt:lpstr>PowerPoint Presentation</vt:lpstr>
      <vt:lpstr>Window Growth Function</vt:lpstr>
      <vt:lpstr>Stability</vt:lpstr>
      <vt:lpstr>Coefficient of Variation (CoV)</vt:lpstr>
      <vt:lpstr>CoV - 20% BDP</vt:lpstr>
      <vt:lpstr>CoV - 200% BDP</vt:lpstr>
      <vt:lpstr>Thanks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CUBIC-TCP</dc:title>
  <dc:creator>Qian HE</dc:creator>
  <cp:lastModifiedBy>Prof. Kinicki</cp:lastModifiedBy>
  <cp:revision>162</cp:revision>
  <dcterms:created xsi:type="dcterms:W3CDTF">2011-09-30T18:12:57Z</dcterms:created>
  <dcterms:modified xsi:type="dcterms:W3CDTF">2011-10-03T00:22:29Z</dcterms:modified>
</cp:coreProperties>
</file>