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9" r:id="rId1"/>
    <p:sldMasterId id="2147483761" r:id="rId2"/>
  </p:sldMasterIdLst>
  <p:notesMasterIdLst>
    <p:notesMasterId r:id="rId23"/>
  </p:notesMasterIdLst>
  <p:sldIdLst>
    <p:sldId id="256" r:id="rId3"/>
    <p:sldId id="275" r:id="rId4"/>
    <p:sldId id="257" r:id="rId5"/>
    <p:sldId id="258" r:id="rId6"/>
    <p:sldId id="259" r:id="rId7"/>
    <p:sldId id="260" r:id="rId8"/>
    <p:sldId id="272" r:id="rId9"/>
    <p:sldId id="273" r:id="rId10"/>
    <p:sldId id="261" r:id="rId11"/>
    <p:sldId id="262" r:id="rId12"/>
    <p:sldId id="271" r:id="rId13"/>
    <p:sldId id="263" r:id="rId14"/>
    <p:sldId id="274" r:id="rId15"/>
    <p:sldId id="264" r:id="rId16"/>
    <p:sldId id="265" r:id="rId17"/>
    <p:sldId id="266" r:id="rId18"/>
    <p:sldId id="267" r:id="rId19"/>
    <p:sldId id="268"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varScale="1">
        <p:scale>
          <a:sx n="44" d="100"/>
          <a:sy n="44" d="100"/>
        </p:scale>
        <p:origin x="4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71896798"/>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2339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8695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66604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2400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517372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2623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1209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68087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867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69588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5060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85624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46423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8378866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05818793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94846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28736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805274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8872375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63034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11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4814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22958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5712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074983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636288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14865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896503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592945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6285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5745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7945096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9318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81285711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25829524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hyperlink" Target="http://www.nationalmentoringmonth.org/get_involved/international_mentoring_day/index.html" TargetMode="Externa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ctrTitle"/>
          </p:nvPr>
        </p:nvSpPr>
        <p:spPr>
          <a:prstGeom prst="rect">
            <a:avLst/>
          </a:prstGeom>
        </p:spPr>
        <p:txBody>
          <a:bodyPr/>
          <a:lstStyle/>
          <a:p>
            <a:r>
              <a:rPr b="1" dirty="0"/>
              <a:t>POCKET CHANGE PRO</a:t>
            </a:r>
          </a:p>
        </p:txBody>
      </p:sp>
      <p:sp>
        <p:nvSpPr>
          <p:cNvPr id="113" name="Shape 113"/>
          <p:cNvSpPr>
            <a:spLocks noGrp="1"/>
          </p:cNvSpPr>
          <p:nvPr>
            <p:ph type="subTitle" idx="1"/>
          </p:nvPr>
        </p:nvSpPr>
        <p:spPr>
          <a:prstGeom prst="rect">
            <a:avLst/>
          </a:prstGeom>
        </p:spPr>
        <p:txBody>
          <a:bodyPr>
            <a:normAutofit/>
          </a:bodyPr>
          <a:lstStyle>
            <a:lvl1pPr>
              <a:lnSpc>
                <a:spcPct val="72000"/>
              </a:lnSpc>
              <a:buFont typeface="Arial"/>
              <a:defRPr sz="2100" b="1"/>
            </a:lvl1pPr>
          </a:lstStyle>
          <a:p>
            <a:r>
              <a:rPr lang="en-US" dirty="0" smtClean="0"/>
              <a:t>What can</a:t>
            </a:r>
            <a:r>
              <a:rPr dirty="0" smtClean="0"/>
              <a:t> </a:t>
            </a:r>
            <a:r>
              <a:rPr dirty="0"/>
              <a:t>Tech </a:t>
            </a:r>
            <a:r>
              <a:rPr lang="en-US" dirty="0" smtClean="0"/>
              <a:t>do to </a:t>
            </a:r>
            <a:r>
              <a:rPr dirty="0" smtClean="0"/>
              <a:t>break </a:t>
            </a:r>
            <a:r>
              <a:rPr dirty="0"/>
              <a:t>the cycle of poverty and empower communities through financial literacy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prstGeom prst="rect">
            <a:avLst/>
          </a:prstGeom>
        </p:spPr>
        <p:txBody>
          <a:bodyPr/>
          <a:lstStyle/>
          <a:p>
            <a:r>
              <a:rPr b="1" dirty="0"/>
              <a:t>Community </a:t>
            </a:r>
            <a:r>
              <a:rPr b="1" dirty="0" smtClean="0"/>
              <a:t>Opp</a:t>
            </a:r>
            <a:r>
              <a:rPr lang="en-US" b="1" dirty="0" smtClean="0"/>
              <a:t>or</a:t>
            </a:r>
            <a:r>
              <a:rPr b="1" dirty="0" smtClean="0"/>
              <a:t>t</a:t>
            </a:r>
            <a:r>
              <a:rPr lang="en-US" b="1" dirty="0" smtClean="0"/>
              <a:t>unitie</a:t>
            </a:r>
            <a:r>
              <a:rPr b="1" dirty="0" smtClean="0"/>
              <a:t>s</a:t>
            </a:r>
            <a:endParaRPr b="1" dirty="0"/>
          </a:p>
        </p:txBody>
      </p:sp>
      <p:sp>
        <p:nvSpPr>
          <p:cNvPr id="131" name="Shape 131"/>
          <p:cNvSpPr>
            <a:spLocks noGrp="1"/>
          </p:cNvSpPr>
          <p:nvPr>
            <p:ph idx="1"/>
          </p:nvPr>
        </p:nvSpPr>
        <p:spPr>
          <a:xfrm>
            <a:off x="1262688" y="1905000"/>
            <a:ext cx="8915400" cy="3777622"/>
          </a:xfrm>
          <a:prstGeom prst="rect">
            <a:avLst/>
          </a:prstGeom>
        </p:spPr>
        <p:txBody>
          <a:bodyPr>
            <a:noAutofit/>
          </a:bodyPr>
          <a:lstStyle/>
          <a:p>
            <a:r>
              <a:rPr sz="2200" dirty="0"/>
              <a:t>Here’s where </a:t>
            </a:r>
            <a:r>
              <a:rPr sz="2200" dirty="0" smtClean="0"/>
              <a:t>sponsors</a:t>
            </a:r>
            <a:r>
              <a:rPr lang="en-US" sz="2200" dirty="0" smtClean="0"/>
              <a:t>, monetization, and engagement </a:t>
            </a:r>
            <a:r>
              <a:rPr sz="2200" dirty="0" smtClean="0"/>
              <a:t>activists </a:t>
            </a:r>
            <a:r>
              <a:rPr sz="2200" dirty="0"/>
              <a:t>come in</a:t>
            </a:r>
          </a:p>
          <a:p>
            <a:pPr marL="685800" lvl="1" indent="-228600">
              <a:spcBef>
                <a:spcPts val="500"/>
              </a:spcBef>
              <a:defRPr sz="2400"/>
            </a:pPr>
            <a:r>
              <a:rPr lang="en-US" sz="2200" dirty="0" smtClean="0"/>
              <a:t>Purchase the app 1, 2, 3, 5 + Monthly 1, 2, 3, </a:t>
            </a:r>
            <a:r>
              <a:rPr lang="en-US" sz="2200" dirty="0" err="1" smtClean="0"/>
              <a:t>subrx</a:t>
            </a:r>
            <a:endParaRPr lang="en-US" sz="2200" dirty="0" smtClean="0"/>
          </a:p>
          <a:p>
            <a:pPr marL="685800" lvl="1" indent="-228600">
              <a:spcBef>
                <a:spcPts val="500"/>
              </a:spcBef>
              <a:defRPr sz="2400"/>
            </a:pPr>
            <a:r>
              <a:rPr sz="2200" dirty="0" smtClean="0"/>
              <a:t>Business </a:t>
            </a:r>
            <a:r>
              <a:rPr sz="2200" dirty="0"/>
              <a:t>sponsors </a:t>
            </a:r>
            <a:r>
              <a:rPr sz="2200" dirty="0" err="1"/>
              <a:t>microactions</a:t>
            </a:r>
            <a:endParaRPr sz="2200" dirty="0"/>
          </a:p>
          <a:p>
            <a:pPr marL="685800" lvl="1" indent="-228600">
              <a:spcBef>
                <a:spcPts val="500"/>
              </a:spcBef>
              <a:defRPr sz="2400"/>
            </a:pPr>
            <a:r>
              <a:rPr lang="en-US" sz="2200" dirty="0"/>
              <a:t>Community Building </a:t>
            </a:r>
            <a:r>
              <a:rPr sz="2200" dirty="0" smtClean="0"/>
              <a:t>Better Buying</a:t>
            </a:r>
            <a:endParaRPr sz="2200" dirty="0"/>
          </a:p>
          <a:p>
            <a:pPr marL="685800" lvl="1" indent="-228600">
              <a:spcBef>
                <a:spcPts val="500"/>
              </a:spcBef>
              <a:defRPr sz="2400"/>
            </a:pPr>
            <a:r>
              <a:rPr lang="en-US" sz="2200" dirty="0" err="1" smtClean="0"/>
              <a:t>Micro</a:t>
            </a:r>
            <a:r>
              <a:rPr sz="2200" dirty="0" err="1" smtClean="0"/>
              <a:t>Loan</a:t>
            </a:r>
            <a:r>
              <a:rPr lang="en-US" sz="2200" dirty="0" err="1" smtClean="0"/>
              <a:t>s</a:t>
            </a:r>
            <a:r>
              <a:rPr lang="en-US" sz="2200" dirty="0" smtClean="0"/>
              <a:t> to </a:t>
            </a:r>
            <a:r>
              <a:rPr sz="2200" dirty="0" smtClean="0"/>
              <a:t>friend </a:t>
            </a:r>
            <a:endParaRPr sz="2200" dirty="0"/>
          </a:p>
          <a:p>
            <a:pPr marL="685800" lvl="1" indent="-228600">
              <a:spcBef>
                <a:spcPts val="500"/>
              </a:spcBef>
              <a:defRPr sz="2400"/>
            </a:pPr>
            <a:r>
              <a:rPr sz="2200" dirty="0" smtClean="0"/>
              <a:t>Connect </a:t>
            </a:r>
            <a:r>
              <a:rPr sz="2200" dirty="0"/>
              <a:t>with mentoring programs who have already built relationships of people who care </a:t>
            </a:r>
            <a:r>
              <a:rPr sz="2200" u="sng" dirty="0">
                <a:solidFill>
                  <a:srgbClr val="0563C1"/>
                </a:solidFill>
                <a:uFill>
                  <a:solidFill>
                    <a:srgbClr val="0563C1"/>
                  </a:solidFill>
                </a:uFill>
                <a:hlinkClick r:id="rId2"/>
              </a:rPr>
              <a:t>IM Day</a:t>
            </a:r>
          </a:p>
          <a:p>
            <a:pPr marL="685800" lvl="1" indent="-228600">
              <a:spcBef>
                <a:spcPts val="500"/>
              </a:spcBef>
              <a:defRPr sz="2400"/>
            </a:pPr>
            <a:r>
              <a:rPr sz="2200" dirty="0"/>
              <a:t>Economists against humanity -- know your enemy cards</a:t>
            </a:r>
          </a:p>
          <a:p>
            <a:pPr marL="685800" lvl="1" indent="-228600">
              <a:spcBef>
                <a:spcPts val="500"/>
              </a:spcBef>
              <a:defRPr sz="2400"/>
            </a:pPr>
            <a:r>
              <a:rPr sz="2200" dirty="0"/>
              <a:t>How to start a business seminars</a:t>
            </a:r>
          </a:p>
          <a:p>
            <a:pPr marL="685800" lvl="1" indent="-228600">
              <a:spcBef>
                <a:spcPts val="500"/>
              </a:spcBef>
              <a:defRPr sz="2400"/>
            </a:pPr>
            <a:r>
              <a:rPr sz="2200" dirty="0"/>
              <a:t>Get a quarterly credit report</a:t>
            </a:r>
          </a:p>
          <a:p>
            <a:pPr marL="685800" lvl="1" indent="-228600">
              <a:spcBef>
                <a:spcPts val="500"/>
              </a:spcBef>
              <a:defRPr sz="2400"/>
            </a:pPr>
            <a:r>
              <a:rPr sz="2200" dirty="0"/>
              <a:t>Call Quorum for </a:t>
            </a:r>
            <a:r>
              <a:rPr sz="2200" dirty="0" err="1"/>
              <a:t>Townhall</a:t>
            </a:r>
            <a:endParaRPr sz="2200"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93" r="6119"/>
          <a:stretch/>
        </p:blipFill>
        <p:spPr>
          <a:xfrm>
            <a:off x="3053367" y="218941"/>
            <a:ext cx="6438363" cy="6639059"/>
          </a:xfrm>
          <a:prstGeom prst="rect">
            <a:avLst/>
          </a:prstGeom>
        </p:spPr>
      </p:pic>
    </p:spTree>
    <p:extLst>
      <p:ext uri="{BB962C8B-B14F-4D97-AF65-F5344CB8AC3E}">
        <p14:creationId xmlns:p14="http://schemas.microsoft.com/office/powerpoint/2010/main" val="423185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xfrm>
            <a:off x="914399" y="315017"/>
            <a:ext cx="8911687" cy="1280890"/>
          </a:xfrm>
          <a:prstGeom prst="rect">
            <a:avLst/>
          </a:prstGeom>
        </p:spPr>
        <p:txBody>
          <a:bodyPr/>
          <a:lstStyle/>
          <a:p>
            <a:pPr algn="ctr"/>
            <a:r>
              <a:rPr b="1" dirty="0"/>
              <a:t>Wrap up</a:t>
            </a:r>
          </a:p>
        </p:txBody>
      </p:sp>
      <p:sp>
        <p:nvSpPr>
          <p:cNvPr id="3" name="Content Placeholder 2"/>
          <p:cNvSpPr>
            <a:spLocks noGrp="1"/>
          </p:cNvSpPr>
          <p:nvPr>
            <p:ph idx="1"/>
          </p:nvPr>
        </p:nvSpPr>
        <p:spPr>
          <a:xfrm>
            <a:off x="1494508" y="1876023"/>
            <a:ext cx="8915400" cy="3777622"/>
          </a:xfrm>
        </p:spPr>
        <p:txBody>
          <a:bodyPr>
            <a:normAutofit/>
          </a:bodyPr>
          <a:lstStyle/>
          <a:p>
            <a:r>
              <a:rPr lang="en-US" sz="3200" dirty="0"/>
              <a:t>The mission of the collaborative team </a:t>
            </a:r>
            <a:r>
              <a:rPr lang="en-US" sz="3200" dirty="0" smtClean="0"/>
              <a:t>is </a:t>
            </a:r>
            <a:r>
              <a:rPr lang="en-US" sz="3200" dirty="0"/>
              <a:t>to empower </a:t>
            </a:r>
            <a:r>
              <a:rPr lang="en-US" sz="3200" dirty="0" smtClean="0"/>
              <a:t>community participation with idea </a:t>
            </a:r>
            <a:r>
              <a:rPr lang="en-US" sz="3200" dirty="0"/>
              <a:t>machines, developers, entrepreneurs, and student </a:t>
            </a:r>
            <a:r>
              <a:rPr lang="en-US" sz="3200" dirty="0" smtClean="0"/>
              <a:t>activists working together to stimulate financial </a:t>
            </a:r>
            <a:r>
              <a:rPr lang="en-US" sz="3200" dirty="0"/>
              <a:t>literacy, </a:t>
            </a:r>
            <a:r>
              <a:rPr lang="en-US" sz="3200" dirty="0" smtClean="0"/>
              <a:t>citizenship, safer </a:t>
            </a:r>
            <a:r>
              <a:rPr lang="en-US" sz="3200" dirty="0"/>
              <a:t>communities, and economic engagement</a:t>
            </a:r>
            <a:r>
              <a:rPr lang="en-US" sz="3200" dirty="0" smtClean="0"/>
              <a:t>.</a:t>
            </a:r>
          </a:p>
          <a:p>
            <a:endParaRPr lang="en-US" sz="3200"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22070" y="1922498"/>
            <a:ext cx="2698377" cy="26920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886635" y="929691"/>
            <a:ext cx="2698377" cy="26920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8685209" y="2225768"/>
            <a:ext cx="2447925" cy="1895475"/>
          </a:xfrm>
          <a:prstGeom prst="rect">
            <a:avLst/>
          </a:prstGeom>
        </p:spPr>
      </p:pic>
      <p:pic>
        <p:nvPicPr>
          <p:cNvPr id="6" name="Picture 5"/>
          <p:cNvPicPr>
            <a:picLocks noChangeAspect="1"/>
          </p:cNvPicPr>
          <p:nvPr/>
        </p:nvPicPr>
        <p:blipFill>
          <a:blip r:embed="rId3"/>
          <a:stretch>
            <a:fillRect/>
          </a:stretch>
        </p:blipFill>
        <p:spPr>
          <a:xfrm>
            <a:off x="2905444" y="4629955"/>
            <a:ext cx="6102494" cy="1290168"/>
          </a:xfrm>
          <a:prstGeom prst="rect">
            <a:avLst/>
          </a:prstGeom>
        </p:spPr>
      </p:pic>
      <p:pic>
        <p:nvPicPr>
          <p:cNvPr id="1026" name="Picture 2" descr="https://a248.e.akamai.net/f/248/1673/2/photos3.meetupstatic.com/photos/member/d/0/2/c/highres_233513292.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5906" y="1189668"/>
            <a:ext cx="1644667" cy="18776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72117" y="3173506"/>
            <a:ext cx="4052047" cy="369332"/>
          </a:xfrm>
          <a:prstGeom prst="rect">
            <a:avLst/>
          </a:prstGeom>
          <a:noFill/>
        </p:spPr>
        <p:txBody>
          <a:bodyPr wrap="square" rtlCol="0">
            <a:spAutoFit/>
          </a:bodyPr>
          <a:lstStyle/>
          <a:p>
            <a:r>
              <a:rPr lang="en-US" dirty="0"/>
              <a:t>Andy </a:t>
            </a:r>
            <a:r>
              <a:rPr lang="en-US" dirty="0" err="1"/>
              <a:t>Saldaña</a:t>
            </a:r>
            <a:endParaRPr lang="en-US" dirty="0"/>
          </a:p>
        </p:txBody>
      </p:sp>
      <p:sp>
        <p:nvSpPr>
          <p:cNvPr id="4" name="Rectangle 3"/>
          <p:cNvSpPr/>
          <p:nvPr/>
        </p:nvSpPr>
        <p:spPr>
          <a:xfrm>
            <a:off x="5742773" y="1048082"/>
            <a:ext cx="4633000"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 6"/>
          <p:cNvSpPr/>
          <p:nvPr/>
        </p:nvSpPr>
        <p:spPr>
          <a:xfrm>
            <a:off x="6010444" y="4178624"/>
            <a:ext cx="2249334" cy="369332"/>
          </a:xfrm>
          <a:prstGeom prst="rect">
            <a:avLst/>
          </a:prstGeom>
        </p:spPr>
        <p:txBody>
          <a:bodyPr wrap="none">
            <a:spAutoFit/>
          </a:bodyPr>
          <a:lstStyle/>
          <a:p>
            <a:r>
              <a:rPr lang="en-US" dirty="0">
                <a:solidFill>
                  <a:srgbClr val="2A2A2A"/>
                </a:solidFill>
                <a:latin typeface="Lato"/>
              </a:rPr>
              <a:t>Georgie-Ann </a:t>
            </a:r>
            <a:r>
              <a:rPr lang="en-US" dirty="0" err="1">
                <a:solidFill>
                  <a:srgbClr val="2A2A2A"/>
                </a:solidFill>
                <a:latin typeface="Lato"/>
              </a:rPr>
              <a:t>Getton</a:t>
            </a:r>
            <a:endParaRPr lang="en-US" dirty="0"/>
          </a:p>
        </p:txBody>
      </p:sp>
      <p:pic>
        <p:nvPicPr>
          <p:cNvPr id="1028" name="Picture 4" descr="Georgie-Ann Ge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8323" y="2225768"/>
            <a:ext cx="193357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799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normAutofit fontScale="90000"/>
          </a:bodyPr>
          <a:lstStyle/>
          <a:p>
            <a:r>
              <a:t> How much do you want to pay back?</a:t>
            </a:r>
          </a:p>
        </p:txBody>
      </p:sp>
      <p:sp>
        <p:nvSpPr>
          <p:cNvPr id="138" name="Shape 138"/>
          <p:cNvSpPr>
            <a:spLocks noGrp="1"/>
          </p:cNvSpPr>
          <p:nvPr>
            <p:ph idx="1"/>
          </p:nvPr>
        </p:nvSpPr>
        <p:spPr>
          <a:prstGeom prst="rect">
            <a:avLst/>
          </a:prstGeom>
        </p:spPr>
        <p:txBody>
          <a:bodyPr/>
          <a:lstStyle/>
          <a:p>
            <a:r>
              <a:t>Minimum balance (-score)</a:t>
            </a:r>
          </a:p>
          <a:p>
            <a:r>
              <a:t>Balance due (++score)</a:t>
            </a:r>
          </a:p>
          <a:p>
            <a:r>
              <a:t>Fill in (=score delta, less than half, more minimum)</a:t>
            </a:r>
          </a:p>
          <a:p>
            <a:pPr marL="685800" lvl="1" indent="-228600">
              <a:spcBef>
                <a:spcPts val="500"/>
              </a:spcBef>
              <a:defRPr sz="2400"/>
            </a:pPr>
            <a:r>
              <a: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normAutofit fontScale="90000"/>
          </a:bodyPr>
          <a:lstStyle/>
          <a:p>
            <a:r>
              <a:t>First Successful Payment MILESTONE</a:t>
            </a:r>
          </a:p>
        </p:txBody>
      </p:sp>
      <p:sp>
        <p:nvSpPr>
          <p:cNvPr id="141" name="Shape 141"/>
          <p:cNvSpPr>
            <a:spLocks noGrp="1"/>
          </p:cNvSpPr>
          <p:nvPr>
            <p:ph idx="1"/>
          </p:nvPr>
        </p:nvSpPr>
        <p:spPr>
          <a:prstGeom prst="rect">
            <a:avLst/>
          </a:prstGeom>
        </p:spPr>
        <p:txBody>
          <a:bodyPr/>
          <a:lstStyle/>
          <a:p>
            <a:r>
              <a:t>You’re qualified for a horse!</a:t>
            </a:r>
          </a:p>
          <a:p>
            <a:pPr marL="685800" lvl="1" indent="-228600">
              <a:spcBef>
                <a:spcPts val="500"/>
              </a:spcBef>
              <a:defRPr sz="2400"/>
            </a:pPr>
            <a:r>
              <a:t>Save up for it (+score)</a:t>
            </a:r>
          </a:p>
          <a:p>
            <a:pPr marL="685800" lvl="1" indent="-228600">
              <a:spcBef>
                <a:spcPts val="500"/>
              </a:spcBef>
              <a:defRPr sz="2400"/>
            </a:pPr>
            <a:r>
              <a:t>Buy on credit (-score)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normAutofit fontScale="90000"/>
          </a:bodyPr>
          <a:lstStyle/>
          <a:p>
            <a:r>
              <a:t>NEW MISSION #2 (financial planning)</a:t>
            </a:r>
          </a:p>
        </p:txBody>
      </p:sp>
      <p:sp>
        <p:nvSpPr>
          <p:cNvPr id="144" name="Shape 144"/>
          <p:cNvSpPr>
            <a:spLocks noGrp="1"/>
          </p:cNvSpPr>
          <p:nvPr>
            <p:ph idx="1"/>
          </p:nvPr>
        </p:nvSpPr>
        <p:spPr>
          <a:prstGeom prst="rect">
            <a:avLst/>
          </a:prstGeom>
        </p:spPr>
        <p:txBody>
          <a:bodyPr/>
          <a:lstStyle/>
          <a:p>
            <a:r>
              <a:t>Interest Rate </a:t>
            </a:r>
          </a:p>
          <a:p>
            <a:pPr marL="685800" lvl="1" indent="-228600">
              <a:spcBef>
                <a:spcPts val="500"/>
              </a:spcBef>
              <a:defRPr sz="2400"/>
            </a:pPr>
            <a:r>
              <a:t>Interest rates hike if you carry a balance fwd</a:t>
            </a:r>
          </a:p>
          <a:p>
            <a:pPr marL="685800" lvl="1" indent="-228600">
              <a:spcBef>
                <a:spcPts val="500"/>
              </a:spcBef>
              <a:defRPr sz="2400"/>
            </a:pPr>
            <a:r>
              <a:t>Update for having so much money saved</a:t>
            </a:r>
          </a:p>
          <a:p>
            <a:pPr marL="685800" lvl="1" indent="-228600">
              <a:spcBef>
                <a:spcPts val="500"/>
              </a:spcBef>
              <a:defRPr sz="2400"/>
            </a:pPr>
            <a:r>
              <a:t>Bonus baker’s dozen = free drink!</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MISSION #3 Join the Community </a:t>
            </a:r>
          </a:p>
        </p:txBody>
      </p:sp>
      <p:sp>
        <p:nvSpPr>
          <p:cNvPr id="147" name="Shape 147"/>
          <p:cNvSpPr>
            <a:spLocks noGrp="1"/>
          </p:cNvSpPr>
          <p:nvPr>
            <p:ph idx="1"/>
          </p:nvPr>
        </p:nvSpPr>
        <p:spPr>
          <a:prstGeom prst="rect">
            <a:avLst/>
          </a:prstGeom>
        </p:spPr>
        <p:txBody>
          <a:bodyPr/>
          <a:lstStyle/>
          <a:p>
            <a:r>
              <a:t>Use the horse to mercenary ride thru the towns and make money</a:t>
            </a:r>
          </a:p>
          <a:p>
            <a:r>
              <a:t>Samurai for hire</a:t>
            </a:r>
          </a:p>
          <a:p>
            <a:pPr marL="685800" lvl="1" indent="-228600">
              <a:spcBef>
                <a:spcPts val="500"/>
              </a:spcBef>
              <a:defRPr sz="2400"/>
            </a:pPr>
            <a:r>
              <a:t>Remove greedy water blocker</a:t>
            </a:r>
          </a:p>
          <a:p>
            <a:pPr marL="685800" lvl="1" indent="-228600">
              <a:spcBef>
                <a:spcPts val="500"/>
              </a:spcBef>
              <a:defRPr sz="2400"/>
            </a:pPr>
            <a:r>
              <a:t>Drive out bandits/robbers/terrorists</a:t>
            </a:r>
          </a:p>
          <a:p>
            <a:r>
              <a:t>Income increases with each happy freetown</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 name="Shape 149"/>
          <p:cNvSpPr>
            <a:spLocks noGrp="1"/>
          </p:cNvSpPr>
          <p:nvPr>
            <p:ph type="title"/>
          </p:nvPr>
        </p:nvSpPr>
        <p:spPr>
          <a:prstGeom prst="rect">
            <a:avLst/>
          </a:prstGeom>
        </p:spPr>
        <p:txBody>
          <a:bodyPr/>
          <a:lstStyle/>
          <a:p>
            <a:r>
              <a:t>VICTORY SCREEN</a:t>
            </a:r>
          </a:p>
        </p:txBody>
      </p:sp>
      <p:sp>
        <p:nvSpPr>
          <p:cNvPr id="150" name="Shape 150"/>
          <p:cNvSpPr>
            <a:spLocks noGrp="1"/>
          </p:cNvSpPr>
          <p:nvPr>
            <p:ph idx="1"/>
          </p:nvPr>
        </p:nvSpPr>
        <p:spPr>
          <a:xfrm>
            <a:off x="1411528" y="1253331"/>
            <a:ext cx="10515601" cy="4351338"/>
          </a:xfrm>
          <a:prstGeom prst="rect">
            <a:avLst/>
          </a:prstGeom>
        </p:spPr>
        <p:txBody>
          <a:bodyPr/>
          <a:lstStyle/>
          <a:p>
            <a:r>
              <a:t>Start a business </a:t>
            </a:r>
          </a:p>
          <a:p>
            <a:r>
              <a:t>Get steady employment</a:t>
            </a:r>
          </a:p>
          <a:p>
            <a:r>
              <a:t>Get a scholarship to Xyz.edu</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2778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Intro &amp; Purpose</a:t>
            </a:r>
          </a:p>
        </p:txBody>
      </p:sp>
      <p:sp>
        <p:nvSpPr>
          <p:cNvPr id="153" name="Shape 153"/>
          <p:cNvSpPr>
            <a:spLocks noGrp="1"/>
          </p:cNvSpPr>
          <p:nvPr>
            <p:ph idx="1"/>
          </p:nvPr>
        </p:nvSpPr>
        <p:spPr>
          <a:xfrm>
            <a:off x="615889" y="1474607"/>
            <a:ext cx="10515601" cy="4351339"/>
          </a:xfrm>
          <a:prstGeom prst="rect">
            <a:avLst/>
          </a:prstGeom>
        </p:spPr>
        <p:txBody>
          <a:bodyPr/>
          <a:lstStyle/>
          <a:p>
            <a:pPr marL="226313" indent="-226313" defTabSz="905255">
              <a:lnSpc>
                <a:spcPct val="72000"/>
              </a:lnSpc>
              <a:spcBef>
                <a:spcPts val="900"/>
              </a:spcBef>
              <a:defRPr sz="2079"/>
            </a:pPr>
            <a:r>
              <a:t>Empower the local economy</a:t>
            </a:r>
          </a:p>
          <a:p>
            <a:pPr marL="226313" indent="-226313" defTabSz="905255">
              <a:lnSpc>
                <a:spcPct val="72000"/>
              </a:lnSpc>
              <a:spcBef>
                <a:spcPts val="900"/>
              </a:spcBef>
              <a:defRPr sz="2079"/>
            </a:pPr>
            <a:r>
              <a:t>Teach financial literacy</a:t>
            </a:r>
          </a:p>
          <a:p>
            <a:pPr marL="226313" indent="-226313" defTabSz="905255">
              <a:lnSpc>
                <a:spcPct val="72000"/>
              </a:lnSpc>
              <a:spcBef>
                <a:spcPts val="900"/>
              </a:spcBef>
              <a:defRPr sz="2079"/>
            </a:pPr>
            <a:r>
              <a:t>Build positive habits</a:t>
            </a:r>
          </a:p>
          <a:p>
            <a:pPr marL="0" indent="0" defTabSz="905255">
              <a:lnSpc>
                <a:spcPct val="72000"/>
              </a:lnSpc>
              <a:spcBef>
                <a:spcPts val="900"/>
              </a:spcBef>
              <a:buSzTx/>
              <a:buNone/>
              <a:defRPr sz="2079" b="1"/>
            </a:pPr>
            <a:endParaRPr/>
          </a:p>
          <a:p>
            <a:pPr marL="0" indent="0" defTabSz="905255">
              <a:lnSpc>
                <a:spcPct val="72000"/>
              </a:lnSpc>
              <a:spcBef>
                <a:spcPts val="900"/>
              </a:spcBef>
              <a:buSzTx/>
              <a:buNone/>
              <a:defRPr sz="2079" b="1"/>
            </a:pPr>
            <a:r>
              <a:t>Pocket Change Pro </a:t>
            </a:r>
            <a:r>
              <a:rPr b="0"/>
              <a:t>courtesy of</a:t>
            </a:r>
            <a:r>
              <a:t> </a:t>
            </a:r>
            <a:r>
              <a:rPr b="0"/>
              <a:t>Hackathon Hack the System, is a dynamic, immersive, augmented reality app that turns personal finance education, consumer empowerment, and everyday entrepreneurship into a web- and mobile-based game that stimulates financial literacy, citizen activism, safer communities, and economic engagement.</a:t>
            </a:r>
          </a:p>
          <a:p>
            <a:pPr marL="0" indent="0" defTabSz="905255">
              <a:lnSpc>
                <a:spcPct val="72000"/>
              </a:lnSpc>
              <a:spcBef>
                <a:spcPts val="900"/>
              </a:spcBef>
              <a:buSzTx/>
              <a:buNone/>
              <a:defRPr sz="2079"/>
            </a:pPr>
            <a:r>
              <a:t> </a:t>
            </a:r>
          </a:p>
          <a:p>
            <a:pPr marL="0" indent="0" defTabSz="905255">
              <a:lnSpc>
                <a:spcPct val="72000"/>
              </a:lnSpc>
              <a:spcBef>
                <a:spcPts val="900"/>
              </a:spcBef>
              <a:buSzTx/>
              <a:buNone/>
              <a:defRPr sz="2079"/>
            </a:pPr>
            <a:r>
              <a:t>The mission of the collaborative team of idea machines, developers, entrepreneurs, and student activists is to empower power people to take control of their personal lives, play an active role, and improve their lives in every way possible.  The simple tasks like keeping track of their spending habits will help them get a clear sense of how and where they are voting with their dollars.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idx="4294967295"/>
          </p:nvPr>
        </p:nvSpPr>
        <p:spPr>
          <a:xfrm>
            <a:off x="0" y="92075"/>
            <a:ext cx="10972800" cy="1508125"/>
          </a:xfrm>
          <a:prstGeom prst="rect">
            <a:avLst/>
          </a:prstGeom>
        </p:spPr>
        <p:txBody>
          <a:bodyPr/>
          <a:lstStyle/>
          <a:p>
            <a:pPr algn="ctr"/>
            <a:r>
              <a:rPr b="1" dirty="0"/>
              <a:t>Why?</a:t>
            </a:r>
          </a:p>
        </p:txBody>
      </p:sp>
      <p:sp>
        <p:nvSpPr>
          <p:cNvPr id="116" name="Shape 116"/>
          <p:cNvSpPr>
            <a:spLocks noGrp="1"/>
          </p:cNvSpPr>
          <p:nvPr>
            <p:ph type="body" idx="4294967295"/>
          </p:nvPr>
        </p:nvSpPr>
        <p:spPr>
          <a:xfrm>
            <a:off x="1219200" y="1239838"/>
            <a:ext cx="10972800" cy="5257800"/>
          </a:xfrm>
          <a:prstGeom prst="rect">
            <a:avLst/>
          </a:prstGeom>
        </p:spPr>
        <p:txBody>
          <a:bodyPr>
            <a:normAutofit/>
          </a:bodyPr>
          <a:lstStyle/>
          <a:p>
            <a:r>
              <a:rPr sz="3600" dirty="0"/>
              <a:t>Based on Pew research:</a:t>
            </a:r>
          </a:p>
          <a:p>
            <a:pPr marL="685800" lvl="1" indent="-228600"/>
            <a:r>
              <a:rPr sz="3600" dirty="0"/>
              <a:t>Huge opportunity:</a:t>
            </a:r>
          </a:p>
          <a:p>
            <a:pPr marL="1143000" lvl="2" indent="-228600"/>
            <a:r>
              <a:rPr lang="en-US" sz="3600" dirty="0" smtClean="0"/>
              <a:t>F</a:t>
            </a:r>
            <a:r>
              <a:rPr sz="3600" dirty="0" smtClean="0"/>
              <a:t>orm </a:t>
            </a:r>
            <a:r>
              <a:rPr sz="3600" dirty="0"/>
              <a:t>good habits early</a:t>
            </a:r>
          </a:p>
          <a:p>
            <a:pPr marL="1143000" lvl="2" indent="-228600"/>
            <a:r>
              <a:rPr lang="en-US" sz="3600" dirty="0" smtClean="0"/>
              <a:t>M</a:t>
            </a:r>
            <a:r>
              <a:rPr sz="3600" dirty="0" smtClean="0"/>
              <a:t>ove </a:t>
            </a:r>
            <a:r>
              <a:rPr sz="3600" dirty="0"/>
              <a:t>up in society</a:t>
            </a:r>
          </a:p>
          <a:p>
            <a:pPr marL="1143000" lvl="2" indent="-228600"/>
            <a:r>
              <a:rPr lang="en-US" sz="3600" dirty="0" smtClean="0"/>
              <a:t>S</a:t>
            </a:r>
            <a:r>
              <a:rPr sz="3600" dirty="0" smtClean="0"/>
              <a:t>elf</a:t>
            </a:r>
            <a:r>
              <a:rPr lang="en-US" sz="3600" dirty="0" smtClean="0"/>
              <a:t>-</a:t>
            </a:r>
            <a:r>
              <a:rPr sz="3600" dirty="0" smtClean="0"/>
              <a:t>empowerment</a:t>
            </a:r>
            <a:endParaRPr sz="3600" dirty="0"/>
          </a:p>
          <a:p>
            <a:pPr marL="1143000" lvl="2" indent="-228600"/>
            <a:r>
              <a:rPr lang="en-US" sz="3600" dirty="0" smtClean="0"/>
              <a:t>I</a:t>
            </a:r>
            <a:r>
              <a:rPr sz="3600" dirty="0" smtClean="0"/>
              <a:t>mprove </a:t>
            </a:r>
            <a:r>
              <a:rPr sz="3600" dirty="0"/>
              <a:t>community</a:t>
            </a:r>
          </a:p>
        </p:txBody>
      </p:sp>
      <p:sp>
        <p:nvSpPr>
          <p:cNvPr id="2" name="Rounded Rectangle 1"/>
          <p:cNvSpPr/>
          <p:nvPr/>
        </p:nvSpPr>
        <p:spPr>
          <a:xfrm>
            <a:off x="8229600" y="940158"/>
            <a:ext cx="3606085" cy="3322749"/>
          </a:xfrm>
          <a:prstGeom prst="roundRect">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74298" y="1447370"/>
            <a:ext cx="3116687" cy="2308324"/>
          </a:xfrm>
          <a:prstGeom prst="rect">
            <a:avLst/>
          </a:prstGeom>
          <a:noFill/>
        </p:spPr>
        <p:txBody>
          <a:bodyPr wrap="square" rtlCol="0">
            <a:spAutoFit/>
          </a:bodyPr>
          <a:lstStyle/>
          <a:p>
            <a:pPr algn="ctr"/>
            <a:r>
              <a:rPr lang="en-US" b="1" dirty="0" smtClean="0"/>
              <a:t>20 Million Millennials aged 16-24 are entering the workforce at a critical teachable moment where their first experience and first paychecks are potential income streams and mobility streams.</a:t>
            </a:r>
            <a:endParaRPr lang="en-US" b="1"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prstGeom prst="rect">
            <a:avLst/>
          </a:prstGeom>
        </p:spPr>
        <p:txBody>
          <a:bodyPr/>
          <a:lstStyle/>
          <a:p>
            <a:r>
              <a:rPr b="1" dirty="0"/>
              <a:t>Impact/Lessons Learned</a:t>
            </a:r>
          </a:p>
        </p:txBody>
      </p:sp>
      <p:sp>
        <p:nvSpPr>
          <p:cNvPr id="119" name="Shape 119"/>
          <p:cNvSpPr>
            <a:spLocks noGrp="1"/>
          </p:cNvSpPr>
          <p:nvPr>
            <p:ph idx="1"/>
          </p:nvPr>
        </p:nvSpPr>
        <p:spPr>
          <a:xfrm>
            <a:off x="992232" y="1708598"/>
            <a:ext cx="8915400" cy="3777622"/>
          </a:xfrm>
          <a:prstGeom prst="rect">
            <a:avLst/>
          </a:prstGeom>
        </p:spPr>
        <p:txBody>
          <a:bodyPr>
            <a:noAutofit/>
          </a:bodyPr>
          <a:lstStyle/>
          <a:p>
            <a:r>
              <a:rPr sz="3200" dirty="0"/>
              <a:t>Mission 1: Prove you are Credit Worthy.</a:t>
            </a:r>
          </a:p>
          <a:p>
            <a:r>
              <a:rPr sz="3200" dirty="0"/>
              <a:t>Mission 2: Financial Planning and </a:t>
            </a:r>
            <a:r>
              <a:rPr sz="3200" dirty="0" smtClean="0"/>
              <a:t>Budgeting</a:t>
            </a:r>
            <a:endParaRPr sz="3200" dirty="0"/>
          </a:p>
          <a:p>
            <a:r>
              <a:rPr lang="en-US" sz="3200" dirty="0" smtClean="0"/>
              <a:t>Mission 3</a:t>
            </a:r>
            <a:r>
              <a:rPr sz="3200" dirty="0" smtClean="0"/>
              <a:t>:</a:t>
            </a:r>
            <a:r>
              <a:rPr lang="en-US" sz="3200" dirty="0" smtClean="0"/>
              <a:t> Building the Future &amp;</a:t>
            </a:r>
            <a:r>
              <a:rPr sz="3200" dirty="0" smtClean="0"/>
              <a:t> </a:t>
            </a:r>
            <a:r>
              <a:rPr sz="3200" dirty="0"/>
              <a:t>Touching the Community</a:t>
            </a:r>
          </a:p>
          <a:p>
            <a:pPr marL="685800" lvl="1" indent="-228600"/>
            <a:r>
              <a:rPr sz="3200" dirty="0" err="1"/>
              <a:t>MicroActions</a:t>
            </a:r>
            <a:endParaRPr sz="32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idx="4294967295"/>
          </p:nvPr>
        </p:nvSpPr>
        <p:spPr>
          <a:xfrm>
            <a:off x="0" y="150813"/>
            <a:ext cx="10972800" cy="1508125"/>
          </a:xfrm>
          <a:prstGeom prst="rect">
            <a:avLst/>
          </a:prstGeom>
        </p:spPr>
        <p:txBody>
          <a:bodyPr/>
          <a:lstStyle/>
          <a:p>
            <a:pPr algn="ctr"/>
            <a:r>
              <a:rPr b="1" dirty="0"/>
              <a:t>Mission 1</a:t>
            </a:r>
          </a:p>
        </p:txBody>
      </p:sp>
      <p:sp>
        <p:nvSpPr>
          <p:cNvPr id="122" name="Shape 122"/>
          <p:cNvSpPr>
            <a:spLocks noGrp="1"/>
          </p:cNvSpPr>
          <p:nvPr>
            <p:ph type="body" idx="4294967295"/>
          </p:nvPr>
        </p:nvSpPr>
        <p:spPr>
          <a:xfrm>
            <a:off x="489397" y="1510047"/>
            <a:ext cx="10972800" cy="5257800"/>
          </a:xfrm>
          <a:prstGeom prst="rect">
            <a:avLst/>
          </a:prstGeom>
        </p:spPr>
        <p:txBody>
          <a:bodyPr>
            <a:normAutofit/>
          </a:bodyPr>
          <a:lstStyle/>
          <a:p>
            <a:r>
              <a:rPr sz="3600" dirty="0"/>
              <a:t>Creditworthiness</a:t>
            </a:r>
          </a:p>
          <a:p>
            <a:pPr marL="685800" lvl="1" indent="-228600"/>
            <a:r>
              <a:rPr sz="3600" dirty="0"/>
              <a:t>what’s credit</a:t>
            </a:r>
          </a:p>
          <a:p>
            <a:pPr marL="685800" lvl="1" indent="-228600"/>
            <a:r>
              <a:rPr sz="3600" dirty="0"/>
              <a:t>mastering savings</a:t>
            </a:r>
          </a:p>
          <a:p>
            <a:pPr marL="685800" lvl="1" indent="-228600"/>
            <a:r>
              <a:rPr sz="3600" dirty="0" smtClean="0"/>
              <a:t>respons</a:t>
            </a:r>
            <a:r>
              <a:rPr lang="en-US" sz="3600" dirty="0" smtClean="0"/>
              <a:t>i</a:t>
            </a:r>
            <a:r>
              <a:rPr sz="3600" dirty="0" smtClean="0"/>
              <a:t>ble </a:t>
            </a:r>
            <a:r>
              <a:rPr sz="3600" dirty="0"/>
              <a:t>payments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idx="4294967295"/>
          </p:nvPr>
        </p:nvSpPr>
        <p:spPr>
          <a:xfrm>
            <a:off x="0" y="92075"/>
            <a:ext cx="10972800" cy="1508125"/>
          </a:xfrm>
          <a:prstGeom prst="rect">
            <a:avLst/>
          </a:prstGeom>
        </p:spPr>
        <p:txBody>
          <a:bodyPr/>
          <a:lstStyle/>
          <a:p>
            <a:pPr algn="ctr"/>
            <a:r>
              <a:rPr b="1" dirty="0"/>
              <a:t>Mission 2</a:t>
            </a:r>
          </a:p>
        </p:txBody>
      </p:sp>
      <p:sp>
        <p:nvSpPr>
          <p:cNvPr id="125" name="Shape 125"/>
          <p:cNvSpPr>
            <a:spLocks noGrp="1"/>
          </p:cNvSpPr>
          <p:nvPr>
            <p:ph type="body" idx="4294967295"/>
          </p:nvPr>
        </p:nvSpPr>
        <p:spPr>
          <a:xfrm>
            <a:off x="1219200" y="1174750"/>
            <a:ext cx="10972800" cy="5257800"/>
          </a:xfrm>
          <a:prstGeom prst="rect">
            <a:avLst/>
          </a:prstGeom>
        </p:spPr>
        <p:txBody>
          <a:bodyPr>
            <a:normAutofit/>
          </a:bodyPr>
          <a:lstStyle/>
          <a:p>
            <a:r>
              <a:rPr lang="en-US" sz="3600" dirty="0" smtClean="0"/>
              <a:t>Mastering your </a:t>
            </a:r>
            <a:r>
              <a:rPr sz="3600" dirty="0" smtClean="0"/>
              <a:t>budget</a:t>
            </a:r>
            <a:endParaRPr sz="3600" dirty="0"/>
          </a:p>
          <a:p>
            <a:r>
              <a:rPr sz="3600" dirty="0"/>
              <a:t>Dealing with large loans</a:t>
            </a:r>
          </a:p>
          <a:p>
            <a:r>
              <a:rPr sz="3600" dirty="0"/>
              <a:t>Basic interest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54" y="1878214"/>
            <a:ext cx="6191250" cy="36195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7088" y="1427636"/>
            <a:ext cx="6534912" cy="4340352"/>
          </a:xfrm>
          <a:prstGeom prst="rect">
            <a:avLst/>
          </a:prstGeom>
        </p:spPr>
      </p:pic>
    </p:spTree>
    <p:extLst>
      <p:ext uri="{BB962C8B-B14F-4D97-AF65-F5344CB8AC3E}">
        <p14:creationId xmlns:p14="http://schemas.microsoft.com/office/powerpoint/2010/main" val="2798942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2487" y="1262062"/>
            <a:ext cx="10487025" cy="4333875"/>
          </a:xfrm>
          <a:prstGeom prst="rect">
            <a:avLst/>
          </a:prstGeom>
        </p:spPr>
      </p:pic>
      <p:pic>
        <p:nvPicPr>
          <p:cNvPr id="3" name="Picture 2"/>
          <p:cNvPicPr>
            <a:picLocks noChangeAspect="1"/>
          </p:cNvPicPr>
          <p:nvPr/>
        </p:nvPicPr>
        <p:blipFill>
          <a:blip r:embed="rId3"/>
          <a:stretch>
            <a:fillRect/>
          </a:stretch>
        </p:blipFill>
        <p:spPr>
          <a:xfrm>
            <a:off x="4972049" y="5928654"/>
            <a:ext cx="2247900" cy="571500"/>
          </a:xfrm>
          <a:prstGeom prst="rect">
            <a:avLst/>
          </a:prstGeom>
        </p:spPr>
      </p:pic>
    </p:spTree>
    <p:extLst>
      <p:ext uri="{BB962C8B-B14F-4D97-AF65-F5344CB8AC3E}">
        <p14:creationId xmlns:p14="http://schemas.microsoft.com/office/powerpoint/2010/main" val="3052567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idx="4294967295"/>
          </p:nvPr>
        </p:nvSpPr>
        <p:spPr>
          <a:xfrm>
            <a:off x="0" y="92075"/>
            <a:ext cx="10972800" cy="1508125"/>
          </a:xfrm>
          <a:prstGeom prst="rect">
            <a:avLst/>
          </a:prstGeom>
        </p:spPr>
        <p:txBody>
          <a:bodyPr/>
          <a:lstStyle/>
          <a:p>
            <a:pPr algn="ctr"/>
            <a:r>
              <a:rPr lang="en-US" b="1" dirty="0" smtClean="0"/>
              <a:t>Mission 3 &amp; </a:t>
            </a:r>
            <a:r>
              <a:rPr b="1" dirty="0" smtClean="0"/>
              <a:t>Futur</a:t>
            </a:r>
            <a:r>
              <a:rPr lang="en-US" b="1" dirty="0" smtClean="0"/>
              <a:t>e</a:t>
            </a:r>
            <a:endParaRPr b="1" dirty="0"/>
          </a:p>
        </p:txBody>
      </p:sp>
      <p:sp>
        <p:nvSpPr>
          <p:cNvPr id="128" name="Shape 128"/>
          <p:cNvSpPr>
            <a:spLocks noGrp="1"/>
          </p:cNvSpPr>
          <p:nvPr>
            <p:ph type="body" idx="4294967295"/>
          </p:nvPr>
        </p:nvSpPr>
        <p:spPr>
          <a:xfrm>
            <a:off x="1219200" y="1319213"/>
            <a:ext cx="10972800" cy="5257800"/>
          </a:xfrm>
          <a:prstGeom prst="rect">
            <a:avLst/>
          </a:prstGeom>
        </p:spPr>
        <p:txBody>
          <a:bodyPr>
            <a:normAutofit/>
          </a:bodyPr>
          <a:lstStyle/>
          <a:p>
            <a:r>
              <a:rPr lang="en-US" sz="3600" dirty="0" smtClean="0"/>
              <a:t>School involvement</a:t>
            </a:r>
          </a:p>
          <a:p>
            <a:r>
              <a:rPr sz="3600" dirty="0" smtClean="0"/>
              <a:t>Compound </a:t>
            </a:r>
            <a:r>
              <a:rPr sz="3600" dirty="0"/>
              <a:t>interest</a:t>
            </a:r>
          </a:p>
          <a:p>
            <a:r>
              <a:rPr sz="3600" dirty="0"/>
              <a:t>Community involvement</a:t>
            </a:r>
          </a:p>
          <a:p>
            <a:r>
              <a:rPr sz="3600" dirty="0" smtClean="0"/>
              <a:t>Repetition!</a:t>
            </a:r>
            <a:r>
              <a:rPr lang="en-US" sz="3600" dirty="0" smtClean="0"/>
              <a:t> </a:t>
            </a:r>
            <a:r>
              <a:rPr lang="en-US" sz="3600" dirty="0"/>
              <a:t> </a:t>
            </a:r>
            <a:r>
              <a:rPr lang="en-US" sz="3600" dirty="0" smtClean="0"/>
              <a:t>Daily Practice </a:t>
            </a:r>
            <a:endParaRPr sz="3600" dirty="0"/>
          </a:p>
          <a:p>
            <a:r>
              <a:rPr sz="3600" dirty="0"/>
              <a:t>Start a business </a:t>
            </a:r>
          </a:p>
          <a:p>
            <a:r>
              <a:rPr sz="3600" dirty="0"/>
              <a:t>Get steady employment</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3101</TotalTime>
  <Words>555</Words>
  <Application>Microsoft Office PowerPoint</Application>
  <PresentationFormat>Widescreen</PresentationFormat>
  <Paragraphs>79</Paragraphs>
  <Slides>20</Slides>
  <Notes>0</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Century Gothic</vt:lpstr>
      <vt:lpstr>Corbel</vt:lpstr>
      <vt:lpstr>Lato</vt:lpstr>
      <vt:lpstr>Wingdings 3</vt:lpstr>
      <vt:lpstr>Depth</vt:lpstr>
      <vt:lpstr>Wisp</vt:lpstr>
      <vt:lpstr>POCKET CHANGE PRO</vt:lpstr>
      <vt:lpstr>PowerPoint Presentation</vt:lpstr>
      <vt:lpstr>Why?</vt:lpstr>
      <vt:lpstr>Impact/Lessons Learned</vt:lpstr>
      <vt:lpstr>Mission 1</vt:lpstr>
      <vt:lpstr>Mission 2</vt:lpstr>
      <vt:lpstr>PowerPoint Presentation</vt:lpstr>
      <vt:lpstr>PowerPoint Presentation</vt:lpstr>
      <vt:lpstr>Mission 3 &amp; Future</vt:lpstr>
      <vt:lpstr>Community Opportunities</vt:lpstr>
      <vt:lpstr>PowerPoint Presentation</vt:lpstr>
      <vt:lpstr>Wrap up</vt:lpstr>
      <vt:lpstr>PowerPoint Presentation</vt:lpstr>
      <vt:lpstr>PowerPoint Presentation</vt:lpstr>
      <vt:lpstr> How much do you want to pay back?</vt:lpstr>
      <vt:lpstr>First Successful Payment MILESTONE</vt:lpstr>
      <vt:lpstr>NEW MISSION #2 (financial planning)</vt:lpstr>
      <vt:lpstr>MISSION #3 Join the Community </vt:lpstr>
      <vt:lpstr>VICTORY SCREEN</vt:lpstr>
      <vt:lpstr>Intro &amp; Purpose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POCKET CHANGE PRO</dc:title>
  <cp:lastModifiedBy>Leon Cheng</cp:lastModifiedBy>
  <cp:revision>22</cp:revision>
  <dcterms:modified xsi:type="dcterms:W3CDTF">2016-02-16T04:04:14Z</dcterms:modified>
</cp:coreProperties>
</file>