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hdphoto1.wdp" ContentType="image/vnd.ms-photo"/>
  <Override PartName="/ppt/media/image2.png" ContentType="image/png"/>
  <Override PartName="/ppt/media/hdphoto2.wdp" ContentType="image/vnd.ms-photo"/>
  <Override PartName="/ppt/media/image3.png" ContentType="image/png"/>
  <Override PartName="/ppt/media/hdphoto3.wdp" ContentType="image/vnd.ms-photo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1648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" sz="1800" spc="-1" strike="noStrike">
                <a:latin typeface="Arial"/>
              </a:rPr>
              <a:t>Click to edit the title text format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3200" spc="-1" strike="noStrike">
                <a:latin typeface="Arial"/>
              </a:rPr>
              <a:t>Click to edit the outline text format</a:t>
            </a:r>
            <a:endParaRPr b="0" lang="e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2800" spc="-1" strike="noStrike">
                <a:latin typeface="Arial"/>
              </a:rPr>
              <a:t>Second Outline Level</a:t>
            </a:r>
            <a:endParaRPr b="0" lang="e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400" spc="-1" strike="noStrike">
                <a:latin typeface="Arial"/>
              </a:rPr>
              <a:t>Third Outline Level</a:t>
            </a:r>
            <a:endParaRPr b="0" lang="e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2000" spc="-1" strike="noStrike">
                <a:latin typeface="Arial"/>
              </a:rPr>
              <a:t>Fourth Outline Level</a:t>
            </a:r>
            <a:endParaRPr b="0" lang="e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latin typeface="Arial"/>
              </a:rPr>
              <a:t>Fifth Outline Level</a:t>
            </a:r>
            <a:endParaRPr b="0" lang="e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latin typeface="Arial"/>
              </a:rPr>
              <a:t>Sixth Outline Level</a:t>
            </a:r>
            <a:endParaRPr b="0" lang="e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latin typeface="Arial"/>
              </a:rPr>
              <a:t>Seventh Outline Level</a:t>
            </a:r>
            <a:endParaRPr b="0" lang="e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1648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" sz="4400" spc="-1" strike="noStrike">
                <a:latin typeface="Arial"/>
              </a:rPr>
              <a:t>Click to edit the title text format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3200" spc="-1" strike="noStrike">
                <a:latin typeface="Arial"/>
              </a:rPr>
              <a:t>Click to edit the outline text format</a:t>
            </a:r>
            <a:endParaRPr b="0" lang="e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2800" spc="-1" strike="noStrike">
                <a:latin typeface="Arial"/>
              </a:rPr>
              <a:t>Second Outline Level</a:t>
            </a:r>
            <a:endParaRPr b="0" lang="e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400" spc="-1" strike="noStrike">
                <a:latin typeface="Arial"/>
              </a:rPr>
              <a:t>Third Outline Level</a:t>
            </a:r>
            <a:endParaRPr b="0" lang="e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2000" spc="-1" strike="noStrike">
                <a:latin typeface="Arial"/>
              </a:rPr>
              <a:t>Fourth Outline Level</a:t>
            </a:r>
            <a:endParaRPr b="0" lang="e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latin typeface="Arial"/>
              </a:rPr>
              <a:t>Fifth Outline Level</a:t>
            </a:r>
            <a:endParaRPr b="0" lang="e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latin typeface="Arial"/>
              </a:rPr>
              <a:t>Sixth Outline Level</a:t>
            </a:r>
            <a:endParaRPr b="0" lang="e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2000" spc="-1" strike="noStrike">
                <a:latin typeface="Arial"/>
              </a:rPr>
              <a:t>Seventh Outline Level</a:t>
            </a:r>
            <a:endParaRPr b="0" lang="e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microsoft.com/office/2007/relationships/hdphoto" Target="../media/hdphoto1.wdp"/><Relationship Id="rId3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microsoft.com/office/2007/relationships/hdphoto" Target="../media/hdphoto2.wdp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microsoft.com/office/2007/relationships/hdphoto" Target="../media/hdphoto3.wdp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7464600" y="1783800"/>
            <a:ext cx="4086720" cy="288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en-US" sz="5400" spc="-1" strike="noStrike">
                <a:solidFill>
                  <a:srgbClr val="ffffff"/>
                </a:solidFill>
                <a:latin typeface="Calibri Light"/>
              </a:rPr>
              <a:t>NERL GUI</a:t>
            </a:r>
            <a:endParaRPr b="0" lang="en" sz="5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7464600" y="4750920"/>
            <a:ext cx="4086720" cy="11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By Haran Cohen</a:t>
            </a:r>
            <a:endParaRPr b="0" lang="en" sz="20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 flipH="1" flipV="1">
            <a:off x="-720" y="0"/>
            <a:ext cx="7187400" cy="6857280"/>
          </a:xfrm>
          <a:custGeom>
            <a:avLst/>
            <a:gdLst/>
            <a:ahLst/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9" name="Picture 2" descr="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20000" contrast="-20000"/>
                    </a14:imgEffect>
                  </a14:imgLayer>
                </a14:imgProps>
              </a:ext>
            </a:extLst>
          </a:blip>
          <a:srcRect l="0" t="2426" r="-2" b="-2"/>
          <a:stretch/>
        </p:blipFill>
        <p:spPr>
          <a:xfrm>
            <a:off x="0" y="0"/>
            <a:ext cx="7027920" cy="6857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4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Entity Actions / States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54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MainServer:</a:t>
            </a:r>
            <a:endParaRPr b="0" lang="en" sz="28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"/updateCSV“</a:t>
            </a:r>
            <a:endParaRPr b="0" lang="en" sz="28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"/csvReady “</a:t>
            </a:r>
            <a:endParaRPr b="0" lang="en" sz="28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"/lossFunction “</a:t>
            </a:r>
            <a:endParaRPr b="0" lang="en" sz="28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"/predictRes “</a:t>
            </a:r>
            <a:endParaRPr b="0" lang="en" sz="28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"/sourceDone “</a:t>
            </a:r>
            <a:endParaRPr b="0" lang="en" sz="28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"/clientReady “</a:t>
            </a:r>
            <a:endParaRPr b="0" lang="en" sz="28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"/clientsTraining“</a:t>
            </a:r>
            <a:endParaRPr b="0" lang="en" sz="28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“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/statistics”</a:t>
            </a:r>
            <a:endParaRPr b="0" lang="en" sz="28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“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/clientsPredict”</a:t>
            </a:r>
            <a:endParaRPr b="0" lang="en" sz="28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“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/startCasting”</a:t>
            </a:r>
            <a:endParaRPr b="0" lang="en" sz="28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“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/stopCasting”</a:t>
            </a:r>
            <a:endParaRPr b="0" lang="en" sz="28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“</a:t>
            </a: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/[…]”</a:t>
            </a:r>
            <a:endParaRPr b="0" lang="en" sz="2800" spc="-1" strike="noStrike">
              <a:latin typeface="Arial"/>
            </a:endParaRPr>
          </a:p>
        </p:txBody>
      </p:sp>
      <p:pic>
        <p:nvPicPr>
          <p:cNvPr id="120" name="Picture 3" descr="Diagram&#10;&#10;Description automatically generated"/>
          <p:cNvPicPr/>
          <p:nvPr/>
        </p:nvPicPr>
        <p:blipFill>
          <a:blip r:embed="rId1"/>
          <a:srcRect l="40312" t="40694" r="50704" b="38054"/>
          <a:stretch/>
        </p:blipFill>
        <p:spPr>
          <a:xfrm>
            <a:off x="5548320" y="1825560"/>
            <a:ext cx="1094760" cy="1456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Entity Actions / States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838080" y="1460520"/>
            <a:ext cx="10514880" cy="503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8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Router:</a:t>
            </a:r>
            <a:endParaRPr b="0" lang="en" sz="16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"/updateCSV“</a:t>
            </a:r>
            <a:endParaRPr b="0" lang="en" sz="16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"/csvReady “</a:t>
            </a:r>
            <a:endParaRPr b="0" lang="en" sz="16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"/lossFunction “</a:t>
            </a:r>
            <a:endParaRPr b="0" lang="en" sz="16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"/predictRes “</a:t>
            </a:r>
            <a:endParaRPr b="0" lang="en" sz="16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"/sourceDone “</a:t>
            </a:r>
            <a:endParaRPr b="0" lang="en" sz="16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“</a:t>
            </a: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/clientIdle”</a:t>
            </a:r>
            <a:endParaRPr b="0" lang="en" sz="16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"/clientReady “</a:t>
            </a:r>
            <a:endParaRPr b="0" lang="en" sz="16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"/clientsTraining“</a:t>
            </a:r>
            <a:endParaRPr b="0" lang="en" sz="16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“</a:t>
            </a: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/statistics”</a:t>
            </a:r>
            <a:endParaRPr b="0" lang="en" sz="16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“</a:t>
            </a: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/clientsPredict”</a:t>
            </a:r>
            <a:endParaRPr b="0" lang="en" sz="16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“</a:t>
            </a: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/startCasting”</a:t>
            </a:r>
            <a:endParaRPr b="0" lang="en" sz="16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“</a:t>
            </a: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/stopCasting”</a:t>
            </a:r>
            <a:endParaRPr b="0" lang="en" sz="16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“</a:t>
            </a: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/federatedWeightsVector”</a:t>
            </a:r>
            <a:endParaRPr b="0" lang="en" sz="16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“</a:t>
            </a: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/federatedWeights”</a:t>
            </a:r>
            <a:endParaRPr b="0" lang="en" sz="16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“</a:t>
            </a:r>
            <a:r>
              <a:rPr b="0" lang="en-US" sz="1600" spc="-1" strike="noStrike">
                <a:solidFill>
                  <a:srgbClr val="ffffff"/>
                </a:solidFill>
                <a:latin typeface="Calibri"/>
              </a:rPr>
              <a:t>/[…]”</a:t>
            </a:r>
            <a:endParaRPr b="0" lang="en" sz="1600" spc="-1" strike="noStrike">
              <a:latin typeface="Arial"/>
            </a:endParaRPr>
          </a:p>
        </p:txBody>
      </p:sp>
      <p:pic>
        <p:nvPicPr>
          <p:cNvPr id="123" name="Picture 3" descr="Diagram&#10;&#10;Description automatically generated"/>
          <p:cNvPicPr/>
          <p:nvPr/>
        </p:nvPicPr>
        <p:blipFill>
          <a:blip r:embed="rId1"/>
          <a:srcRect l="59296" t="29724" r="22110" b="56529"/>
          <a:stretch/>
        </p:blipFill>
        <p:spPr>
          <a:xfrm>
            <a:off x="4502520" y="1690560"/>
            <a:ext cx="3186000" cy="1324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38080" y="365040"/>
            <a:ext cx="10514880" cy="87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General Entity Design and message passing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1803960" y="1474200"/>
            <a:ext cx="7416000" cy="47286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Router</a:t>
            </a:r>
            <a:endParaRPr b="0" lang="en" sz="32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7606080" y="2751480"/>
            <a:ext cx="1537200" cy="333288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Cowboy Server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3474720" y="3725640"/>
            <a:ext cx="2116080" cy="13950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Internal gen_state/server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28" name="CustomShape 5"/>
          <p:cNvSpPr/>
          <p:nvPr/>
        </p:nvSpPr>
        <p:spPr>
          <a:xfrm>
            <a:off x="3264480" y="1697760"/>
            <a:ext cx="4264560" cy="1568160"/>
          </a:xfrm>
          <a:prstGeom prst="roundRect">
            <a:avLst>
              <a:gd name="adj" fmla="val 28713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STATE:</a:t>
            </a:r>
            <a:endParaRPr b="0" lang="e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Network map (for requests),</a:t>
            </a:r>
            <a:endParaRPr b="0" lang="e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Name, Message Counter</a:t>
            </a:r>
            <a:endParaRPr b="0" lang="e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Misc fields….</a:t>
            </a:r>
            <a:endParaRPr b="0" lang="e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" sz="1800" spc="-1" strike="noStrike">
              <a:latin typeface="Arial"/>
            </a:endParaRPr>
          </a:p>
        </p:txBody>
      </p:sp>
      <p:sp>
        <p:nvSpPr>
          <p:cNvPr id="129" name="CustomShape 6"/>
          <p:cNvSpPr/>
          <p:nvPr/>
        </p:nvSpPr>
        <p:spPr>
          <a:xfrm>
            <a:off x="9144000" y="4143600"/>
            <a:ext cx="2061000" cy="1153800"/>
          </a:xfrm>
          <a:prstGeom prst="lef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Message for Entity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30" name="CustomShape 7"/>
          <p:cNvSpPr/>
          <p:nvPr/>
        </p:nvSpPr>
        <p:spPr>
          <a:xfrm>
            <a:off x="5303520" y="3591000"/>
            <a:ext cx="2501640" cy="1153800"/>
          </a:xfrm>
          <a:prstGeom prst="lef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Call specified by Message Body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31" name="CustomShape 8"/>
          <p:cNvSpPr/>
          <p:nvPr/>
        </p:nvSpPr>
        <p:spPr>
          <a:xfrm>
            <a:off x="91440" y="3601080"/>
            <a:ext cx="3489840" cy="1153800"/>
          </a:xfrm>
          <a:prstGeom prst="lef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Call to next Entity (ignore reply)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32" name="CustomShape 9"/>
          <p:cNvSpPr/>
          <p:nvPr/>
        </p:nvSpPr>
        <p:spPr>
          <a:xfrm>
            <a:off x="9433080" y="1638360"/>
            <a:ext cx="2701080" cy="264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*Cowboy MUST reply to any request, so each entity replies with “ ”</a:t>
            </a:r>
            <a:endParaRPr b="0" lang="e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838080" y="365040"/>
            <a:ext cx="10514880" cy="87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General Entity Design and message passing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1803960" y="1474200"/>
            <a:ext cx="7416000" cy="47286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  <a:ea typeface="DejaVu Sans"/>
              </a:rPr>
              <a:t>Router</a:t>
            </a:r>
            <a:endParaRPr b="0" lang="en" sz="32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7606080" y="2751480"/>
            <a:ext cx="1537200" cy="333288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Cowboy Server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3690720" y="3533040"/>
            <a:ext cx="2116080" cy="13950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Internal gen_state/server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37" name="CustomShape 5"/>
          <p:cNvSpPr/>
          <p:nvPr/>
        </p:nvSpPr>
        <p:spPr>
          <a:xfrm>
            <a:off x="3264480" y="1697760"/>
            <a:ext cx="4264560" cy="1568160"/>
          </a:xfrm>
          <a:prstGeom prst="roundRect">
            <a:avLst>
              <a:gd name="adj" fmla="val 28713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STATE:</a:t>
            </a:r>
            <a:endParaRPr b="0" lang="e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Network map (for requests),</a:t>
            </a:r>
            <a:endParaRPr b="0" lang="e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Name, Message Counter</a:t>
            </a:r>
            <a:endParaRPr b="0" lang="e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Misc fields….</a:t>
            </a:r>
            <a:endParaRPr b="0" lang="e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" sz="1800" spc="-1" strike="noStrike">
              <a:latin typeface="Arial"/>
            </a:endParaRPr>
          </a:p>
        </p:txBody>
      </p:sp>
      <p:sp>
        <p:nvSpPr>
          <p:cNvPr id="138" name="CustomShape 6"/>
          <p:cNvSpPr/>
          <p:nvPr/>
        </p:nvSpPr>
        <p:spPr>
          <a:xfrm>
            <a:off x="9144000" y="4534200"/>
            <a:ext cx="2061000" cy="1153800"/>
          </a:xfrm>
          <a:prstGeom prst="lef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Message for Entity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39" name="CustomShape 7"/>
          <p:cNvSpPr/>
          <p:nvPr/>
        </p:nvSpPr>
        <p:spPr>
          <a:xfrm>
            <a:off x="5790240" y="3591000"/>
            <a:ext cx="2014920" cy="1153800"/>
          </a:xfrm>
          <a:prstGeom prst="lef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Call specified by Message Body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40" name="CustomShape 8"/>
          <p:cNvSpPr/>
          <p:nvPr/>
        </p:nvSpPr>
        <p:spPr>
          <a:xfrm>
            <a:off x="314640" y="3591000"/>
            <a:ext cx="3489840" cy="1153800"/>
          </a:xfrm>
          <a:prstGeom prst="lef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Call to next Entity (ignore reply)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41" name="CustomShape 9"/>
          <p:cNvSpPr/>
          <p:nvPr/>
        </p:nvSpPr>
        <p:spPr>
          <a:xfrm>
            <a:off x="9433080" y="1638360"/>
            <a:ext cx="2701080" cy="350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May be possible to not use cowboy at all and only use erlang’s message passing?</a:t>
            </a:r>
            <a:endParaRPr b="0" lang="e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838080" y="203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The GUI:</a:t>
            </a:r>
            <a:br/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Opening Screen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582840" y="1703520"/>
            <a:ext cx="11196360" cy="505548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3"/>
          <p:cNvSpPr/>
          <p:nvPr/>
        </p:nvSpPr>
        <p:spPr>
          <a:xfrm>
            <a:off x="937440" y="2178360"/>
            <a:ext cx="1988640" cy="13248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Nerlnet Graph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3223440" y="2178360"/>
            <a:ext cx="1988640" cy="13248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Main Server Status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46" name="CustomShape 5"/>
          <p:cNvSpPr/>
          <p:nvPr/>
        </p:nvSpPr>
        <p:spPr>
          <a:xfrm>
            <a:off x="5509440" y="2178360"/>
            <a:ext cx="1897200" cy="13248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Routers</a:t>
            </a:r>
            <a:endParaRPr b="0" lang="e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Statistics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47" name="CustomShape 6"/>
          <p:cNvSpPr/>
          <p:nvPr/>
        </p:nvSpPr>
        <p:spPr>
          <a:xfrm>
            <a:off x="937440" y="4030200"/>
            <a:ext cx="1988640" cy="13248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Communication Performance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48" name="CustomShape 7"/>
          <p:cNvSpPr/>
          <p:nvPr/>
        </p:nvSpPr>
        <p:spPr>
          <a:xfrm>
            <a:off x="8168760" y="1957320"/>
            <a:ext cx="3382560" cy="46026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General information: Warning / error messages  of entity failure, or missed messages: </a:t>
            </a:r>
            <a:endParaRPr b="0" lang="e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0000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s1 is disconnected </a:t>
            </a:r>
            <a:endParaRPr b="0" lang="e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DejaVu Sans"/>
              </a:rPr>
              <a:t>-    w1 is disconnected 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49" name="CustomShape 8"/>
          <p:cNvSpPr/>
          <p:nvPr/>
        </p:nvSpPr>
        <p:spPr>
          <a:xfrm>
            <a:off x="3291840" y="4030200"/>
            <a:ext cx="1920240" cy="13248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Nerlnet Json files Generator GUI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50" name="CustomShape 9"/>
          <p:cNvSpPr/>
          <p:nvPr/>
        </p:nvSpPr>
        <p:spPr>
          <a:xfrm>
            <a:off x="5486400" y="4023360"/>
            <a:ext cx="1920240" cy="13248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Device Control</a:t>
            </a:r>
            <a:endParaRPr b="0" lang="e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Network Graph: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295200" y="1854360"/>
            <a:ext cx="6506640" cy="4350600"/>
          </a:xfrm>
          <a:prstGeom prst="rect">
            <a:avLst/>
          </a:prstGeom>
          <a:solidFill>
            <a:srgbClr val="4472c4"/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" sz="1800" spc="-1" strike="noStrike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878400" y="2200320"/>
            <a:ext cx="807120" cy="845280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W1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2368080" y="2200320"/>
            <a:ext cx="807120" cy="845280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W2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55" name="CustomShape 5"/>
          <p:cNvSpPr/>
          <p:nvPr/>
        </p:nvSpPr>
        <p:spPr>
          <a:xfrm>
            <a:off x="1524960" y="3606840"/>
            <a:ext cx="807120" cy="84528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R1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56" name="CustomShape 6"/>
          <p:cNvSpPr/>
          <p:nvPr/>
        </p:nvSpPr>
        <p:spPr>
          <a:xfrm>
            <a:off x="2332440" y="4029840"/>
            <a:ext cx="2091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4"/>
            </a:solidFill>
            <a:round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7"/>
          <p:cNvSpPr/>
          <p:nvPr/>
        </p:nvSpPr>
        <p:spPr>
          <a:xfrm flipV="1">
            <a:off x="2214360" y="3045240"/>
            <a:ext cx="556920" cy="68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4"/>
            </a:solidFill>
            <a:round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8"/>
          <p:cNvSpPr/>
          <p:nvPr/>
        </p:nvSpPr>
        <p:spPr>
          <a:xfrm>
            <a:off x="4425480" y="3606840"/>
            <a:ext cx="807120" cy="84528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R2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59" name="CustomShape 9"/>
          <p:cNvSpPr/>
          <p:nvPr/>
        </p:nvSpPr>
        <p:spPr>
          <a:xfrm flipH="1" flipV="1">
            <a:off x="1280880" y="3045240"/>
            <a:ext cx="360000" cy="68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4"/>
            </a:solidFill>
            <a:round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10"/>
          <p:cNvSpPr/>
          <p:nvPr/>
        </p:nvSpPr>
        <p:spPr>
          <a:xfrm>
            <a:off x="5178240" y="2190960"/>
            <a:ext cx="807120" cy="845280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S3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61" name="CustomShape 11"/>
          <p:cNvSpPr/>
          <p:nvPr/>
        </p:nvSpPr>
        <p:spPr>
          <a:xfrm>
            <a:off x="3741480" y="2133360"/>
            <a:ext cx="807120" cy="845280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W3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62" name="CustomShape 12"/>
          <p:cNvSpPr/>
          <p:nvPr/>
        </p:nvSpPr>
        <p:spPr>
          <a:xfrm flipV="1">
            <a:off x="5114880" y="3035880"/>
            <a:ext cx="466560" cy="69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4"/>
            </a:solidFill>
            <a:round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13"/>
          <p:cNvSpPr/>
          <p:nvPr/>
        </p:nvSpPr>
        <p:spPr>
          <a:xfrm flipH="1" flipV="1">
            <a:off x="4144320" y="2978640"/>
            <a:ext cx="397800" cy="750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4"/>
            </a:solidFill>
            <a:round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14"/>
          <p:cNvSpPr/>
          <p:nvPr/>
        </p:nvSpPr>
        <p:spPr>
          <a:xfrm>
            <a:off x="614880" y="5016600"/>
            <a:ext cx="2128320" cy="738720"/>
          </a:xfrm>
          <a:prstGeom prst="ellips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MainServer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65" name="CustomShape 15"/>
          <p:cNvSpPr/>
          <p:nvPr/>
        </p:nvSpPr>
        <p:spPr>
          <a:xfrm flipV="1">
            <a:off x="1524960" y="4328280"/>
            <a:ext cx="117720" cy="687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4"/>
            </a:solidFill>
            <a:round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16"/>
          <p:cNvSpPr/>
          <p:nvPr/>
        </p:nvSpPr>
        <p:spPr>
          <a:xfrm>
            <a:off x="6858000" y="1737360"/>
            <a:ext cx="5034600" cy="204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Uses Graphviz</a:t>
            </a:r>
            <a:endParaRPr b="0" lang="en" sz="24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MUST be opened first to</a:t>
            </a:r>
            <a:br/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verify that Nerlnet is up</a:t>
            </a:r>
            <a:br/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and that the GUI is connected</a:t>
            </a:r>
            <a:endParaRPr b="0" lang="e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838080" y="365040"/>
            <a:ext cx="10514880" cy="87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NerlGUI Design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415800" y="1474200"/>
            <a:ext cx="10250640" cy="47286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NERLGUI app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9052560" y="2751480"/>
            <a:ext cx="1537200" cy="333288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Cowboy Server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70" name="CustomShape 4"/>
          <p:cNvSpPr/>
          <p:nvPr/>
        </p:nvSpPr>
        <p:spPr>
          <a:xfrm>
            <a:off x="3537360" y="4084920"/>
            <a:ext cx="1537200" cy="817560"/>
          </a:xfrm>
          <a:prstGeom prst="left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wxObject actions</a:t>
            </a:r>
            <a:endParaRPr b="0" lang="en" sz="1200" spc="-1" strike="noStrike">
              <a:latin typeface="Arial"/>
            </a:endParaRPr>
          </a:p>
        </p:txBody>
      </p:sp>
      <p:sp>
        <p:nvSpPr>
          <p:cNvPr id="171" name="CustomShape 5"/>
          <p:cNvSpPr/>
          <p:nvPr/>
        </p:nvSpPr>
        <p:spPr>
          <a:xfrm>
            <a:off x="5169600" y="3437280"/>
            <a:ext cx="2116080" cy="13950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Opening Frame</a:t>
            </a:r>
            <a:endParaRPr b="0" lang="e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(wx_object)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72" name="CustomShape 6"/>
          <p:cNvSpPr/>
          <p:nvPr/>
        </p:nvSpPr>
        <p:spPr>
          <a:xfrm>
            <a:off x="1764720" y="4941360"/>
            <a:ext cx="1794960" cy="88344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Control Frame</a:t>
            </a:r>
            <a:endParaRPr b="0" lang="e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(wx_object)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73" name="CustomShape 7"/>
          <p:cNvSpPr/>
          <p:nvPr/>
        </p:nvSpPr>
        <p:spPr>
          <a:xfrm>
            <a:off x="1764720" y="4136400"/>
            <a:ext cx="1794960" cy="88344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Graph Frame</a:t>
            </a:r>
            <a:endParaRPr b="0" lang="e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(wx_object)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74" name="CustomShape 8"/>
          <p:cNvSpPr/>
          <p:nvPr/>
        </p:nvSpPr>
        <p:spPr>
          <a:xfrm>
            <a:off x="4710960" y="1697760"/>
            <a:ext cx="4264560" cy="1108800"/>
          </a:xfrm>
          <a:prstGeom prst="roundRect">
            <a:avLst>
              <a:gd name="adj" fmla="val 28713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Each object has a state:</a:t>
            </a:r>
            <a:endParaRPr b="0" lang="e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Network map (for requests),</a:t>
            </a:r>
            <a:endParaRPr b="0" lang="e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Pointers to labels (to update stats)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75" name="CustomShape 9"/>
          <p:cNvSpPr/>
          <p:nvPr/>
        </p:nvSpPr>
        <p:spPr>
          <a:xfrm>
            <a:off x="3538440" y="3638520"/>
            <a:ext cx="1537200" cy="817560"/>
          </a:xfrm>
          <a:prstGeom prst="left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wxObject actions</a:t>
            </a:r>
            <a:endParaRPr b="0" lang="en" sz="1200" spc="-1" strike="noStrike">
              <a:latin typeface="Arial"/>
            </a:endParaRPr>
          </a:p>
        </p:txBody>
      </p:sp>
      <p:sp>
        <p:nvSpPr>
          <p:cNvPr id="176" name="CustomShape 10"/>
          <p:cNvSpPr/>
          <p:nvPr/>
        </p:nvSpPr>
        <p:spPr>
          <a:xfrm>
            <a:off x="3538440" y="3146400"/>
            <a:ext cx="1537200" cy="817560"/>
          </a:xfrm>
          <a:prstGeom prst="left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wxObject actions</a:t>
            </a:r>
            <a:endParaRPr b="0" lang="en" sz="1200" spc="-1" strike="noStrike">
              <a:latin typeface="Arial"/>
            </a:endParaRPr>
          </a:p>
        </p:txBody>
      </p:sp>
      <p:sp>
        <p:nvSpPr>
          <p:cNvPr id="177" name="CustomShape 11"/>
          <p:cNvSpPr/>
          <p:nvPr/>
        </p:nvSpPr>
        <p:spPr>
          <a:xfrm>
            <a:off x="1764720" y="2372040"/>
            <a:ext cx="1794960" cy="88344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Router Frame</a:t>
            </a:r>
            <a:endParaRPr b="0" lang="e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(wx_object)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78" name="CustomShape 12"/>
          <p:cNvSpPr/>
          <p:nvPr/>
        </p:nvSpPr>
        <p:spPr>
          <a:xfrm>
            <a:off x="1764720" y="3256560"/>
            <a:ext cx="1794960" cy="88344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Server Frame</a:t>
            </a:r>
            <a:endParaRPr b="0" lang="e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(wx_object)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79" name="CustomShape 13"/>
          <p:cNvSpPr/>
          <p:nvPr/>
        </p:nvSpPr>
        <p:spPr>
          <a:xfrm>
            <a:off x="7335360" y="3775680"/>
            <a:ext cx="1715400" cy="717840"/>
          </a:xfrm>
          <a:prstGeom prst="left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Stats/Info</a:t>
            </a:r>
            <a:endParaRPr b="0" lang="en" sz="1400" spc="-1" strike="noStrike">
              <a:latin typeface="Arial"/>
            </a:endParaRPr>
          </a:p>
        </p:txBody>
      </p:sp>
      <p:sp>
        <p:nvSpPr>
          <p:cNvPr id="180" name="CustomShape 14"/>
          <p:cNvSpPr/>
          <p:nvPr/>
        </p:nvSpPr>
        <p:spPr>
          <a:xfrm>
            <a:off x="1950480" y="5292720"/>
            <a:ext cx="1794960" cy="88344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Control Frame</a:t>
            </a:r>
            <a:endParaRPr b="0" lang="e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(wx_object)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81" name="CustomShape 15"/>
          <p:cNvSpPr/>
          <p:nvPr/>
        </p:nvSpPr>
        <p:spPr>
          <a:xfrm>
            <a:off x="2135880" y="5608440"/>
            <a:ext cx="1794960" cy="88344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Control Frame</a:t>
            </a:r>
            <a:endParaRPr b="0" lang="e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(wx_object)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82" name="CustomShape 16"/>
          <p:cNvSpPr/>
          <p:nvPr/>
        </p:nvSpPr>
        <p:spPr>
          <a:xfrm>
            <a:off x="3965400" y="5160240"/>
            <a:ext cx="5010120" cy="15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*Each wx_object is of type gen_server</a:t>
            </a:r>
            <a:endParaRPr b="0" lang="e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(no states, only react to external mes)</a:t>
            </a:r>
            <a:endParaRPr b="0" lang="en" sz="2400" spc="-1" strike="noStrike">
              <a:latin typeface="Arial"/>
            </a:endParaRPr>
          </a:p>
        </p:txBody>
      </p:sp>
      <p:sp>
        <p:nvSpPr>
          <p:cNvPr id="183" name="CustomShape 17"/>
          <p:cNvSpPr/>
          <p:nvPr/>
        </p:nvSpPr>
        <p:spPr>
          <a:xfrm>
            <a:off x="10620720" y="3839040"/>
            <a:ext cx="1606320" cy="839160"/>
          </a:xfrm>
          <a:prstGeom prst="left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Stats/Info</a:t>
            </a:r>
            <a:endParaRPr b="0" lang="e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838080" y="365040"/>
            <a:ext cx="10514880" cy="87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NerlGUI message passing, same as NerlNet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1072440" y="1554480"/>
            <a:ext cx="8918640" cy="521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36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Button to open new screen is pressed</a:t>
            </a:r>
            <a:endParaRPr b="0" lang="en" sz="24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Init new wx_object</a:t>
            </a:r>
            <a:endParaRPr b="0" lang="en" sz="24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Save pointer in mainScreen</a:t>
            </a:r>
            <a:endParaRPr b="0" lang="en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mainScreen tells child to start a timer to probe relevant entities:</a:t>
            </a:r>
            <a:endParaRPr b="0" lang="en" sz="24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Initialize any objects in child screen</a:t>
            </a:r>
            <a:endParaRPr b="0" lang="en" sz="24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Every round:</a:t>
            </a:r>
            <a:endParaRPr b="0" lang="en" sz="2400" spc="-1" strike="noStrike">
              <a:latin typeface="Arial"/>
            </a:endParaRPr>
          </a:p>
          <a:p>
            <a:pPr lvl="2" marL="1257480" indent="-34236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Send message to relevant entities</a:t>
            </a:r>
            <a:endParaRPr b="0" lang="en" sz="2400" spc="-1" strike="noStrike">
              <a:latin typeface="Arial"/>
            </a:endParaRPr>
          </a:p>
          <a:p>
            <a:pPr lvl="2" marL="1257480" indent="-34236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Get response in mainScreen cowboy</a:t>
            </a:r>
            <a:endParaRPr b="0" lang="en" sz="2400" spc="-1" strike="noStrike">
              <a:latin typeface="Arial"/>
            </a:endParaRPr>
          </a:p>
          <a:p>
            <a:pPr lvl="2" marL="1257480" indent="-34236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mainScreen passes info to relevant child screen</a:t>
            </a:r>
            <a:endParaRPr b="0" lang="en" sz="2400" spc="-1" strike="noStrike">
              <a:latin typeface="Arial"/>
            </a:endParaRPr>
          </a:p>
          <a:p>
            <a:pPr lvl="2" marL="1257480" indent="-34236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Screen refreshes relevant labels with info</a:t>
            </a:r>
            <a:endParaRPr b="0" lang="en" sz="2400" spc="-1" strike="noStrike">
              <a:latin typeface="Arial"/>
            </a:endParaRPr>
          </a:p>
          <a:p>
            <a:pPr lvl="2" marL="1257480" indent="-34236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repeat</a:t>
            </a:r>
            <a:endParaRPr b="0" lang="en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When window is closed =&gt; timer terminates</a:t>
            </a:r>
            <a:endParaRPr b="0" lang="e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838080" y="365040"/>
            <a:ext cx="10514880" cy="87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NerlGUI message passing, a better way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1072440" y="1554480"/>
            <a:ext cx="7896240" cy="447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36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Button to open new screen is pressed</a:t>
            </a:r>
            <a:endParaRPr b="0" lang="en" sz="24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Init new wx_object</a:t>
            </a:r>
            <a:endParaRPr b="0" lang="en" sz="24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Save pointer in mainScreen</a:t>
            </a:r>
            <a:endParaRPr b="0" lang="en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mainScreen starts a timer to probe relevant entities:</a:t>
            </a:r>
            <a:endParaRPr b="0" lang="en" sz="24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Initialize any objects in child screen</a:t>
            </a:r>
            <a:endParaRPr b="0" lang="en" sz="2400" spc="-1" strike="noStrike">
              <a:latin typeface="Arial"/>
            </a:endParaRPr>
          </a:p>
          <a:p>
            <a:pPr lvl="1" marL="800280" indent="-34236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Every round:</a:t>
            </a:r>
            <a:endParaRPr b="0" lang="en" sz="2400" spc="-1" strike="noStrike">
              <a:latin typeface="Arial"/>
            </a:endParaRPr>
          </a:p>
          <a:p>
            <a:pPr lvl="2" marL="1257480" indent="-34236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Send message to relevant entities and get an IMMEDIATELY and update info</a:t>
            </a:r>
            <a:endParaRPr b="0" lang="en" sz="2400" spc="-1" strike="noStrike">
              <a:latin typeface="Arial"/>
            </a:endParaRPr>
          </a:p>
          <a:p>
            <a:pPr lvl="2" marL="1257480" indent="-34236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repeat</a:t>
            </a:r>
            <a:endParaRPr b="0" lang="en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When window is closed =&gt; timer terminates</a:t>
            </a:r>
            <a:endParaRPr b="0" lang="e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838080" y="365040"/>
            <a:ext cx="10514880" cy="87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Current problems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1072440" y="1554480"/>
            <a:ext cx="8261280" cy="48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36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Message passing format (body) is unclear and not consistent, making it hard to debug</a:t>
            </a:r>
            <a:endParaRPr b="0" lang="en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Unclear which of the jsons is up to date, and which setting are necessary and which are redundant</a:t>
            </a:r>
            <a:endParaRPr b="0" lang="en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Each entity is unsupervised, making it impossible to implement the guard functionability right now</a:t>
            </a:r>
            <a:endParaRPr b="0" lang="en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System may arrive at unplanned states, has memory leaks, other bugs and inefficiencies (but maybe I’m using it wrong)</a:t>
            </a:r>
            <a:endParaRPr b="0" lang="e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6" descr="Diagram&#10;&#10;Description automatically generated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20000" contrast="-2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81" name="CustomShape 1"/>
          <p:cNvSpPr/>
          <p:nvPr/>
        </p:nvSpPr>
        <p:spPr>
          <a:xfrm>
            <a:off x="572040" y="24048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      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What is Nerlnet?</a:t>
            </a:r>
            <a:endParaRPr b="0" lang="en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838080" y="365040"/>
            <a:ext cx="10514880" cy="87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Lessons for the future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1072440" y="1554480"/>
            <a:ext cx="7896240" cy="557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36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Create </a:t>
            </a:r>
            <a:r>
              <a:rPr b="0" lang="en-US" sz="2400" spc="-1" strike="noStrike" u="sng">
                <a:solidFill>
                  <a:srgbClr val="ffffff"/>
                </a:solidFill>
                <a:uFillTx/>
                <a:latin typeface="Calibri"/>
                <a:ea typeface="DejaVu Sans"/>
              </a:rPr>
              <a:t>standardized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 formats for message passing, settings values, file locations, etc.</a:t>
            </a:r>
            <a:endParaRPr b="0" lang="en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b="0" lang="en-US" sz="2400" spc="-1" strike="noStrike" u="sng">
                <a:solidFill>
                  <a:srgbClr val="ffffff"/>
                </a:solidFill>
                <a:uFillTx/>
                <a:latin typeface="Calibri"/>
                <a:ea typeface="DejaVu Sans"/>
              </a:rPr>
              <a:t>Write it</a:t>
            </a: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 in the git wiki (comments are not enough)</a:t>
            </a:r>
            <a:endParaRPr b="0" lang="en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GUI should use the reply of the request, unlike other NerlNet entities</a:t>
            </a:r>
            <a:endParaRPr b="0" lang="en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Expand monitoring stats and Guard functionality by adding supervisor entity on each host / an ETS table for each entity that the GUI can save and re-init somewhere.</a:t>
            </a:r>
            <a:endParaRPr b="0" lang="en" sz="2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ffffff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DejaVu Sans"/>
              </a:rPr>
              <a:t>Better understanding of python and cpp parts of project</a:t>
            </a:r>
            <a:endParaRPr b="0" lang="e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6" descr="Diagram&#10;&#10;Description automatically generated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20000" contrast="-2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1428480" y="2156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With NerlGUI: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749040" y="4630320"/>
            <a:ext cx="1678320" cy="1324800"/>
          </a:xfrm>
          <a:prstGeom prst="flowChartProcess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NerlGUI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 flipV="1">
            <a:off x="4447440" y="3615480"/>
            <a:ext cx="423360" cy="1013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3f6ec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4"/>
          <p:cNvSpPr/>
          <p:nvPr/>
        </p:nvSpPr>
        <p:spPr>
          <a:xfrm flipV="1">
            <a:off x="5265360" y="4028040"/>
            <a:ext cx="1111680" cy="794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3f6ec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5"/>
          <p:cNvSpPr/>
          <p:nvPr/>
        </p:nvSpPr>
        <p:spPr>
          <a:xfrm flipV="1">
            <a:off x="5412960" y="5402520"/>
            <a:ext cx="865080" cy="79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3f6ec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6"/>
          <p:cNvSpPr/>
          <p:nvPr/>
        </p:nvSpPr>
        <p:spPr>
          <a:xfrm flipV="1">
            <a:off x="5265360" y="4229640"/>
            <a:ext cx="2232000" cy="99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240">
            <a:solidFill>
              <a:srgbClr val="3f6ec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14080" y="191880"/>
            <a:ext cx="10514880" cy="93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Nerlnet + NerlGUI Goal Architecture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3759480" y="2585880"/>
            <a:ext cx="1248840" cy="9669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NerlNet Main Server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2509920" y="2804400"/>
            <a:ext cx="1248840" cy="621000"/>
          </a:xfrm>
          <a:prstGeom prst="left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Stats/Info</a:t>
            </a:r>
            <a:endParaRPr b="0" lang="en" sz="1200" spc="-1" strike="noStrike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7135200" y="1549800"/>
            <a:ext cx="5059080" cy="3885480"/>
          </a:xfrm>
          <a:prstGeom prst="cloud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Nerlnet Components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93" name="CustomShape 5"/>
          <p:cNvSpPr/>
          <p:nvPr/>
        </p:nvSpPr>
        <p:spPr>
          <a:xfrm>
            <a:off x="5062320" y="2783160"/>
            <a:ext cx="2071800" cy="632520"/>
          </a:xfrm>
          <a:prstGeom prst="leftRightArrow">
            <a:avLst>
              <a:gd name="adj1" fmla="val 56324"/>
              <a:gd name="adj2" fmla="val 46838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Control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94" name="CustomShape 6"/>
          <p:cNvSpPr/>
          <p:nvPr/>
        </p:nvSpPr>
        <p:spPr>
          <a:xfrm rot="616800">
            <a:off x="1052640" y="4089600"/>
            <a:ext cx="7201440" cy="207360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95" name="CustomShape 7"/>
          <p:cNvSpPr/>
          <p:nvPr/>
        </p:nvSpPr>
        <p:spPr>
          <a:xfrm>
            <a:off x="1260000" y="3553560"/>
            <a:ext cx="3652200" cy="1648080"/>
          </a:xfrm>
          <a:prstGeom prst="curvedUpArrow">
            <a:avLst>
              <a:gd name="adj1" fmla="val 20246"/>
              <a:gd name="adj2" fmla="val 45944"/>
              <a:gd name="adj3" fmla="val 28219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96" name="CustomShape 8"/>
          <p:cNvSpPr/>
          <p:nvPr/>
        </p:nvSpPr>
        <p:spPr>
          <a:xfrm>
            <a:off x="3058560" y="6325200"/>
            <a:ext cx="617652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92d050"/>
                </a:solidFill>
                <a:latin typeface="Calibri"/>
                <a:ea typeface="DejaVu Sans"/>
              </a:rPr>
              <a:t>Monitor and Guard</a:t>
            </a:r>
            <a:endParaRPr b="0" lang="en" sz="3200" spc="-1" strike="noStrike">
              <a:latin typeface="Arial"/>
            </a:endParaRPr>
          </a:p>
        </p:txBody>
      </p:sp>
      <p:sp>
        <p:nvSpPr>
          <p:cNvPr id="97" name="CustomShape 9"/>
          <p:cNvSpPr/>
          <p:nvPr/>
        </p:nvSpPr>
        <p:spPr>
          <a:xfrm>
            <a:off x="1260000" y="2585880"/>
            <a:ext cx="1248840" cy="9669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NERLGUI</a:t>
            </a:r>
            <a:endParaRPr b="0" lang="e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Server</a:t>
            </a:r>
            <a:endParaRPr b="0" lang="e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14080" y="191880"/>
            <a:ext cx="10514880" cy="93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Problems along the way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3759480" y="3214440"/>
            <a:ext cx="1248840" cy="9669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NerlNet Main Server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2509920" y="3432960"/>
            <a:ext cx="1248840" cy="621000"/>
          </a:xfrm>
          <a:prstGeom prst="left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Stats/Info</a:t>
            </a:r>
            <a:endParaRPr b="0" lang="en" sz="1200" spc="-1" strike="noStrike">
              <a:latin typeface="Arial"/>
            </a:endParaRPr>
          </a:p>
        </p:txBody>
      </p:sp>
      <p:sp>
        <p:nvSpPr>
          <p:cNvPr id="101" name="CustomShape 4"/>
          <p:cNvSpPr/>
          <p:nvPr/>
        </p:nvSpPr>
        <p:spPr>
          <a:xfrm>
            <a:off x="7135200" y="2178360"/>
            <a:ext cx="5059080" cy="3885480"/>
          </a:xfrm>
          <a:prstGeom prst="cloud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Nerlnet Components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02" name="CustomShape 5"/>
          <p:cNvSpPr/>
          <p:nvPr/>
        </p:nvSpPr>
        <p:spPr>
          <a:xfrm>
            <a:off x="5062320" y="3411720"/>
            <a:ext cx="2071800" cy="632520"/>
          </a:xfrm>
          <a:prstGeom prst="leftRightArrow">
            <a:avLst>
              <a:gd name="adj1" fmla="val 56324"/>
              <a:gd name="adj2" fmla="val 46838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Control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03" name="CustomShape 6"/>
          <p:cNvSpPr/>
          <p:nvPr/>
        </p:nvSpPr>
        <p:spPr>
          <a:xfrm rot="616800">
            <a:off x="1111680" y="4723560"/>
            <a:ext cx="7201440" cy="140976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04" name="CustomShape 7"/>
          <p:cNvSpPr/>
          <p:nvPr/>
        </p:nvSpPr>
        <p:spPr>
          <a:xfrm>
            <a:off x="1260000" y="4182480"/>
            <a:ext cx="3652200" cy="1122480"/>
          </a:xfrm>
          <a:prstGeom prst="curvedUpArrow">
            <a:avLst>
              <a:gd name="adj1" fmla="val 20246"/>
              <a:gd name="adj2" fmla="val 45944"/>
              <a:gd name="adj3" fmla="val 28219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05" name="CustomShape 8"/>
          <p:cNvSpPr/>
          <p:nvPr/>
        </p:nvSpPr>
        <p:spPr>
          <a:xfrm>
            <a:off x="3086280" y="6132600"/>
            <a:ext cx="688032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92d050"/>
                </a:solidFill>
                <a:latin typeface="Calibri"/>
                <a:ea typeface="DejaVu Sans"/>
              </a:rPr>
              <a:t>Monitor and Guard</a:t>
            </a:r>
            <a:endParaRPr b="0" lang="en" sz="3200" spc="-1" strike="noStrike">
              <a:latin typeface="Arial"/>
            </a:endParaRPr>
          </a:p>
        </p:txBody>
      </p:sp>
      <p:sp>
        <p:nvSpPr>
          <p:cNvPr id="106" name="CustomShape 9"/>
          <p:cNvSpPr/>
          <p:nvPr/>
        </p:nvSpPr>
        <p:spPr>
          <a:xfrm>
            <a:off x="1260000" y="3214440"/>
            <a:ext cx="1248840" cy="9669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NERLGUI</a:t>
            </a:r>
            <a:endParaRPr b="0" lang="en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Server</a:t>
            </a:r>
            <a:endParaRPr b="0" lang="en" sz="1800" spc="-1" strike="noStrike">
              <a:latin typeface="Arial"/>
            </a:endParaRPr>
          </a:p>
        </p:txBody>
      </p:sp>
      <p:sp>
        <p:nvSpPr>
          <p:cNvPr id="107" name="CustomShape 10"/>
          <p:cNvSpPr/>
          <p:nvPr/>
        </p:nvSpPr>
        <p:spPr>
          <a:xfrm>
            <a:off x="-273960" y="1334880"/>
            <a:ext cx="8656920" cy="179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Minimal stats in system</a:t>
            </a:r>
            <a:endParaRPr b="0" lang="en" sz="2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Communication pathing and syntax is unclear</a:t>
            </a:r>
            <a:endParaRPr b="0" lang="en" sz="2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Python server needs ack from every entity?</a:t>
            </a:r>
            <a:endParaRPr b="0" lang="en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  <a:ea typeface="DejaVu Sans"/>
              </a:rPr>
              <a:t>When? How? Why?</a:t>
            </a:r>
            <a:endParaRPr b="0" lang="e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How NerlNet initializes: The Jsons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838080" y="1371600"/>
            <a:ext cx="10514880" cy="503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Each host has </a:t>
            </a:r>
            <a:endParaRPr b="0" lang="en" sz="3200" spc="-1" strike="noStrike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/>
                </a:solidFill>
                <a:latin typeface="Calibri"/>
              </a:rPr>
              <a:t>JSONs are used to plan the network:</a:t>
            </a:r>
            <a:endParaRPr b="0" lang="en" sz="32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Architecture:</a:t>
            </a:r>
            <a:endParaRPr b="0" lang="en" sz="28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General Net settings (freq, batch size)</a:t>
            </a:r>
            <a:endParaRPr b="0" lang="en" sz="24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What entities each host holds (by name)</a:t>
            </a:r>
            <a:endParaRPr b="0" lang="en" sz="24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How to create these entities (cowboy port, work mode, connections….)</a:t>
            </a:r>
            <a:endParaRPr b="0" lang="en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Comm network:</a:t>
            </a:r>
            <a:endParaRPr b="0" lang="en" sz="28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The router connections</a:t>
            </a:r>
            <a:endParaRPr b="0" lang="en" sz="24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Experiment Flow:</a:t>
            </a:r>
            <a:endParaRPr b="0" lang="en" sz="28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What data each source holds</a:t>
            </a:r>
            <a:endParaRPr b="0" lang="en" sz="2400" spc="-1" strike="noStrike">
              <a:latin typeface="Arial"/>
            </a:endParaRPr>
          </a:p>
          <a:p>
            <a:pPr lvl="2" marL="11430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Which workers to send the data</a:t>
            </a:r>
            <a:endParaRPr b="0" lang="e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How NerlNet initializes: The Entities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Each host opens a listener</a:t>
            </a:r>
            <a:endParaRPr b="0" lang="en" sz="28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Python server sends mainServer’s host CSV PATH to use </a:t>
            </a:r>
            <a:endParaRPr b="0" lang="en" sz="28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mainServer propagates this PATH in the network</a:t>
            </a:r>
            <a:endParaRPr b="0" lang="en" sz="28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Each host initializes the entities on it</a:t>
            </a:r>
            <a:endParaRPr b="0" lang="en" sz="2800" spc="-1" strike="noStrike">
              <a:latin typeface="Arial"/>
            </a:endParaRPr>
          </a:p>
          <a:p>
            <a:pPr lvl="1" marL="685800" indent="-22788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Each entity has its own cowboy server</a:t>
            </a:r>
            <a:endParaRPr b="0" lang="en" sz="24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Entities wait for messages in idle state</a:t>
            </a:r>
            <a:endParaRPr b="0" lang="e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Entity Actions / States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Source / sensor:</a:t>
            </a:r>
            <a:endParaRPr b="0" lang="en" sz="28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"/updateCSV “</a:t>
            </a:r>
            <a:endParaRPr b="0" lang="en" sz="28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"/startCasting”</a:t>
            </a:r>
            <a:endParaRPr b="0" lang="en" sz="28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"/stopCasting “</a:t>
            </a:r>
            <a:endParaRPr b="0" lang="en" sz="28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"/statistics “</a:t>
            </a:r>
            <a:endParaRPr b="0" lang="en" sz="2800" spc="-1" strike="noStrike">
              <a:latin typeface="Arial"/>
            </a:endParaRPr>
          </a:p>
        </p:txBody>
      </p:sp>
      <p:pic>
        <p:nvPicPr>
          <p:cNvPr id="114" name="Picture 3" descr="Diagram&#10;&#10;Description automatically generated"/>
          <p:cNvPicPr/>
          <p:nvPr/>
        </p:nvPicPr>
        <p:blipFill>
          <a:blip r:embed="rId1"/>
          <a:srcRect l="53125" t="13579" r="42547" b="76942"/>
          <a:stretch/>
        </p:blipFill>
        <p:spPr>
          <a:xfrm>
            <a:off x="5699520" y="1757520"/>
            <a:ext cx="792000" cy="975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Entity Actions / States</a:t>
            </a:r>
            <a:endParaRPr b="0" lang="en" sz="44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Client:</a:t>
            </a:r>
            <a:endParaRPr b="0" lang="en" sz="28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"/init“</a:t>
            </a:r>
            <a:endParaRPr b="0" lang="en" sz="28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"/statistics”</a:t>
            </a:r>
            <a:endParaRPr b="0" lang="en" sz="28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"/clientTraining“</a:t>
            </a:r>
            <a:endParaRPr b="0" lang="en" sz="28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"/clientIdle“</a:t>
            </a:r>
            <a:endParaRPr b="0" lang="en" sz="28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"/clientPredict“</a:t>
            </a:r>
            <a:endParaRPr b="0" lang="en" sz="28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"/weightsVector“</a:t>
            </a:r>
            <a:endParaRPr b="0" lang="en" sz="2800" spc="-1" strike="noStrike">
              <a:latin typeface="Arial"/>
            </a:endParaRPr>
          </a:p>
          <a:p>
            <a:pPr marL="514440" indent="-5137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"/federatedWeights"</a:t>
            </a:r>
            <a:endParaRPr b="0" lang="en" sz="2800" spc="-1" strike="noStrike">
              <a:latin typeface="Arial"/>
            </a:endParaRPr>
          </a:p>
        </p:txBody>
      </p:sp>
      <p:pic>
        <p:nvPicPr>
          <p:cNvPr id="117" name="Picture 10" descr="Diagram&#10;&#10;Description automatically generated"/>
          <p:cNvPicPr/>
          <p:nvPr/>
        </p:nvPicPr>
        <p:blipFill>
          <a:blip r:embed="rId1"/>
          <a:srcRect l="77577" t="69442" r="14062" b="15836"/>
          <a:stretch/>
        </p:blipFill>
        <p:spPr>
          <a:xfrm>
            <a:off x="5339520" y="1690560"/>
            <a:ext cx="1512000" cy="1497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LibreOffice/6.4.7.2$Linux_X86_64 LibreOffice_project/40$Build-2</Application>
  <Words>937</Words>
  <Paragraphs>205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2022-07-29T22:45:00Z</dcterms:created>
  <dc:creator>David Leon</dc:creator>
  <dc:description/>
  <dc:language>en</dc:language>
  <cp:lastModifiedBy/>
  <dcterms:modified xsi:type="dcterms:W3CDTF">2022-08-25T16:09:02Z</dcterms:modified>
  <cp:revision>39</cp:revision>
  <dc:subject/>
  <dc:title>NERL GUI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20</vt:i4>
  </property>
</Properties>
</file>