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70" r:id="rId9"/>
    <p:sldId id="269" r:id="rId10"/>
    <p:sldId id="262" r:id="rId11"/>
    <p:sldId id="263" r:id="rId12"/>
    <p:sldId id="266" r:id="rId13"/>
    <p:sldId id="265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7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3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0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88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58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88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0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2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7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4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9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6C521F4-BA4E-47BA-A5DF-9A1467DDC9E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C55555FC-D343-4D83-BE8F-1AF31622B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6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1374032"/>
            <a:ext cx="9966960" cy="3035808"/>
          </a:xfrm>
        </p:spPr>
        <p:txBody>
          <a:bodyPr>
            <a:normAutofit/>
          </a:bodyPr>
          <a:lstStyle/>
          <a:p>
            <a:r>
              <a:rPr lang="en-US" sz="5400" dirty="0"/>
              <a:t>Detection and Tracking of Sport Players on </a:t>
            </a:r>
            <a:r>
              <a:rPr lang="en-US" sz="5400" dirty="0" err="1"/>
              <a:t>Videodata</a:t>
            </a:r>
            <a:r>
              <a:rPr lang="en-US" sz="5400" dirty="0"/>
              <a:t> Using Deep Learning Methods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19789" y="5097780"/>
            <a:ext cx="2664229" cy="11970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Leonid </a:t>
            </a:r>
            <a:r>
              <a:rPr lang="en-US" dirty="0" err="1" smtClean="0"/>
              <a:t>Ivanovsky</a:t>
            </a:r>
            <a:endParaRPr lang="en-US" dirty="0" smtClean="0"/>
          </a:p>
          <a:p>
            <a:r>
              <a:rPr lang="en-US" dirty="0"/>
              <a:t>Vladimir </a:t>
            </a:r>
            <a:r>
              <a:rPr lang="en-US" dirty="0" err="1" smtClean="0"/>
              <a:t>Khryashchev</a:t>
            </a:r>
            <a:endParaRPr lang="en-US" dirty="0" smtClean="0"/>
          </a:p>
          <a:p>
            <a:r>
              <a:rPr lang="en-US" dirty="0"/>
              <a:t>Dmitry </a:t>
            </a:r>
            <a:r>
              <a:rPr lang="en-US" dirty="0" err="1"/>
              <a:t>Matveev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724483" y="5862518"/>
            <a:ext cx="2792800" cy="43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Alexander Semenov</a:t>
            </a:r>
            <a:endParaRPr lang="ru-RU" b="0" dirty="0">
              <a:solidFill>
                <a:schemeClr val="tx1"/>
              </a:solidFill>
            </a:endParaRPr>
          </a:p>
        </p:txBody>
      </p:sp>
      <p:pic>
        <p:nvPicPr>
          <p:cNvPr id="5" name="Picture 4" descr="P.G. Demidov">
            <a:extLst>
              <a:ext uri="{FF2B5EF4-FFF2-40B4-BE49-F238E27FC236}">
                <a16:creationId xmlns:a16="http://schemas.microsoft.com/office/drawing/2014/main" id="{88C8A80F-C611-4F96-8FCA-F1C87519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55" y="4658664"/>
            <a:ext cx="1782564" cy="180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User\Downloads\rud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023" y="5758732"/>
            <a:ext cx="2257016" cy="702302"/>
          </a:xfrm>
          <a:prstGeom prst="rect">
            <a:avLst/>
          </a:prstGeom>
          <a:noFill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23" y="4658664"/>
            <a:ext cx="21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results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900278"/>
              </p:ext>
            </p:extLst>
          </p:nvPr>
        </p:nvGraphicFramePr>
        <p:xfrm>
          <a:off x="1069848" y="1941576"/>
          <a:ext cx="10058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46921518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76291837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7709112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Model</a:t>
                      </a:r>
                      <a:endParaRPr lang="ru-RU" sz="2000" b="1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Metrics of quality</a:t>
                      </a:r>
                      <a:endParaRPr lang="ru-RU" sz="2000" b="1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23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+mn-lt"/>
                          <a:ea typeface="SimSun" panose="02010600030101010101" pitchFamily="2" charset="-122"/>
                        </a:rPr>
                        <a:t>MOTA</a:t>
                      </a:r>
                      <a:endParaRPr lang="ru-RU" sz="2000" b="1" i="1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+mn-lt"/>
                          <a:ea typeface="SimSun" panose="02010600030101010101" pitchFamily="2" charset="-122"/>
                        </a:rPr>
                        <a:t>FPS</a:t>
                      </a:r>
                      <a:endParaRPr lang="ru-RU" sz="2000" b="1" i="1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5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DeepSort_2 +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WRN [1]</a:t>
                      </a:r>
                      <a:endParaRPr lang="ru-RU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61.4%</a:t>
                      </a:r>
                      <a:endParaRPr lang="ru-RU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</a:rPr>
                        <a:t>8</a:t>
                      </a:r>
                      <a:endParaRPr lang="ru-RU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16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CNNMTT</a:t>
                      </a:r>
                      <a:r>
                        <a:rPr lang="ru-RU" sz="20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 + </a:t>
                      </a: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5-layer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SimSun" panose="02010600030101010101" pitchFamily="2" charset="-122"/>
                        </a:rPr>
                        <a:t>CNN [2]</a:t>
                      </a:r>
                      <a:endParaRPr lang="ru-RU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</a:rPr>
                        <a:t>65.2%</a:t>
                      </a:r>
                      <a:endParaRPr lang="ru-RU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6</a:t>
                      </a:r>
                      <a:endParaRPr lang="ru-RU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774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 panose="02010600030101010101" pitchFamily="2" charset="-122"/>
                        </a:rPr>
                        <a:t>JDE</a:t>
                      </a:r>
                      <a:endParaRPr lang="ru-RU" sz="200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62.6 %</a:t>
                      </a:r>
                      <a:endParaRPr lang="ru-RU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18</a:t>
                      </a:r>
                      <a:endParaRPr lang="ru-RU" sz="20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59940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377945" y="4421421"/>
                <a:ext cx="5442206" cy="686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𝑀𝑂𝑇𝐴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𝐹𝑃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𝐼𝐷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𝑠𝑤𝑖𝑡𝑐h𝑒𝑠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𝐺𝑇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945" y="4421421"/>
                <a:ext cx="5442206" cy="686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10950" y="6277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085" y="5734050"/>
            <a:ext cx="120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smtClean="0"/>
              <a:t>1] S</a:t>
            </a:r>
            <a:r>
              <a:rPr lang="en-US" sz="1200" dirty="0"/>
              <a:t>. </a:t>
            </a:r>
            <a:r>
              <a:rPr lang="en-US" sz="1200" dirty="0" err="1"/>
              <a:t>Zagoruyko</a:t>
            </a:r>
            <a:r>
              <a:rPr lang="en-US" sz="1200" dirty="0"/>
              <a:t>, N. </a:t>
            </a:r>
            <a:r>
              <a:rPr lang="en-US" sz="1200" dirty="0" err="1"/>
              <a:t>Komodakis</a:t>
            </a:r>
            <a:r>
              <a:rPr lang="en-US" sz="1200" dirty="0"/>
              <a:t>, “Wide Residual Networks”, Web: https://arxiv.org/pdf/1605.07146.pdf.</a:t>
            </a:r>
          </a:p>
          <a:p>
            <a:r>
              <a:rPr lang="en-US" sz="1200" dirty="0"/>
              <a:t>[</a:t>
            </a:r>
            <a:r>
              <a:rPr lang="en-US" sz="1200" dirty="0" smtClean="0"/>
              <a:t>2] N</a:t>
            </a:r>
            <a:r>
              <a:rPr lang="en-US" sz="1200" dirty="0"/>
              <a:t>. </a:t>
            </a:r>
            <a:r>
              <a:rPr lang="en-US" sz="1200" dirty="0" err="1"/>
              <a:t>Mahmoudi</a:t>
            </a:r>
            <a:r>
              <a:rPr lang="en-US" sz="1200" dirty="0"/>
              <a:t>, S. M. </a:t>
            </a:r>
            <a:r>
              <a:rPr lang="en-US" sz="1200" dirty="0" err="1"/>
              <a:t>Ahadi</a:t>
            </a:r>
            <a:r>
              <a:rPr lang="en-US" sz="1200" dirty="0"/>
              <a:t>, M. Rahmati, “Multi-target tracking using CNN-based features: CNNMTT”, Multimedia Tools and Applications, vol. 78, No. 6, pp. 7077-7096, 2019.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12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results</a:t>
            </a:r>
            <a:endParaRPr lang="ru-RU" dirty="0"/>
          </a:p>
        </p:txBody>
      </p:sp>
      <p:pic>
        <p:nvPicPr>
          <p:cNvPr id="1026" name="Picture 2" descr="ou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751999"/>
            <a:ext cx="4504457" cy="326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6" descr="C:\_Repositories\DetectTrackSportEvents\results\Event20190618191824001\001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356" y="1752000"/>
            <a:ext cx="4524892" cy="326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8" descr="C:\Users\User\Desktop\Безымян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21" y="5142029"/>
            <a:ext cx="4781253" cy="171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250" y="581534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 switches: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420475" y="6277503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88792"/>
          </a:xfrm>
        </p:spPr>
        <p:txBody>
          <a:bodyPr/>
          <a:lstStyle/>
          <a:p>
            <a:r>
              <a:rPr lang="en-US" dirty="0" smtClean="0"/>
              <a:t>Researched JDE </a:t>
            </a:r>
            <a:r>
              <a:rPr lang="en-US" dirty="0"/>
              <a:t>algorithm for detection and tracking people (in particular athletes, on videos in real time)</a:t>
            </a:r>
          </a:p>
          <a:p>
            <a:r>
              <a:rPr lang="en-US" dirty="0" smtClean="0"/>
              <a:t>Trained on </a:t>
            </a:r>
            <a:r>
              <a:rPr lang="en-US" dirty="0"/>
              <a:t>supercomputer NVIDIA DGX-1</a:t>
            </a:r>
          </a:p>
          <a:p>
            <a:r>
              <a:rPr lang="en-US" dirty="0"/>
              <a:t>Tested on </a:t>
            </a:r>
            <a:r>
              <a:rPr lang="en-US" dirty="0" smtClean="0"/>
              <a:t>video frames extracted from video files of </a:t>
            </a:r>
            <a:r>
              <a:rPr lang="en-US" dirty="0"/>
              <a:t>the MOT-16 Challenge dataset, using MOTA metric</a:t>
            </a:r>
          </a:p>
          <a:p>
            <a:r>
              <a:rPr lang="en-US" dirty="0"/>
              <a:t>Evaluated on </a:t>
            </a:r>
            <a:r>
              <a:rPr lang="en-US" dirty="0" smtClean="0"/>
              <a:t>collected video </a:t>
            </a:r>
            <a:r>
              <a:rPr lang="en-US" dirty="0"/>
              <a:t>recordings of basketball matches, filmed on the dome </a:t>
            </a:r>
            <a:r>
              <a:rPr lang="en-US" dirty="0" smtClean="0"/>
              <a:t>camera, </a:t>
            </a:r>
            <a:r>
              <a:rPr lang="en-US" dirty="0"/>
              <a:t>located in the sports hall of </a:t>
            </a:r>
            <a:r>
              <a:rPr lang="en-US" dirty="0" smtClean="0"/>
              <a:t>P.G</a:t>
            </a:r>
            <a:r>
              <a:rPr lang="en-US" dirty="0"/>
              <a:t>. </a:t>
            </a:r>
            <a:r>
              <a:rPr lang="en-US" dirty="0" err="1" smtClean="0"/>
              <a:t>Demidov</a:t>
            </a:r>
            <a:r>
              <a:rPr lang="en-US" dirty="0" smtClean="0"/>
              <a:t> </a:t>
            </a:r>
            <a:r>
              <a:rPr lang="en-US" dirty="0" err="1" smtClean="0"/>
              <a:t>YarSU</a:t>
            </a:r>
            <a:endParaRPr lang="en-US" dirty="0"/>
          </a:p>
          <a:p>
            <a:r>
              <a:rPr lang="en-US" dirty="0" smtClean="0"/>
              <a:t>Future plans: improve </a:t>
            </a:r>
            <a:r>
              <a:rPr lang="en-US" dirty="0"/>
              <a:t>the quality of the JDE algorithm by training it on video frames of sports </a:t>
            </a:r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10950" y="6277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886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authors are grateful to the support from the federal academic leadership program Priority 2030 of P.G. </a:t>
            </a:r>
            <a:r>
              <a:rPr lang="en-US" dirty="0" err="1"/>
              <a:t>Demidov</a:t>
            </a:r>
            <a:r>
              <a:rPr lang="en-US" dirty="0"/>
              <a:t> Yaroslavl State University and project “Development of fundamental basis and scientific and methodological support for the management of creating new competences for modern Russian corporation of the machine-building industry and the formation of requests for </a:t>
            </a:r>
            <a:r>
              <a:rPr lang="en-US" dirty="0" smtClean="0"/>
              <a:t>competencies”, </a:t>
            </a:r>
            <a:r>
              <a:rPr lang="en-US" dirty="0"/>
              <a:t>funded by the Russian Foundation for Basic Research (project number 20-010-00572 A)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48" y="4410477"/>
            <a:ext cx="3378104" cy="14477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3867531"/>
            <a:ext cx="2533650" cy="2533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10950" y="6277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8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Detection and Tracking of Sport Players on </a:t>
            </a:r>
            <a:r>
              <a:rPr lang="en-US" sz="5400" dirty="0" err="1"/>
              <a:t>Videodata</a:t>
            </a:r>
            <a:r>
              <a:rPr lang="en-US" sz="5400" dirty="0"/>
              <a:t> Using Deep Learning Methods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19789" y="5097780"/>
            <a:ext cx="2664229" cy="11970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Leonid </a:t>
            </a:r>
            <a:r>
              <a:rPr lang="en-US" dirty="0" err="1" smtClean="0"/>
              <a:t>Ivanovsky</a:t>
            </a:r>
            <a:endParaRPr lang="en-US" dirty="0" smtClean="0"/>
          </a:p>
          <a:p>
            <a:r>
              <a:rPr lang="en-US" dirty="0"/>
              <a:t>Vladimir </a:t>
            </a:r>
            <a:r>
              <a:rPr lang="en-US" dirty="0" err="1" smtClean="0"/>
              <a:t>Khryashchev</a:t>
            </a:r>
            <a:endParaRPr lang="en-US" dirty="0" smtClean="0"/>
          </a:p>
          <a:p>
            <a:r>
              <a:rPr lang="en-US" dirty="0"/>
              <a:t>Dmitry </a:t>
            </a:r>
            <a:r>
              <a:rPr lang="en-US" dirty="0" err="1"/>
              <a:t>Matveev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724483" y="5800082"/>
            <a:ext cx="2792800" cy="4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1"/>
                </a:solidFill>
              </a:rPr>
              <a:t>Alexander Semenov</a:t>
            </a:r>
            <a:endParaRPr lang="ru-RU" b="0" dirty="0">
              <a:solidFill>
                <a:schemeClr val="tx1"/>
              </a:solidFill>
            </a:endParaRPr>
          </a:p>
        </p:txBody>
      </p:sp>
      <p:pic>
        <p:nvPicPr>
          <p:cNvPr id="5" name="Picture 4" descr="P.G. Demidov">
            <a:extLst>
              <a:ext uri="{FF2B5EF4-FFF2-40B4-BE49-F238E27FC236}">
                <a16:creationId xmlns:a16="http://schemas.microsoft.com/office/drawing/2014/main" id="{88C8A80F-C611-4F96-8FCA-F1C87519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55" y="4658664"/>
            <a:ext cx="1782564" cy="180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User\Downloads\rud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023" y="5758732"/>
            <a:ext cx="2257016" cy="702302"/>
          </a:xfrm>
          <a:prstGeom prst="rect">
            <a:avLst/>
          </a:prstGeom>
          <a:noFill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23" y="4658664"/>
            <a:ext cx="21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an effective algorithm for detection and tracking of athletes on videos using brand-new deep learning methods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3520820"/>
            <a:ext cx="3807294" cy="29413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54" y="3520819"/>
            <a:ext cx="3807294" cy="2941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7625" y="627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236934"/>
          </a:xfrm>
        </p:spPr>
        <p:txBody>
          <a:bodyPr/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ynamics </a:t>
            </a:r>
            <a:r>
              <a:rPr lang="en-US" dirty="0"/>
              <a:t>of sport </a:t>
            </a:r>
            <a:r>
              <a:rPr lang="en-US" dirty="0" smtClean="0"/>
              <a:t>events: </a:t>
            </a:r>
            <a:r>
              <a:rPr lang="en-US" dirty="0"/>
              <a:t>high speed of </a:t>
            </a:r>
            <a:r>
              <a:rPr lang="en-US" dirty="0" smtClean="0"/>
              <a:t>players’ movements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/>
              <a:t>Athletes’ </a:t>
            </a:r>
            <a:r>
              <a:rPr lang="en-US" dirty="0"/>
              <a:t>interaction on the </a:t>
            </a:r>
            <a:r>
              <a:rPr lang="en-US" dirty="0" smtClean="0"/>
              <a:t>field: players </a:t>
            </a:r>
            <a:r>
              <a:rPr lang="en-US" dirty="0"/>
              <a:t>can be very close to </a:t>
            </a:r>
            <a:r>
              <a:rPr lang="en-US" dirty="0" smtClean="0"/>
              <a:t>each</a:t>
            </a:r>
            <a:endParaRPr lang="en-US" dirty="0"/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/>
              <a:t>Optical </a:t>
            </a:r>
            <a:r>
              <a:rPr lang="en-US" dirty="0"/>
              <a:t>obstacles on video </a:t>
            </a:r>
            <a:r>
              <a:rPr lang="en-US" dirty="0" smtClean="0"/>
              <a:t>frames (shadows</a:t>
            </a:r>
            <a:r>
              <a:rPr lang="en-US" dirty="0"/>
              <a:t>, </a:t>
            </a:r>
            <a:r>
              <a:rPr lang="en-US" dirty="0" smtClean="0"/>
              <a:t>distortions, flares, blur…)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3520820"/>
            <a:ext cx="3807294" cy="2941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54" y="3520820"/>
            <a:ext cx="3807294" cy="294135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8104217" y="4671161"/>
            <a:ext cx="288000" cy="288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77625" y="627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098766" y="6133503"/>
            <a:ext cx="288000" cy="288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9" name="Овал 8"/>
          <p:cNvSpPr/>
          <p:nvPr/>
        </p:nvSpPr>
        <p:spPr>
          <a:xfrm>
            <a:off x="2398742" y="5062416"/>
            <a:ext cx="288000" cy="288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10" name="Овал 9"/>
          <p:cNvSpPr/>
          <p:nvPr/>
        </p:nvSpPr>
        <p:spPr>
          <a:xfrm>
            <a:off x="2604085" y="5989503"/>
            <a:ext cx="268258" cy="288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1" name="Овал 10"/>
          <p:cNvSpPr/>
          <p:nvPr/>
        </p:nvSpPr>
        <p:spPr>
          <a:xfrm>
            <a:off x="4987601" y="5701503"/>
            <a:ext cx="288000" cy="288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ru-RU" sz="1200" dirty="0"/>
          </a:p>
        </p:txBody>
      </p:sp>
      <p:sp>
        <p:nvSpPr>
          <p:cNvPr id="12" name="Овал 11"/>
          <p:cNvSpPr/>
          <p:nvPr/>
        </p:nvSpPr>
        <p:spPr>
          <a:xfrm>
            <a:off x="9724212" y="5989503"/>
            <a:ext cx="288000" cy="288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481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800727" cy="1609344"/>
          </a:xfrm>
        </p:spPr>
        <p:txBody>
          <a:bodyPr/>
          <a:lstStyle/>
          <a:p>
            <a:r>
              <a:rPr lang="en-US" dirty="0" smtClean="0"/>
              <a:t>Tracking-by-detection paradigm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135708" cy="1444752"/>
          </a:xfrm>
        </p:spPr>
        <p:txBody>
          <a:bodyPr/>
          <a:lstStyle/>
          <a:p>
            <a:r>
              <a:rPr lang="en-US" u="sng" dirty="0" smtClean="0"/>
              <a:t>Detection stage</a:t>
            </a:r>
            <a:r>
              <a:rPr lang="en-US" dirty="0" smtClean="0"/>
              <a:t>: </a:t>
            </a:r>
          </a:p>
          <a:p>
            <a:pPr marL="274320" lvl="1" indent="0">
              <a:buNone/>
            </a:pPr>
            <a:r>
              <a:rPr lang="en-US" dirty="0"/>
              <a:t>H</a:t>
            </a:r>
            <a:r>
              <a:rPr lang="en-US" dirty="0" smtClean="0"/>
              <a:t>ighlight </a:t>
            </a:r>
            <a:r>
              <a:rPr lang="en-US" dirty="0"/>
              <a:t>bounding boxes </a:t>
            </a:r>
            <a:r>
              <a:rPr lang="en-US" dirty="0" smtClean="0"/>
              <a:t>that </a:t>
            </a:r>
            <a:r>
              <a:rPr lang="en-US" dirty="0"/>
              <a:t>determine localizations of target objects </a:t>
            </a:r>
            <a:endParaRPr lang="en-US" dirty="0" smtClean="0"/>
          </a:p>
          <a:p>
            <a:r>
              <a:rPr lang="en-US" u="sng" dirty="0" smtClean="0"/>
              <a:t>Data </a:t>
            </a:r>
            <a:r>
              <a:rPr lang="en-US" u="sng" dirty="0"/>
              <a:t>association (embedding) </a:t>
            </a:r>
            <a:r>
              <a:rPr lang="en-US" u="sng" dirty="0" smtClean="0"/>
              <a:t>stage</a:t>
            </a:r>
            <a:r>
              <a:rPr lang="en-US" dirty="0" smtClean="0"/>
              <a:t>: </a:t>
            </a:r>
          </a:p>
          <a:p>
            <a:pPr marL="274320" lvl="1" indent="0">
              <a:buNone/>
            </a:pPr>
            <a:r>
              <a:rPr lang="en-US" dirty="0" smtClean="0"/>
              <a:t>Detected </a:t>
            </a:r>
            <a:r>
              <a:rPr lang="en-US" dirty="0"/>
              <a:t>objects are </a:t>
            </a:r>
            <a:r>
              <a:rPr lang="en-US" dirty="0" err="1"/>
              <a:t>reidentified</a:t>
            </a:r>
            <a:r>
              <a:rPr lang="en-US" dirty="0"/>
              <a:t> with the motion trajectories obtained </a:t>
            </a:r>
            <a:r>
              <a:rPr lang="en-US" dirty="0" smtClean="0"/>
              <a:t>earlier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49" y="3566160"/>
            <a:ext cx="8096250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77625" y="627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JDE model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408426"/>
            <a:ext cx="8151812" cy="257959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221660" y="3507786"/>
            <a:ext cx="2073003" cy="42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221657" y="3562418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 HEAD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221658" y="4199895"/>
            <a:ext cx="2073003" cy="42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221657" y="4247542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 HEAD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221657" y="4790459"/>
            <a:ext cx="2073003" cy="429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221656" y="4836100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 HEAD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050797" y="1940060"/>
            <a:ext cx="10741153" cy="65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JDE (Joint Detection and Embedding) algorithm combines </a:t>
            </a:r>
            <a:r>
              <a:rPr lang="en-US" dirty="0" smtClean="0"/>
              <a:t>2 </a:t>
            </a:r>
            <a:r>
              <a:rPr lang="en-US" dirty="0"/>
              <a:t>steps of the tracking-by-detection paradigm into a common model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24584" y="3169232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FPN (Feature Pyramid Network)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77625" y="627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JDE model: prediction head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1440943"/>
          </a:xfrm>
        </p:spPr>
        <p:txBody>
          <a:bodyPr>
            <a:normAutofit/>
          </a:bodyPr>
          <a:lstStyle/>
          <a:p>
            <a:r>
              <a:rPr lang="en-US" dirty="0" smtClean="0"/>
              <a:t>Output: tensor </a:t>
            </a:r>
            <a:r>
              <a:rPr lang="en-US" dirty="0"/>
              <a:t>with a size of (6A+D)×</a:t>
            </a:r>
            <a:r>
              <a:rPr lang="en-US" dirty="0" smtClean="0"/>
              <a:t>H×W:</a:t>
            </a:r>
          </a:p>
          <a:p>
            <a:pPr lvl="1"/>
            <a:r>
              <a:rPr lang="en-US" dirty="0" smtClean="0"/>
              <a:t>box </a:t>
            </a:r>
            <a:r>
              <a:rPr lang="en-US" dirty="0"/>
              <a:t>classification results </a:t>
            </a:r>
            <a:r>
              <a:rPr lang="en-US" dirty="0" smtClean="0"/>
              <a:t>(2A×H×W; to </a:t>
            </a:r>
            <a:r>
              <a:rPr lang="en-US" dirty="0"/>
              <a:t>classify detected objects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box regression coefficients </a:t>
            </a:r>
            <a:r>
              <a:rPr lang="en-US" dirty="0" smtClean="0"/>
              <a:t>(4A×H×W; to </a:t>
            </a:r>
            <a:r>
              <a:rPr lang="en-US" dirty="0"/>
              <a:t>adjust bounding boxes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dense embedding map </a:t>
            </a:r>
            <a:r>
              <a:rPr lang="en-US" dirty="0" smtClean="0"/>
              <a:t>(D×H×W; for embedding stage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21" y="3562350"/>
            <a:ext cx="4489704" cy="32729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9461" y="4675600"/>
            <a:ext cx="5575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A=4 </a:t>
            </a:r>
            <a:r>
              <a:rPr lang="en-US" sz="1400" dirty="0"/>
              <a:t>– </a:t>
            </a:r>
            <a:r>
              <a:rPr lang="en-US" sz="1400" dirty="0" smtClean="0"/>
              <a:t># anchor </a:t>
            </a:r>
            <a:r>
              <a:rPr lang="en-US" sz="1400" dirty="0"/>
              <a:t>templates assigned to certain </a:t>
            </a:r>
            <a:r>
              <a:rPr lang="en-US" sz="1400" dirty="0" smtClean="0"/>
              <a:t>width (from 11 to 512),</a:t>
            </a:r>
          </a:p>
          <a:p>
            <a:r>
              <a:rPr lang="en-US" sz="1400" dirty="0" smtClean="0"/>
              <a:t>All anchors were set to aspect ratio 1:3</a:t>
            </a:r>
          </a:p>
          <a:p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/>
              <a:t>D – dimension of </a:t>
            </a:r>
            <a:r>
              <a:rPr lang="en-US" sz="1400" dirty="0" smtClean="0"/>
              <a:t>embedding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477625" y="627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4546" y="2121408"/>
            <a:ext cx="4893702" cy="1679067"/>
          </a:xfrm>
        </p:spPr>
        <p:txBody>
          <a:bodyPr/>
          <a:lstStyle/>
          <a:p>
            <a:r>
              <a:rPr lang="en-US" dirty="0" smtClean="0"/>
              <a:t>Optimizer: SGD</a:t>
            </a:r>
          </a:p>
          <a:p>
            <a:r>
              <a:rPr lang="en-US" dirty="0" smtClean="0"/>
              <a:t>Learning rate: 0.01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(decreased 10 times on 15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and 23th epochs)</a:t>
            </a:r>
          </a:p>
          <a:p>
            <a:r>
              <a:rPr lang="en-US" dirty="0" smtClean="0"/>
              <a:t>Epochs: 30</a:t>
            </a:r>
          </a:p>
        </p:txBody>
      </p:sp>
      <p:pic>
        <p:nvPicPr>
          <p:cNvPr id="4" name="Picture 2" descr="C:\Users\User\Downloads\big_nvidia-dgx-1.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848" y="1741238"/>
            <a:ext cx="4631070" cy="4811132"/>
          </a:xfrm>
          <a:prstGeom prst="rect">
            <a:avLst/>
          </a:prstGeom>
          <a:noFill/>
        </p:spPr>
      </p:pic>
      <p:pic>
        <p:nvPicPr>
          <p:cNvPr id="5" name="Picture 2" descr="C:\Users\User\Downloads\demid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2726" y="4125266"/>
            <a:ext cx="4308768" cy="15706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77625" y="627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testing: 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5073257" cy="4545399"/>
          </a:xfrm>
        </p:spPr>
        <p:txBody>
          <a:bodyPr/>
          <a:lstStyle/>
          <a:p>
            <a:r>
              <a:rPr lang="en-US" dirty="0" smtClean="0"/>
              <a:t>Training datasets: </a:t>
            </a:r>
          </a:p>
          <a:p>
            <a:pPr lvl="1"/>
            <a:r>
              <a:rPr lang="en-US" dirty="0" err="1" smtClean="0"/>
              <a:t>CalTech</a:t>
            </a:r>
            <a:r>
              <a:rPr lang="en-US" dirty="0" smtClean="0"/>
              <a:t> </a:t>
            </a:r>
            <a:r>
              <a:rPr lang="en-US" dirty="0" smtClean="0"/>
              <a:t>Pedestrian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CUHK-SYSU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PRW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MOT-16 Challenge (train sample</a:t>
            </a:r>
            <a:r>
              <a:rPr lang="en-US" dirty="0" smtClean="0"/>
              <a:t>)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Testing: </a:t>
            </a:r>
          </a:p>
          <a:p>
            <a:pPr lvl="1"/>
            <a:r>
              <a:rPr lang="en-US" dirty="0" smtClean="0"/>
              <a:t>MOT-16 Challenge (test sample)</a:t>
            </a:r>
          </a:p>
        </p:txBody>
      </p:sp>
      <p:pic>
        <p:nvPicPr>
          <p:cNvPr id="1026" name="Picture 2" descr="caltech-pedestr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47" y="1857184"/>
            <a:ext cx="3114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UHK-SYSU — коп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47" y="2752154"/>
            <a:ext cx="30861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PR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47" y="3742374"/>
            <a:ext cx="3086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47" y="5346159"/>
            <a:ext cx="3086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77625" y="627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4416552" cy="4422267"/>
          </a:xfrm>
        </p:spPr>
        <p:txBody>
          <a:bodyPr/>
          <a:lstStyle/>
          <a:p>
            <a:r>
              <a:rPr lang="en-US" dirty="0" smtClean="0"/>
              <a:t>Random rotation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andom scale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olor jittering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Resize </a:t>
            </a:r>
            <a:r>
              <a:rPr lang="en-US" dirty="0"/>
              <a:t>to 1088×608 </a:t>
            </a:r>
            <a:r>
              <a:rPr lang="en-US" dirty="0" smtClean="0"/>
              <a:t>(if it is needed)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77625" y="6277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Дерево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585</TotalTime>
  <Words>590</Words>
  <Application>Microsoft Office PowerPoint</Application>
  <PresentationFormat>Широкоэкранный</PresentationFormat>
  <Paragraphs>110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SimSun</vt:lpstr>
      <vt:lpstr>Arial</vt:lpstr>
      <vt:lpstr>Arial Black</vt:lpstr>
      <vt:lpstr>Cambria Math</vt:lpstr>
      <vt:lpstr>Wingdings</vt:lpstr>
      <vt:lpstr>Дерево</vt:lpstr>
      <vt:lpstr>Detection and Tracking of Sport Players on Videodata Using Deep Learning Methods</vt:lpstr>
      <vt:lpstr>Purpose</vt:lpstr>
      <vt:lpstr>Complexity</vt:lpstr>
      <vt:lpstr>Tracking-by-detection paradigm</vt:lpstr>
      <vt:lpstr>JDE model</vt:lpstr>
      <vt:lpstr>JDE model: prediction head</vt:lpstr>
      <vt:lpstr>Training and testing</vt:lpstr>
      <vt:lpstr>Training and testing: data</vt:lpstr>
      <vt:lpstr>Data augmentation</vt:lpstr>
      <vt:lpstr>Numerical results</vt:lpstr>
      <vt:lpstr>Visual results</vt:lpstr>
      <vt:lpstr>Conclusions</vt:lpstr>
      <vt:lpstr>Acknowledgements</vt:lpstr>
      <vt:lpstr>Detection and Tracking of Sport Players on Videodata Using Deep Learning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23</cp:revision>
  <dcterms:created xsi:type="dcterms:W3CDTF">2022-11-07T16:20:09Z</dcterms:created>
  <dcterms:modified xsi:type="dcterms:W3CDTF">2022-11-08T20:56:00Z</dcterms:modified>
</cp:coreProperties>
</file>