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1" r:id="rId6"/>
    <p:sldId id="265" r:id="rId7"/>
    <p:sldId id="261" r:id="rId8"/>
    <p:sldId id="266" r:id="rId9"/>
    <p:sldId id="267" r:id="rId10"/>
    <p:sldId id="268" r:id="rId11"/>
    <p:sldId id="259" r:id="rId12"/>
    <p:sldId id="270" r:id="rId13"/>
    <p:sldId id="273" r:id="rId14"/>
    <p:sldId id="274" r:id="rId15"/>
    <p:sldId id="260" r:id="rId16"/>
    <p:sldId id="262" r:id="rId17"/>
    <p:sldId id="27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819FFCBF-8188-4FE6-9F14-64964AED4D09}">
          <p14:sldIdLst>
            <p14:sldId id="256"/>
            <p14:sldId id="257"/>
            <p14:sldId id="258"/>
            <p14:sldId id="265"/>
            <p14:sldId id="261"/>
            <p14:sldId id="266"/>
            <p14:sldId id="267"/>
            <p14:sldId id="268"/>
            <p14:sldId id="259"/>
            <p14:sldId id="260"/>
            <p14:sldId id="262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3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94660"/>
  </p:normalViewPr>
  <p:slideViewPr>
    <p:cSldViewPr snapToGrid="0">
      <p:cViewPr>
        <p:scale>
          <a:sx n="80" d="100"/>
          <a:sy n="80" d="100"/>
        </p:scale>
        <p:origin x="-23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2207-6AD0-430A-B356-3269DA2A38BB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50891-4BCD-4E6C-9DA4-2FA3E1B340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6558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50891-4BCD-4E6C-9DA4-2FA3E1B3406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234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50891-4BCD-4E6C-9DA4-2FA3E1B3406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50891-4BCD-4E6C-9DA4-2FA3E1B3406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6818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52EE26-C3E9-45E1-9EAF-E02FEB152AD4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BB08CC-687A-4170-865D-B632ECCFF1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0" y="339992"/>
            <a:ext cx="1219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ПРЕДСКАЗАНИЕ ДТП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6" y="1465593"/>
            <a:ext cx="8455232" cy="3854574"/>
          </a:xfrm>
          <a:prstGeom prst="rect">
            <a:avLst/>
          </a:prstGeom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6056416" y="5522896"/>
            <a:ext cx="4057453" cy="1192600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Демченко Алёна </a:t>
            </a:r>
            <a:br>
              <a:rPr lang="ru-RU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ru-RU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Ожиганов</a:t>
            </a:r>
            <a:r>
              <a:rPr lang="ru-RU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Глеб </a:t>
            </a:r>
            <a:br>
              <a:rPr lang="ru-RU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Ивановский Леонид </a:t>
            </a:r>
            <a:endParaRPr lang="ru-RU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96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0"/>
            <a:ext cx="8443356" cy="60967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8932" y="6198922"/>
            <a:ext cx="5518068" cy="575953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ДТП по ЯО, 2015</a:t>
            </a:r>
            <a:endParaRPr lang="ru-RU" sz="2000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6083"/>
            <a:ext cx="12192000" cy="900826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Классификация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4" y="2789870"/>
            <a:ext cx="1495827" cy="1495827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3706577" y="2624447"/>
            <a:ext cx="4309268" cy="1755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249998" y="3454657"/>
            <a:ext cx="1262144" cy="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298474" y="3523930"/>
            <a:ext cx="1252248" cy="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User\Desktop\41160edceb6be4a28d6f9eea75742b8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8301" y="2377743"/>
            <a:ext cx="2143125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557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6256" y="166255"/>
            <a:ext cx="11875324" cy="1995054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Предсказание типа вероятного ДТП с использованием</a:t>
            </a:r>
            <a:br>
              <a:rPr lang="ru-RU" sz="4400" dirty="0" smtClean="0"/>
            </a:br>
            <a:r>
              <a:rPr lang="en-US" sz="4400" dirty="0" smtClean="0">
                <a:solidFill>
                  <a:srgbClr val="0070C0"/>
                </a:solidFill>
              </a:rPr>
              <a:t>Multi-class </a:t>
            </a:r>
            <a:r>
              <a:rPr lang="en-US" sz="4400" dirty="0" err="1" smtClean="0">
                <a:solidFill>
                  <a:srgbClr val="0070C0"/>
                </a:solidFill>
              </a:rPr>
              <a:t>AdaBoosted</a:t>
            </a:r>
            <a:r>
              <a:rPr lang="en-US" sz="4400" dirty="0" smtClean="0">
                <a:solidFill>
                  <a:srgbClr val="0070C0"/>
                </a:solidFill>
              </a:rPr>
              <a:t> Decision </a:t>
            </a:r>
            <a:r>
              <a:rPr lang="en-US" sz="4400" dirty="0" smtClean="0">
                <a:solidFill>
                  <a:srgbClr val="0070C0"/>
                </a:solidFill>
              </a:rPr>
              <a:t>Trees</a:t>
            </a:r>
            <a:endParaRPr lang="ru-RU" sz="44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5378" t="49716" r="51673" b="18466"/>
          <a:stretch>
            <a:fillRect/>
          </a:stretch>
        </p:blipFill>
        <p:spPr bwMode="auto">
          <a:xfrm>
            <a:off x="5343896" y="2168411"/>
            <a:ext cx="6341423" cy="34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6478" y="2410692"/>
            <a:ext cx="3950525" cy="3194461"/>
          </a:xfrm>
        </p:spPr>
        <p:txBody>
          <a:bodyPr/>
          <a:lstStyle/>
          <a:p>
            <a:pPr algn="just"/>
            <a:r>
              <a:rPr lang="ru-RU" dirty="0" smtClean="0"/>
              <a:t>Точность предсказания для </a:t>
            </a:r>
            <a:r>
              <a:rPr lang="ru-RU" dirty="0" smtClean="0"/>
              <a:t>данных по Ярославской области </a:t>
            </a:r>
            <a:r>
              <a:rPr lang="ru-RU" dirty="0" smtClean="0"/>
              <a:t> ≈ </a:t>
            </a:r>
            <a:r>
              <a:rPr lang="ru-RU" dirty="0" smtClean="0"/>
              <a:t>76%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Предсказание наличия пострадавших с использованием бинарных классификаторов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09600" y="1481138"/>
          <a:ext cx="10972800" cy="430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ВЗРОСЛЫЕ</a:t>
                      </a:r>
                      <a:endParaRPr lang="ru-RU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ДЕТИ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45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Random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Forest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Classifier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98,3%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72%</a:t>
                      </a:r>
                      <a:endParaRPr lang="ru-RU" sz="2000" dirty="0"/>
                    </a:p>
                  </a:txBody>
                  <a:tcPr/>
                </a:tc>
              </a:tr>
              <a:tr h="6145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Ada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Boost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Classifier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97,2%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64,2%</a:t>
                      </a:r>
                      <a:endParaRPr lang="ru-RU" sz="2000" dirty="0"/>
                    </a:p>
                  </a:txBody>
                  <a:tcPr/>
                </a:tc>
              </a:tr>
              <a:tr h="6145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Gradient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Boosting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Classifier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97,8%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74,2%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Предсказание наличия погибших с использованием бинарных классификаторов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09600" y="1481138"/>
          <a:ext cx="10972800" cy="430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ВЗРОСЛЫЕ</a:t>
                      </a:r>
                      <a:endParaRPr lang="ru-RU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ДЕТИ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45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Random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Forest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Classifier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88,4%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93,8%</a:t>
                      </a:r>
                      <a:endParaRPr lang="ru-RU" sz="2000" dirty="0"/>
                    </a:p>
                  </a:txBody>
                  <a:tcPr/>
                </a:tc>
              </a:tr>
              <a:tr h="6145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Ada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Boost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Classifier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84%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93,3%</a:t>
                      </a:r>
                      <a:endParaRPr lang="ru-RU" sz="2000" dirty="0"/>
                    </a:p>
                  </a:txBody>
                  <a:tcPr/>
                </a:tc>
              </a:tr>
              <a:tr h="6145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Gradient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Boosting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Classifier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61459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87,2%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89,8%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767"/>
            <a:ext cx="12192000" cy="76963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Перспективы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55" y="1406192"/>
            <a:ext cx="8332105" cy="471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34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48302"/>
            <a:ext cx="12192000" cy="910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Учет дополнительных параметров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83" y="1711726"/>
            <a:ext cx="3504750" cy="23733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6" y="1723574"/>
            <a:ext cx="3526364" cy="23853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48" y="4608874"/>
            <a:ext cx="2731325" cy="12603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1" y="4406829"/>
            <a:ext cx="2707574" cy="1524449"/>
          </a:xfrm>
          <a:prstGeom prst="rect">
            <a:avLst/>
          </a:prstGeom>
        </p:spPr>
      </p:pic>
      <p:pic>
        <p:nvPicPr>
          <p:cNvPr id="2051" name="Picture 3" descr="C:\Users\User\Desktop\36ac8cb4f09b3d580ca8cbe0bdbe37c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1462" y="1741822"/>
            <a:ext cx="3507819" cy="2319539"/>
          </a:xfrm>
          <a:prstGeom prst="rect">
            <a:avLst/>
          </a:prstGeom>
          <a:noFill/>
        </p:spPr>
      </p:pic>
      <p:pic>
        <p:nvPicPr>
          <p:cNvPr id="2052" name="Picture 4" descr="C:\Users\User\Desktop\coulter-berry-will-be-one-of-the-greenest-most-sustainable-buildings--21325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61169" y="4635490"/>
            <a:ext cx="1776248" cy="1776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75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Автострад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219" y="296882"/>
            <a:ext cx="11287490" cy="5605276"/>
          </a:xfrm>
          <a:prstGeom prst="rect">
            <a:avLst/>
          </a:prstGeom>
          <a:noFill/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7916882" y="6175164"/>
            <a:ext cx="4275118" cy="52251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www.</a:t>
            </a:r>
            <a:r>
              <a:rPr lang="en-US" sz="2000" dirty="0" err="1" smtClean="0">
                <a:latin typeface="+mj-lt"/>
                <a:ea typeface="+mj-ea"/>
                <a:cs typeface="Times New Roman" panose="02020603050405020304" pitchFamily="18" charset="0"/>
              </a:rPr>
              <a:t>autostrada</a:t>
            </a: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info/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ru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7138"/>
            <a:ext cx="12192000" cy="11430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Наша команда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1885" y="1757542"/>
            <a:ext cx="10212779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Демченко Алена, студентка 3 курса математического факультета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Ожиганов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Глеб, студент 3 курса физического факультета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Ивановский Леонид, аспирант 2 года обучения факультета ИВТ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youbest.pro/upload/iblock/ccc/cccc6b161f4412b8ceb02b366709eb3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72" y="1859336"/>
            <a:ext cx="3359376" cy="3269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94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4"/>
            <a:ext cx="12192000" cy="94946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Предпосылки создания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7" y="1401288"/>
            <a:ext cx="10941260" cy="44855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63134" y="1970589"/>
            <a:ext cx="10960926" cy="37533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</a:rPr>
              <a:t>Своевременное оповещение водителей о возможности возникновения аварийной ситуации на том или ином участке дороги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</a:rPr>
              <a:t>Оптимизация работы служб, обеспечивающих нормальное функционирование трасс (ГИБДД, дорожные службы)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2128"/>
            <a:ext cx="12192000" cy="1044158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Актуальность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0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8134" y="2077464"/>
            <a:ext cx="11234057" cy="3741447"/>
          </a:xfrm>
        </p:spPr>
        <p:txBody>
          <a:bodyPr>
            <a:normAutofit/>
          </a:bodyPr>
          <a:lstStyle/>
          <a:p>
            <a:pPr algn="just"/>
            <a:r>
              <a:rPr lang="ru-RU" sz="2400" i="1" u="sng" dirty="0" smtClean="0">
                <a:solidFill>
                  <a:schemeClr val="tx1"/>
                </a:solidFill>
              </a:rPr>
              <a:t>Разработка специального сервиса, для предотвращения ДТП на дорогах</a:t>
            </a:r>
          </a:p>
          <a:p>
            <a:pPr algn="just"/>
            <a:endParaRPr lang="ru-RU" sz="2400" i="1" u="sng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Сбор и анализ базы данных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Обучение классификации на основе классических алгоритмов машинного обучения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0225"/>
            <a:ext cx="12192000" cy="92231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</a:t>
            </a:r>
            <a:endParaRPr lang="ru-RU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4588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Бизнес-логика сервиса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23410" y="2824533"/>
            <a:ext cx="3327992" cy="1456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Сервис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C:\Users\User\Desktop\Adobe_Lightroom_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2983" y="2509287"/>
            <a:ext cx="2085016" cy="2085016"/>
          </a:xfrm>
          <a:prstGeom prst="rect">
            <a:avLst/>
          </a:prstGeom>
          <a:noFill/>
        </p:spPr>
      </p:pic>
      <p:pic>
        <p:nvPicPr>
          <p:cNvPr id="4099" name="Picture 3" descr="C:\Users\User\Desktop\qiBXz55i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8868215" y="2191955"/>
            <a:ext cx="2638974" cy="263897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>
            <a:stCxn id="4098" idx="3"/>
          </p:cNvCxnSpPr>
          <p:nvPr/>
        </p:nvCxnSpPr>
        <p:spPr>
          <a:xfrm flipV="1">
            <a:off x="3317999" y="3550722"/>
            <a:ext cx="1075871" cy="1073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8089901" y="3501241"/>
            <a:ext cx="1075871" cy="1073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91294"/>
            <a:ext cx="10972800" cy="437011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ГИБДД</a:t>
            </a:r>
          </a:p>
          <a:p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Дорожные службы</a:t>
            </a:r>
          </a:p>
          <a:p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Автомобильные товарищества</a:t>
            </a:r>
          </a:p>
          <a:p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Водители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1475"/>
            <a:ext cx="12192000" cy="101731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Потенциальные пользователи</a:t>
            </a:r>
            <a:endParaRPr lang="ru-RU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User\Desktop\white-police-car-icon_3732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61154" y="1355087"/>
            <a:ext cx="2469138" cy="2469138"/>
          </a:xfrm>
          <a:prstGeom prst="rect">
            <a:avLst/>
          </a:prstGeom>
          <a:noFill/>
        </p:spPr>
      </p:pic>
      <p:pic>
        <p:nvPicPr>
          <p:cNvPr id="5123" name="Picture 3" descr="C:\Users\User\Desktop\dri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608722" y="4239497"/>
            <a:ext cx="1972006" cy="1972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562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75" y="237109"/>
            <a:ext cx="12192000" cy="962299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Данные</a:t>
            </a:r>
            <a:endParaRPr lang="ru-RU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31" y="1367336"/>
            <a:ext cx="9787160" cy="4618662"/>
          </a:xfrm>
          <a:prstGeom prst="rect">
            <a:avLst/>
          </a:prstGeom>
        </p:spPr>
      </p:pic>
      <p:sp>
        <p:nvSpPr>
          <p:cNvPr id="4" name="Заголовок 4"/>
          <p:cNvSpPr txBox="1">
            <a:spLocks/>
          </p:cNvSpPr>
          <p:nvPr/>
        </p:nvSpPr>
        <p:spPr>
          <a:xfrm>
            <a:off x="6531426" y="6115789"/>
            <a:ext cx="5399385" cy="52251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https://</a:t>
            </a:r>
            <a:r>
              <a:rPr kumimoji="0" lang="ru-RU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безопасныедороги.рф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opendata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2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1544"/>
            <a:ext cx="12192000" cy="930986"/>
          </a:xfrm>
        </p:spPr>
        <p:txBody>
          <a:bodyPr/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данных</a:t>
            </a:r>
            <a:endParaRPr lang="ru-RU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635" y="2220684"/>
            <a:ext cx="6429342" cy="465624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80464" y="2196935"/>
            <a:ext cx="1060264" cy="370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ЯО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31977" y="1502842"/>
            <a:ext cx="2925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j-lt"/>
                <a:ea typeface="Times New Roman" panose="02020603050405020304" pitchFamily="18" charset="0"/>
              </a:rPr>
              <a:t>По времени года</a:t>
            </a:r>
            <a:endParaRPr lang="ru-RU" sz="240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5890" y="2268187"/>
            <a:ext cx="6330561" cy="458470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800763" y="2224671"/>
            <a:ext cx="996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imes New Roman" panose="02020603050405020304" pitchFamily="18" charset="0"/>
              </a:rPr>
              <a:t>Для РФ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7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75" y="2208798"/>
            <a:ext cx="6365174" cy="46643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3283" y="2177944"/>
            <a:ext cx="6408718" cy="4702295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351544"/>
            <a:ext cx="12192000" cy="930986"/>
          </a:xfrm>
        </p:spPr>
        <p:txBody>
          <a:bodyPr/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данных</a:t>
            </a:r>
            <a:endParaRPr lang="ru-RU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80464" y="2196935"/>
            <a:ext cx="1060264" cy="370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ЯО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96352" y="1502842"/>
            <a:ext cx="2925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j-lt"/>
                <a:ea typeface="Times New Roman" panose="02020603050405020304" pitchFamily="18" charset="0"/>
              </a:rPr>
              <a:t>По времени суток</a:t>
            </a:r>
            <a:endParaRPr lang="ru-RU" sz="2400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800763" y="2224671"/>
            <a:ext cx="996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imes New Roman" panose="02020603050405020304" pitchFamily="18" charset="0"/>
              </a:rPr>
              <a:t>Для РФ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42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215</Words>
  <Application>Microsoft Office PowerPoint</Application>
  <PresentationFormat>Произвольный</PresentationFormat>
  <Paragraphs>79</Paragraphs>
  <Slides>18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Открытая</vt:lpstr>
      <vt:lpstr>Демченко Алёна  Ожиганов Глеб  Ивановский Леонид </vt:lpstr>
      <vt:lpstr>Предпосылки создания</vt:lpstr>
      <vt:lpstr>Актуальность</vt:lpstr>
      <vt:lpstr>Цели и задачи</vt:lpstr>
      <vt:lpstr>Бизнес-логика сервиса</vt:lpstr>
      <vt:lpstr>Потенциальные пользователи</vt:lpstr>
      <vt:lpstr>Данные</vt:lpstr>
      <vt:lpstr>Анализ данных</vt:lpstr>
      <vt:lpstr>Анализ данных</vt:lpstr>
      <vt:lpstr>ДТП по ЯО, 2015</vt:lpstr>
      <vt:lpstr>Классификация</vt:lpstr>
      <vt:lpstr>Предсказание типа вероятного ДТП с использованием Multi-class AdaBoosted Decision Trees</vt:lpstr>
      <vt:lpstr>Предсказание наличия пострадавших с использованием бинарных классификаторов</vt:lpstr>
      <vt:lpstr>Предсказание наличия погибших с использованием бинарных классификаторов</vt:lpstr>
      <vt:lpstr>Перспективы</vt:lpstr>
      <vt:lpstr>Слайд 16</vt:lpstr>
      <vt:lpstr>Слайд 17</vt:lpstr>
      <vt:lpstr>Наша команда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Алена</cp:lastModifiedBy>
  <cp:revision>49</cp:revision>
  <dcterms:created xsi:type="dcterms:W3CDTF">2017-04-26T15:52:16Z</dcterms:created>
  <dcterms:modified xsi:type="dcterms:W3CDTF">2017-05-17T13:48:05Z</dcterms:modified>
</cp:coreProperties>
</file>