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71" r:id="rId3"/>
    <p:sldId id="257" r:id="rId4"/>
    <p:sldId id="272" r:id="rId5"/>
    <p:sldId id="290" r:id="rId6"/>
    <p:sldId id="291" r:id="rId7"/>
    <p:sldId id="284" r:id="rId8"/>
    <p:sldId id="258" r:id="rId9"/>
    <p:sldId id="285" r:id="rId10"/>
    <p:sldId id="286" r:id="rId11"/>
    <p:sldId id="28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>
      <p:cViewPr varScale="1">
        <p:scale>
          <a:sx n="99" d="100"/>
          <a:sy n="99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F75A-12BB-48DA-A46F-569E579D1E27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B6C2A-7844-4DD0-9E17-90A791915F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50891-4BCD-4E6C-9DA4-2FA3E1B3406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880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50891-4BCD-4E6C-9DA4-2FA3E1B3406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010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50891-4BCD-4E6C-9DA4-2FA3E1B3406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01BA12-A42D-46EF-9F91-C84B41AEF0B3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6347" y="3501008"/>
            <a:ext cx="2993565" cy="283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3933056"/>
            <a:ext cx="4680520" cy="1944216"/>
          </a:xfrm>
        </p:spPr>
        <p:txBody>
          <a:bodyPr>
            <a:normAutofit fontScale="92500"/>
          </a:bodyPr>
          <a:lstStyle/>
          <a:p>
            <a:pPr algn="r"/>
            <a:r>
              <a:rPr lang="ru-RU" sz="2800" dirty="0" smtClean="0"/>
              <a:t>Бакалавр 4 курса математического факультета</a:t>
            </a:r>
            <a:endParaRPr lang="en-US" sz="2800" dirty="0" smtClean="0"/>
          </a:p>
          <a:p>
            <a:pPr algn="r"/>
            <a:endParaRPr lang="en-US" sz="2800" dirty="0" smtClean="0"/>
          </a:p>
          <a:p>
            <a:pPr algn="r"/>
            <a:r>
              <a:rPr lang="ru-RU" sz="2800" dirty="0" smtClean="0"/>
              <a:t>Демченко А.Б.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системы оценки риска и предотвращения дорожно-транспортных происшествий</a:t>
            </a:r>
            <a:endParaRPr lang="ru-RU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809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Исследовательская часть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988840"/>
            <a:ext cx="8712968" cy="4536504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 Классификация на основе алгоритмов машинного обучения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Оценка риска ДТП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Совершенствование качества предсказания ДТП с учетом накопленных данных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868"/>
            <a:ext cx="9144000" cy="7658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 реализации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268760"/>
            <a:ext cx="8928992" cy="532859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 smtClean="0"/>
              <a:t>		Сбор и анализ базы данных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	Применение классических алгоритмов</a:t>
            </a:r>
            <a:r>
              <a:rPr lang="en-US" smtClean="0"/>
              <a:t> </a:t>
            </a:r>
            <a:r>
              <a:rPr lang="ru-RU" smtClean="0">
                <a:latin typeface="Cambria" pitchFamily="18" charset="0"/>
              </a:rPr>
              <a:t>машинного </a:t>
            </a:r>
            <a:r>
              <a:rPr lang="ru-RU" dirty="0" smtClean="0">
                <a:latin typeface="Cambria" pitchFamily="18" charset="0"/>
              </a:rPr>
              <a:t>	обучения</a:t>
            </a:r>
          </a:p>
          <a:p>
            <a:pPr algn="just">
              <a:buNone/>
            </a:pPr>
            <a:endParaRPr lang="ru-RU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dirty="0" smtClean="0"/>
              <a:t>		Применение алгоритмов из области глубокого 	машинного обучения</a:t>
            </a:r>
          </a:p>
          <a:p>
            <a:pPr algn="just">
              <a:buNone/>
            </a:pPr>
            <a:endParaRPr lang="ru-RU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dirty="0" smtClean="0"/>
              <a:t>		Тестирование алгоритмов на суперкомпьютере </a:t>
            </a:r>
            <a:r>
              <a:rPr lang="en-US" dirty="0"/>
              <a:t>NVIDIA DGX-1</a:t>
            </a: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	Апробация алгоритмов на </a:t>
            </a:r>
            <a:r>
              <a:rPr lang="ru-RU" dirty="0" err="1" smtClean="0"/>
              <a:t>пилотных</a:t>
            </a:r>
            <a:r>
              <a:rPr lang="ru-RU" dirty="0" smtClean="0"/>
              <a:t> проектах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	Регистрация интеллектуальной собственности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	Участие в профильных выставках, конференциях</a:t>
            </a:r>
          </a:p>
        </p:txBody>
      </p:sp>
      <p:pic>
        <p:nvPicPr>
          <p:cNvPr id="1026" name="Picture 2" descr="Картинки по запросу чекбокс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285752" cy="285752"/>
          </a:xfrm>
          <a:prstGeom prst="rect">
            <a:avLst/>
          </a:prstGeom>
          <a:noFill/>
        </p:spPr>
      </p:pic>
      <p:pic>
        <p:nvPicPr>
          <p:cNvPr id="5" name="Picture 2" descr="Картинки по запросу чекбокс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285752" cy="285752"/>
          </a:xfrm>
          <a:prstGeom prst="rect">
            <a:avLst/>
          </a:prstGeom>
          <a:noFill/>
        </p:spPr>
      </p:pic>
      <p:pic>
        <p:nvPicPr>
          <p:cNvPr id="1028" name="Picture 4" descr="Картинки по запросу чекбокс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102" y="2946500"/>
            <a:ext cx="285752" cy="285752"/>
          </a:xfrm>
          <a:prstGeom prst="rect">
            <a:avLst/>
          </a:prstGeom>
          <a:noFill/>
        </p:spPr>
      </p:pic>
      <p:pic>
        <p:nvPicPr>
          <p:cNvPr id="7" name="Picture 4" descr="Картинки по запросу чекбокс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102" y="5241688"/>
            <a:ext cx="285752" cy="285752"/>
          </a:xfrm>
          <a:prstGeom prst="rect">
            <a:avLst/>
          </a:prstGeom>
          <a:noFill/>
        </p:spPr>
      </p:pic>
      <p:pic>
        <p:nvPicPr>
          <p:cNvPr id="8" name="Picture 4" descr="Картинки по запросу чекбокс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102" y="4559296"/>
            <a:ext cx="285752" cy="285752"/>
          </a:xfrm>
          <a:prstGeom prst="rect">
            <a:avLst/>
          </a:prstGeom>
          <a:noFill/>
        </p:spPr>
      </p:pic>
      <p:pic>
        <p:nvPicPr>
          <p:cNvPr id="9" name="Picture 4" descr="Картинки по запросу чекбокс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81464"/>
            <a:ext cx="285752" cy="285752"/>
          </a:xfrm>
          <a:prstGeom prst="rect">
            <a:avLst/>
          </a:prstGeom>
          <a:noFill/>
        </p:spPr>
      </p:pic>
      <p:pic>
        <p:nvPicPr>
          <p:cNvPr id="11" name="Picture 4" descr="Картинки по запросу чекбокс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53" y="5953840"/>
            <a:ext cx="285752" cy="285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161076"/>
            <a:ext cx="8937846" cy="44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7809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928992" cy="5112568"/>
          </a:xfrm>
        </p:spPr>
        <p:txBody>
          <a:bodyPr>
            <a:normAutofit/>
          </a:bodyPr>
          <a:lstStyle/>
          <a:p>
            <a:pPr algn="just"/>
            <a:r>
              <a:rPr lang="ru-RU" sz="2400" u="sng" dirty="0" smtClean="0"/>
              <a:t>Разработка </a:t>
            </a:r>
            <a:r>
              <a:rPr lang="ru-RU" sz="2400" u="sng" dirty="0" smtClean="0"/>
              <a:t>сервиса</a:t>
            </a:r>
            <a:r>
              <a:rPr lang="ru-RU" sz="2400" u="sng" dirty="0" smtClean="0"/>
              <a:t> </a:t>
            </a:r>
            <a:r>
              <a:rPr lang="ru-RU" sz="2400" u="sng" dirty="0" smtClean="0"/>
              <a:t>для оценки риска и предотвращения возможных дорожно-транспортных происшествий</a:t>
            </a:r>
            <a:endParaRPr lang="ru-RU" sz="2400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34" y="2636912"/>
            <a:ext cx="8215370" cy="3889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7350" y="1714488"/>
            <a:ext cx="8220695" cy="471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</a:rPr>
              <a:t>Своевременное оповещение водителей о возможности возникновения аварийной ситуации на том или ином участке дороги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</a:rPr>
              <a:t>Оптимизация работы служб, обеспечивающих нормальное функционирование трасс (ГИБДД, дорожные службы)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2128"/>
            <a:ext cx="9144000" cy="79060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Актуальность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0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906" y="237111"/>
            <a:ext cx="9144000" cy="81562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Данные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2852936"/>
            <a:ext cx="7272808" cy="3353962"/>
          </a:xfrm>
          <a:prstGeom prst="rect">
            <a:avLst/>
          </a:prstGeom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4211960" y="6165304"/>
            <a:ext cx="4733299" cy="52251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https://</a:t>
            </a:r>
            <a:r>
              <a:rPr kumimoji="0" lang="ru-RU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безопасныедороги.рф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opendata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4" descr="Картинки по запросу погода"/>
          <p:cNvPicPr>
            <a:picLocks noChangeAspect="1" noChangeArrowheads="1"/>
          </p:cNvPicPr>
          <p:nvPr/>
        </p:nvPicPr>
        <p:blipFill>
          <a:blip r:embed="rId4" cstate="print"/>
          <a:srcRect t="2083" b="4166"/>
          <a:stretch>
            <a:fillRect/>
          </a:stretch>
        </p:blipFill>
        <p:spPr bwMode="auto">
          <a:xfrm>
            <a:off x="1115616" y="1412776"/>
            <a:ext cx="1857388" cy="1224136"/>
          </a:xfrm>
          <a:prstGeom prst="rect">
            <a:avLst/>
          </a:prstGeom>
          <a:noFill/>
        </p:spPr>
      </p:pic>
      <p:pic>
        <p:nvPicPr>
          <p:cNvPr id="10" name="Picture 2" descr="Картинки по запросу бортовой компьютер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2775" y="1423606"/>
            <a:ext cx="1939345" cy="1357322"/>
          </a:xfrm>
          <a:prstGeom prst="rect">
            <a:avLst/>
          </a:prstGeom>
          <a:noFill/>
        </p:spPr>
      </p:pic>
      <p:pic>
        <p:nvPicPr>
          <p:cNvPr id="11" name="Picture 6" descr="Картинки по запросу gp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484784"/>
            <a:ext cx="172819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608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906" y="237111"/>
            <a:ext cx="9144000" cy="81562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Данные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/>
          <a:srcRect l="20115" t="8657" r="21775" b="14563"/>
          <a:stretch/>
        </p:blipFill>
        <p:spPr>
          <a:xfrm>
            <a:off x="5148064" y="1349116"/>
            <a:ext cx="3727800" cy="27692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/>
          <a:srcRect l="14389" t="20672" r="14771" b="6485"/>
          <a:stretch/>
        </p:blipFill>
        <p:spPr>
          <a:xfrm>
            <a:off x="5148064" y="4373044"/>
            <a:ext cx="3727800" cy="2155136"/>
          </a:xfrm>
          <a:prstGeom prst="rect">
            <a:avLst/>
          </a:prstGeom>
        </p:spPr>
      </p:pic>
      <p:sp>
        <p:nvSpPr>
          <p:cNvPr id="14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466358"/>
            <a:ext cx="4536504" cy="18231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200" dirty="0" smtClean="0"/>
              <a:t>Информация об обстоятельствах дорожно-транспортных происшествий в Великобритании с 1978 г.</a:t>
            </a:r>
            <a:endParaRPr lang="ru-RU" sz="2200" dirty="0"/>
          </a:p>
          <a:p>
            <a:pPr marL="0" indent="0" algn="just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https://</a:t>
            </a:r>
            <a:r>
              <a:rPr lang="en-US" sz="2200" dirty="0">
                <a:latin typeface="+mj-lt"/>
              </a:rPr>
              <a:t>data.gov.uk/dataset/road-accidents-safety-data</a:t>
            </a:r>
          </a:p>
          <a:p>
            <a:pPr marL="0" indent="0" algn="just">
              <a:buNone/>
            </a:pPr>
            <a:endParaRPr lang="ru-RU" sz="2000" dirty="0" smtClean="0">
              <a:latin typeface="Cambria" pitchFamily="18" charset="0"/>
            </a:endParaRPr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392635" y="4507756"/>
            <a:ext cx="4176464" cy="18231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/>
              <a:t>Открытые данные правительства США</a:t>
            </a:r>
          </a:p>
          <a:p>
            <a:pPr marL="0" indent="0"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https://</a:t>
            </a:r>
            <a:r>
              <a:rPr lang="en-US" sz="2000" dirty="0">
                <a:latin typeface="+mj-lt"/>
              </a:rPr>
              <a:t>catalog.data.gov/dataset?tags=accident</a:t>
            </a:r>
          </a:p>
          <a:p>
            <a:pPr marL="0" indent="0" algn="just">
              <a:buFont typeface="Wingdings 2"/>
              <a:buNone/>
            </a:pPr>
            <a:endParaRPr lang="ru-RU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7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9208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Бизнес-логика сервиса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03848" y="3068960"/>
            <a:ext cx="2232248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Сервис</a:t>
            </a:r>
            <a:endParaRPr lang="ru-RU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8" name="Picture 4" descr="Картинки по запросу погода"/>
          <p:cNvPicPr>
            <a:picLocks noChangeAspect="1" noChangeArrowheads="1"/>
          </p:cNvPicPr>
          <p:nvPr/>
        </p:nvPicPr>
        <p:blipFill>
          <a:blip r:embed="rId3" cstate="print"/>
          <a:srcRect t="2083" b="4166"/>
          <a:stretch>
            <a:fillRect/>
          </a:stretch>
        </p:blipFill>
        <p:spPr bwMode="auto">
          <a:xfrm>
            <a:off x="285720" y="1340768"/>
            <a:ext cx="1857388" cy="1224136"/>
          </a:xfrm>
          <a:prstGeom prst="rect">
            <a:avLst/>
          </a:prstGeom>
          <a:noFill/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2195736" y="4221088"/>
            <a:ext cx="1008112" cy="129614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Картинки по запросу g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914" y="5589240"/>
            <a:ext cx="1746944" cy="863150"/>
          </a:xfrm>
          <a:prstGeom prst="rect">
            <a:avLst/>
          </a:prstGeom>
          <a:noFill/>
        </p:spPr>
      </p:pic>
      <p:pic>
        <p:nvPicPr>
          <p:cNvPr id="44" name="Рисунок 43" descr="d2cd7c0387ab290c815255ed334fa0c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8406" y="4149080"/>
            <a:ext cx="2786082" cy="2520280"/>
          </a:xfrm>
          <a:prstGeom prst="rect">
            <a:avLst/>
          </a:prstGeom>
        </p:spPr>
      </p:pic>
      <p:pic>
        <p:nvPicPr>
          <p:cNvPr id="6158" name="Picture 14" descr="Картинки по запросу восклицательный знак"/>
          <p:cNvPicPr>
            <a:picLocks noChangeAspect="1" noChangeArrowheads="1"/>
          </p:cNvPicPr>
          <p:nvPr/>
        </p:nvPicPr>
        <p:blipFill>
          <a:blip r:embed="rId6" cstate="print"/>
          <a:srcRect l="6000" r="5499"/>
          <a:stretch>
            <a:fillRect/>
          </a:stretch>
        </p:blipFill>
        <p:spPr bwMode="auto">
          <a:xfrm>
            <a:off x="7215206" y="4214818"/>
            <a:ext cx="801813" cy="601719"/>
          </a:xfrm>
          <a:prstGeom prst="rect">
            <a:avLst/>
          </a:prstGeom>
          <a:noFill/>
        </p:spPr>
      </p:pic>
      <p:cxnSp>
        <p:nvCxnSpPr>
          <p:cNvPr id="19" name="Прямая со стрелкой 18"/>
          <p:cNvCxnSpPr/>
          <p:nvPr/>
        </p:nvCxnSpPr>
        <p:spPr>
          <a:xfrm>
            <a:off x="2267744" y="1916832"/>
            <a:ext cx="936104" cy="11521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5580112" y="2924944"/>
            <a:ext cx="936104" cy="5040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580112" y="3861048"/>
            <a:ext cx="864096" cy="57606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Картинки по запросу бортовой компьютер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2708920"/>
            <a:ext cx="1939345" cy="1357322"/>
          </a:xfrm>
          <a:prstGeom prst="rect">
            <a:avLst/>
          </a:prstGeom>
          <a:noFill/>
        </p:spPr>
      </p:pic>
      <p:cxnSp>
        <p:nvCxnSpPr>
          <p:cNvPr id="15" name="Прямая со стрелкой 14"/>
          <p:cNvCxnSpPr/>
          <p:nvPr/>
        </p:nvCxnSpPr>
        <p:spPr>
          <a:xfrm>
            <a:off x="2195736" y="3356992"/>
            <a:ext cx="936104" cy="14401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Картинки по запросу базы данных иконки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4162190"/>
            <a:ext cx="1067010" cy="1067010"/>
          </a:xfrm>
          <a:prstGeom prst="rect">
            <a:avLst/>
          </a:prstGeom>
          <a:noFill/>
        </p:spPr>
      </p:pic>
      <p:cxnSp>
        <p:nvCxnSpPr>
          <p:cNvPr id="21" name="Прямая со стрелкой 20"/>
          <p:cNvCxnSpPr/>
          <p:nvPr/>
        </p:nvCxnSpPr>
        <p:spPr>
          <a:xfrm flipV="1">
            <a:off x="2051720" y="3789040"/>
            <a:ext cx="1080120" cy="79208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 descr="телефон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88224" y="1268760"/>
            <a:ext cx="2281353" cy="2072842"/>
          </a:xfrm>
          <a:prstGeom prst="rect">
            <a:avLst/>
          </a:prstGeom>
        </p:spPr>
      </p:pic>
      <p:pic>
        <p:nvPicPr>
          <p:cNvPr id="6152" name="Picture 8" descr="Картинки по запросу знак восклицания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1412776"/>
            <a:ext cx="571504" cy="571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Потенциальные пользователи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507754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Физические лица</a:t>
            </a:r>
          </a:p>
          <a:p>
            <a:pPr>
              <a:buNone/>
            </a:pPr>
            <a:r>
              <a:rPr lang="ru-RU" sz="1800" dirty="0" smtClean="0"/>
              <a:t>      (водители, велосипедисты и т.д.)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Юридические лица</a:t>
            </a:r>
          </a:p>
          <a:p>
            <a:pPr>
              <a:buNone/>
            </a:pPr>
            <a:r>
              <a:rPr lang="ru-RU" sz="1800" dirty="0" smtClean="0"/>
              <a:t>      (службы такси, общественного транспорта, </a:t>
            </a:r>
          </a:p>
          <a:p>
            <a:pPr>
              <a:buNone/>
            </a:pPr>
            <a:r>
              <a:rPr lang="ru-RU" sz="1800" dirty="0" smtClean="0"/>
              <a:t>        транспортных перевозок и т.д.)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Государственные службы</a:t>
            </a:r>
          </a:p>
          <a:p>
            <a:pPr>
              <a:buNone/>
            </a:pPr>
            <a:r>
              <a:rPr lang="ru-RU" sz="1800" dirty="0" smtClean="0"/>
              <a:t>      (ГИБДД, дорожные службы)</a:t>
            </a:r>
            <a:endParaRPr lang="ru-RU" sz="1800" dirty="0"/>
          </a:p>
        </p:txBody>
      </p:sp>
      <p:pic>
        <p:nvPicPr>
          <p:cNvPr id="10242" name="Picture 2" descr="Картинки по запросу водитель рисуно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1000108"/>
            <a:ext cx="1428760" cy="1460386"/>
          </a:xfrm>
          <a:prstGeom prst="rect">
            <a:avLst/>
          </a:prstGeom>
          <a:noFill/>
        </p:spPr>
      </p:pic>
      <p:pic>
        <p:nvPicPr>
          <p:cNvPr id="10244" name="Picture 4" descr="Картинки по запросу такси рисуно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3071810"/>
            <a:ext cx="1874702" cy="1357322"/>
          </a:xfrm>
          <a:prstGeom prst="rect">
            <a:avLst/>
          </a:prstGeom>
          <a:noFill/>
        </p:spPr>
      </p:pic>
      <p:pic>
        <p:nvPicPr>
          <p:cNvPr id="10246" name="Picture 6" descr="Картинки по запросу инспектор гибдд рисуно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4734651"/>
            <a:ext cx="1357322" cy="1732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6757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Имеющиеся аналоги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461811"/>
            <a:ext cx="4393023" cy="1391125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Cambria" pitchFamily="18" charset="0"/>
              </a:rPr>
              <a:t>Yandex</a:t>
            </a:r>
            <a:r>
              <a:rPr lang="en-US" sz="2000" dirty="0" smtClean="0">
                <a:latin typeface="Cambria" pitchFamily="18" charset="0"/>
              </a:rPr>
              <a:t> Data Factory</a:t>
            </a:r>
            <a:r>
              <a:rPr lang="ru-RU" sz="2000" dirty="0" smtClean="0">
                <a:latin typeface="Cambria" pitchFamily="18" charset="0"/>
              </a:rPr>
              <a:t> и </a:t>
            </a:r>
            <a:r>
              <a:rPr lang="ru-RU" sz="2000" dirty="0" err="1" smtClean="0">
                <a:latin typeface="Cambria" pitchFamily="18" charset="0"/>
              </a:rPr>
              <a:t>Росавтодор</a:t>
            </a:r>
            <a:r>
              <a:rPr lang="en-US" sz="2000" dirty="0" smtClean="0">
                <a:latin typeface="Cambria" pitchFamily="18" charset="0"/>
              </a:rPr>
              <a:t>: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smtClean="0"/>
              <a:t>система, прогнозирующая ситуации на дорогах, в реальном времени</a:t>
            </a:r>
          </a:p>
        </p:txBody>
      </p:sp>
      <p:pic>
        <p:nvPicPr>
          <p:cNvPr id="6" name="Picture 4" descr="Картинки по запросу фабрика данных яндекс"/>
          <p:cNvPicPr>
            <a:picLocks noChangeAspect="1" noChangeArrowheads="1"/>
          </p:cNvPicPr>
          <p:nvPr/>
        </p:nvPicPr>
        <p:blipFill>
          <a:blip r:embed="rId2" cstate="print"/>
          <a:srcRect l="15187" r="13938"/>
          <a:stretch>
            <a:fillRect/>
          </a:stretch>
        </p:blipFill>
        <p:spPr bwMode="auto">
          <a:xfrm>
            <a:off x="4715117" y="1139564"/>
            <a:ext cx="2737203" cy="1857388"/>
          </a:xfrm>
          <a:prstGeom prst="rect">
            <a:avLst/>
          </a:prstGeom>
          <a:noFill/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179512" y="2996952"/>
            <a:ext cx="4320480" cy="1440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just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000" dirty="0" smtClean="0"/>
              <a:t>Патент компании </a:t>
            </a:r>
            <a:r>
              <a:rPr lang="ru-RU" sz="2000" dirty="0" err="1" smtClean="0"/>
              <a:t>Google</a:t>
            </a:r>
            <a:r>
              <a:rPr lang="en-US" sz="2000" dirty="0" smtClean="0"/>
              <a:t>:</a:t>
            </a:r>
            <a:r>
              <a:rPr lang="ru-RU" sz="2000" dirty="0" smtClean="0"/>
              <a:t> система предупреждения водителя о повреждениях на дороге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8" name="Picture 6" descr="Картинки по запросу 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92896"/>
            <a:ext cx="3000396" cy="2088232"/>
          </a:xfrm>
          <a:prstGeom prst="rect">
            <a:avLst/>
          </a:prstGeom>
          <a:noFill/>
        </p:spPr>
      </p:pic>
      <p:pic>
        <p:nvPicPr>
          <p:cNvPr id="1026" name="Picture 2" descr="C:\Users\User\Desktop\лого.png"/>
          <p:cNvPicPr>
            <a:picLocks noChangeAspect="1" noChangeArrowheads="1"/>
          </p:cNvPicPr>
          <p:nvPr/>
        </p:nvPicPr>
        <p:blipFill rotWithShape="1">
          <a:blip r:embed="rId4" cstate="print"/>
          <a:srcRect r="9018"/>
          <a:stretch/>
        </p:blipFill>
        <p:spPr bwMode="auto">
          <a:xfrm>
            <a:off x="7452320" y="1196752"/>
            <a:ext cx="1515608" cy="1665832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4766" y="4180840"/>
            <a:ext cx="2357714" cy="2472574"/>
          </a:xfrm>
          <a:prstGeom prst="rect">
            <a:avLst/>
          </a:prstGeom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119568" y="4653136"/>
            <a:ext cx="6396648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just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Cambria" pitchFamily="18" charset="0"/>
              </a:rPr>
              <a:t>Indiana Daily Car Crash Prediction Map - </a:t>
            </a:r>
            <a:r>
              <a:rPr lang="ru-RU" sz="2000" dirty="0" smtClean="0"/>
              <a:t>сайт, с оценками рисков возможных </a:t>
            </a:r>
            <a:r>
              <a:rPr lang="ru-RU" sz="2000" smtClean="0"/>
              <a:t>автопроисшествий</a:t>
            </a:r>
            <a:r>
              <a:rPr lang="ru-RU" sz="2000" dirty="0" smtClean="0"/>
              <a:t> в </a:t>
            </a:r>
            <a:r>
              <a:rPr lang="ru-RU" sz="2000" dirty="0"/>
              <a:t>штате </a:t>
            </a:r>
            <a:r>
              <a:rPr lang="ru-RU" sz="2000" dirty="0" smtClean="0"/>
              <a:t>Индиана (США)</a:t>
            </a: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323528" y="5733256"/>
            <a:ext cx="4752528" cy="504056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  <a:ea typeface="+mj-ea"/>
                <a:cs typeface="Times New Roman" panose="02020603050405020304" pitchFamily="18" charset="0"/>
              </a:rPr>
              <a:t>https://www.in.gov/isp/ispCrashApp/main.html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1053</TotalTime>
  <Words>201</Words>
  <Application>Microsoft Office PowerPoint</Application>
  <PresentationFormat>Экран (4:3)</PresentationFormat>
  <Paragraphs>61</Paragraphs>
  <Slides>11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Справедливость</vt:lpstr>
      <vt:lpstr>Разработка системы оценки риска и предотвращения дорожно-транспортных происшествий</vt:lpstr>
      <vt:lpstr>Слайд 2</vt:lpstr>
      <vt:lpstr>Постановка задачи</vt:lpstr>
      <vt:lpstr>Актуальность</vt:lpstr>
      <vt:lpstr>Данные</vt:lpstr>
      <vt:lpstr>Данные</vt:lpstr>
      <vt:lpstr>Бизнес-логика сервиса</vt:lpstr>
      <vt:lpstr>Потенциальные пользователи</vt:lpstr>
      <vt:lpstr>Имеющиеся аналоги</vt:lpstr>
      <vt:lpstr>Исследовательская часть</vt:lpstr>
      <vt:lpstr>План реализации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98</cp:revision>
  <dcterms:created xsi:type="dcterms:W3CDTF">2017-06-23T08:12:45Z</dcterms:created>
  <dcterms:modified xsi:type="dcterms:W3CDTF">2017-10-03T18:53:52Z</dcterms:modified>
</cp:coreProperties>
</file>