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44B"/>
    <a:srgbClr val="A20000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75" autoAdjust="0"/>
  </p:normalViewPr>
  <p:slideViewPr>
    <p:cSldViewPr>
      <p:cViewPr>
        <p:scale>
          <a:sx n="100" d="100"/>
          <a:sy n="100" d="100"/>
        </p:scale>
        <p:origin x="-2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E2364-D906-4565-B52D-6AFF444B0AE2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78231-8023-4918-B439-1ED66CB367F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78231-8023-4918-B439-1ED66CB367F1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9AF6-EA26-4AFA-AECC-AE060F491EA5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F949B2D-0896-44B1-A32B-D504ADB5A1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9AF6-EA26-4AFA-AECC-AE060F491EA5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B2D-0896-44B1-A32B-D504ADB5A1D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F949B2D-0896-44B1-A32B-D504ADB5A1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9AF6-EA26-4AFA-AECC-AE060F491EA5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9AF6-EA26-4AFA-AECC-AE060F491EA5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F949B2D-0896-44B1-A32B-D504ADB5A1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9AF6-EA26-4AFA-AECC-AE060F491EA5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F949B2D-0896-44B1-A32B-D504ADB5A1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4349AF6-EA26-4AFA-AECC-AE060F491EA5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B2D-0896-44B1-A32B-D504ADB5A1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9AF6-EA26-4AFA-AECC-AE060F491EA5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F949B2D-0896-44B1-A32B-D504ADB5A1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9AF6-EA26-4AFA-AECC-AE060F491EA5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F949B2D-0896-44B1-A32B-D504ADB5A1D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9AF6-EA26-4AFA-AECC-AE060F491EA5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949B2D-0896-44B1-A32B-D504ADB5A1D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F949B2D-0896-44B1-A32B-D504ADB5A1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9AF6-EA26-4AFA-AECC-AE060F491EA5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F949B2D-0896-44B1-A32B-D504ADB5A1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4349AF6-EA26-4AFA-AECC-AE060F491EA5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4349AF6-EA26-4AFA-AECC-AE060F491EA5}" type="datetimeFigureOut">
              <a:rPr lang="ru-RU" smtClean="0"/>
              <a:pPr/>
              <a:t>08.11.2016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F949B2D-0896-44B1-A32B-D504ADB5A1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8024" y="1844824"/>
            <a:ext cx="4176464" cy="576064"/>
          </a:xfrm>
        </p:spPr>
        <p:txBody>
          <a:bodyPr>
            <a:noAutofit/>
          </a:bodyPr>
          <a:lstStyle/>
          <a:p>
            <a:pPr algn="r"/>
            <a:r>
              <a:rPr lang="ru-RU" sz="1400" i="1" dirty="0" smtClean="0">
                <a:solidFill>
                  <a:srgbClr val="0070C0"/>
                </a:solidFill>
                <a:latin typeface="+mj-lt"/>
              </a:rPr>
              <a:t>Леонид Ивановский</a:t>
            </a:r>
            <a:endParaRPr lang="en-US" sz="1400" i="1" dirty="0" smtClean="0">
              <a:solidFill>
                <a:srgbClr val="0070C0"/>
              </a:solidFill>
              <a:latin typeface="+mj-lt"/>
            </a:endParaRPr>
          </a:p>
          <a:p>
            <a:pPr algn="r"/>
            <a:r>
              <a:rPr lang="ru-RU" sz="1400" i="1" dirty="0" err="1" smtClean="0">
                <a:solidFill>
                  <a:srgbClr val="0070C0"/>
                </a:solidFill>
                <a:latin typeface="+mj-lt"/>
              </a:rPr>
              <a:t>ЯрГУ</a:t>
            </a:r>
            <a:r>
              <a:rPr lang="ru-RU" sz="1400" i="1" dirty="0" smtClean="0">
                <a:solidFill>
                  <a:srgbClr val="0070C0"/>
                </a:solidFill>
                <a:latin typeface="+mj-lt"/>
              </a:rPr>
              <a:t>, ЯРОСЛАВЛЬ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928992" cy="1656184"/>
          </a:xfrm>
        </p:spPr>
        <p:txBody>
          <a:bodyPr>
            <a:noAutofit/>
          </a:bodyPr>
          <a:lstStyle/>
          <a:p>
            <a:pPr algn="ctr"/>
            <a:r>
              <a:rPr lang="ru-RU" sz="3500" dirty="0" smtClean="0"/>
              <a:t>Разработка </a:t>
            </a:r>
            <a:r>
              <a:rPr lang="ru-RU" sz="3500" dirty="0" smtClean="0">
                <a:solidFill>
                  <a:srgbClr val="D2644B"/>
                </a:solidFill>
              </a:rPr>
              <a:t>алгоритмов</a:t>
            </a:r>
            <a:r>
              <a:rPr lang="ru-RU" sz="3500" dirty="0" smtClean="0"/>
              <a:t> прогнозирования индивидуального поведения на основе визуального распознавания эмоций</a:t>
            </a:r>
            <a:endParaRPr lang="ru-RU" sz="3500" dirty="0"/>
          </a:p>
        </p:txBody>
      </p:sp>
      <p:pic>
        <p:nvPicPr>
          <p:cNvPr id="2050" name="Picture 2" descr="C:\Users\User\Desktop\284c12506cd8ee3599a9263aa00ebb4b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1521" y="2780929"/>
            <a:ext cx="8640960" cy="3556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01824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D2644B"/>
                </a:solidFill>
              </a:rPr>
              <a:t>Цели и задачи</a:t>
            </a:r>
            <a:endParaRPr lang="ru-RU" sz="3600" dirty="0">
              <a:solidFill>
                <a:srgbClr val="D2644B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79512" y="1844824"/>
            <a:ext cx="8712968" cy="4320480"/>
          </a:xfrm>
        </p:spPr>
        <p:txBody>
          <a:bodyPr>
            <a:normAutofit fontScale="92500"/>
          </a:bodyPr>
          <a:lstStyle/>
          <a:p>
            <a:pPr algn="just"/>
            <a:r>
              <a:rPr lang="ru-RU" i="1" u="sng" dirty="0" smtClean="0"/>
              <a:t>Разработка</a:t>
            </a:r>
            <a:r>
              <a:rPr lang="en-US" i="1" u="sng" dirty="0" smtClean="0"/>
              <a:t> </a:t>
            </a:r>
            <a:r>
              <a:rPr lang="ru-RU" i="1" u="sng" dirty="0" err="1" smtClean="0"/>
              <a:t>кроссплатформенной</a:t>
            </a:r>
            <a:r>
              <a:rPr lang="ru-RU" i="1" u="sng" dirty="0" smtClean="0"/>
              <a:t> библиотеки классификации эмоций по лицу человека</a:t>
            </a:r>
            <a:endParaRPr lang="en-US" i="1" u="sng" dirty="0" smtClean="0"/>
          </a:p>
          <a:p>
            <a:pPr algn="just"/>
            <a:endParaRPr lang="ru-RU" i="1" dirty="0" smtClean="0"/>
          </a:p>
          <a:p>
            <a:pPr algn="just"/>
            <a:r>
              <a:rPr lang="ru-RU" i="1" dirty="0" smtClean="0"/>
              <a:t>Сбор обучающей и тестовой выборки из базы данных</a:t>
            </a:r>
          </a:p>
          <a:p>
            <a:pPr algn="just"/>
            <a:r>
              <a:rPr lang="ru-RU" i="1" dirty="0" smtClean="0"/>
              <a:t>Обучение классификации на основе </a:t>
            </a:r>
            <a:r>
              <a:rPr lang="ru-RU" i="1" dirty="0" err="1" smtClean="0"/>
              <a:t>свёрточных</a:t>
            </a:r>
            <a:r>
              <a:rPr lang="ru-RU" i="1" dirty="0" smtClean="0"/>
              <a:t> нейронных сетей и классических алгоритмов машинного обучения</a:t>
            </a:r>
          </a:p>
          <a:p>
            <a:pPr algn="just"/>
            <a:r>
              <a:rPr lang="ru-RU" i="1" dirty="0" smtClean="0"/>
              <a:t>Апробация алгоритмов на </a:t>
            </a:r>
            <a:r>
              <a:rPr lang="ru-RU" i="1" dirty="0" err="1" smtClean="0"/>
              <a:t>пилотных</a:t>
            </a:r>
            <a:r>
              <a:rPr lang="ru-RU" i="1" dirty="0" smtClean="0"/>
              <a:t> объектах</a:t>
            </a:r>
            <a:endParaRPr lang="en-US" i="1" dirty="0" smtClean="0"/>
          </a:p>
          <a:p>
            <a:pPr algn="just"/>
            <a:r>
              <a:rPr lang="ru-RU" i="1" dirty="0" smtClean="0"/>
              <a:t>Разработка бизнес-плана, выход на рынок, создание юридического лица, подача заявки в СТАРТ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64807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D2644B"/>
                </a:solidFill>
              </a:rPr>
              <a:t>Научно-технический задел</a:t>
            </a:r>
            <a:endParaRPr lang="ru-RU" sz="3600" dirty="0">
              <a:solidFill>
                <a:srgbClr val="D2644B"/>
              </a:solidFill>
            </a:endParaRPr>
          </a:p>
        </p:txBody>
      </p:sp>
      <p:sp>
        <p:nvSpPr>
          <p:cNvPr id="10" name="Содержимое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8712968" cy="4680520"/>
          </a:xfrm>
        </p:spPr>
        <p:txBody>
          <a:bodyPr/>
          <a:lstStyle/>
          <a:p>
            <a:pPr algn="just"/>
            <a:r>
              <a:rPr lang="ru-RU" sz="2600" i="1" dirty="0" smtClean="0"/>
              <a:t>Осуществлен сбор базы данных</a:t>
            </a:r>
            <a:endParaRPr lang="en-US" sz="2600" i="1" dirty="0" smtClean="0"/>
          </a:p>
          <a:p>
            <a:pPr algn="just"/>
            <a:endParaRPr lang="en-US" i="1" dirty="0" smtClean="0"/>
          </a:p>
          <a:p>
            <a:pPr algn="just">
              <a:buNone/>
            </a:pPr>
            <a:endParaRPr lang="en-US" i="1" dirty="0" smtClean="0"/>
          </a:p>
          <a:p>
            <a:pPr algn="just">
              <a:buNone/>
            </a:pPr>
            <a:endParaRPr lang="ru-RU" i="1" dirty="0" smtClean="0"/>
          </a:p>
          <a:p>
            <a:pPr algn="just">
              <a:buNone/>
            </a:pPr>
            <a:endParaRPr lang="ru-RU" i="1" dirty="0" smtClean="0"/>
          </a:p>
          <a:p>
            <a:pPr algn="just"/>
            <a:r>
              <a:rPr lang="ru-RU" sz="2600" i="1" dirty="0" smtClean="0"/>
              <a:t>Разработаны алгоритмы: </a:t>
            </a: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ru-RU" sz="2000" i="1" dirty="0" smtClean="0"/>
              <a:t>определения лица человека</a:t>
            </a: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ru-RU" sz="2000" i="1" dirty="0" smtClean="0"/>
              <a:t>выделения особых точек на лице</a:t>
            </a: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ru-RU" sz="2000" i="1" dirty="0" smtClean="0"/>
              <a:t>нормализации изображения</a:t>
            </a: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ru-RU" sz="2000" i="1" dirty="0" smtClean="0"/>
              <a:t>детектирования улыбки</a:t>
            </a:r>
          </a:p>
        </p:txBody>
      </p:sp>
      <p:pic>
        <p:nvPicPr>
          <p:cNvPr id="3074" name="Picture 2" descr="C:\Users\User\Desktop\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9004" y="2204864"/>
            <a:ext cx="5417292" cy="1301346"/>
          </a:xfrm>
          <a:prstGeom prst="rect">
            <a:avLst/>
          </a:prstGeom>
          <a:noFill/>
        </p:spPr>
      </p:pic>
      <p:pic>
        <p:nvPicPr>
          <p:cNvPr id="3076" name="Picture 4" descr="C:\Users\User\Desktop\hackerlar-facebook-fotograflariyla-yuz-tanima-sistemlerini-kandiriy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9183" y="4335766"/>
            <a:ext cx="3788256" cy="16135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06896"/>
            <a:ext cx="8784976" cy="629816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solidFill>
                  <a:srgbClr val="D2644B"/>
                </a:solidFill>
              </a:rPr>
              <a:t>Области применимости</a:t>
            </a:r>
            <a:endParaRPr lang="ru-RU" sz="3600" dirty="0">
              <a:solidFill>
                <a:srgbClr val="D2644B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568952" cy="4680520"/>
          </a:xfrm>
        </p:spPr>
        <p:txBody>
          <a:bodyPr>
            <a:normAutofit fontScale="85000" lnSpcReduction="20000"/>
          </a:bodyPr>
          <a:lstStyle/>
          <a:p>
            <a:r>
              <a:rPr lang="ru-RU" i="1" dirty="0" err="1" smtClean="0"/>
              <a:t>Видеоаналитика</a:t>
            </a:r>
            <a:r>
              <a:rPr lang="ru-RU" i="1" dirty="0" smtClean="0"/>
              <a:t> </a:t>
            </a:r>
          </a:p>
          <a:p>
            <a:pPr>
              <a:buNone/>
            </a:pPr>
            <a:r>
              <a:rPr lang="ru-RU" sz="1900" i="1" dirty="0" smtClean="0"/>
              <a:t>(анализ рекламы, оценка общения с персоналом)</a:t>
            </a:r>
          </a:p>
          <a:p>
            <a:endParaRPr lang="ru-RU" i="1" dirty="0" smtClean="0"/>
          </a:p>
          <a:p>
            <a:pPr>
              <a:buNone/>
            </a:pPr>
            <a:endParaRPr lang="ru-RU" i="1" dirty="0" smtClean="0"/>
          </a:p>
          <a:p>
            <a:r>
              <a:rPr lang="ru-RU" i="1" dirty="0" smtClean="0"/>
              <a:t>Системы безопасности </a:t>
            </a:r>
          </a:p>
          <a:p>
            <a:pPr>
              <a:buNone/>
            </a:pPr>
            <a:r>
              <a:rPr lang="ru-RU" sz="1900" i="1" dirty="0" smtClean="0"/>
              <a:t>(борьба с преступностью и терроризмом)</a:t>
            </a:r>
          </a:p>
          <a:p>
            <a:endParaRPr lang="ru-RU" i="1" dirty="0" smtClean="0"/>
          </a:p>
          <a:p>
            <a:pPr>
              <a:buNone/>
            </a:pPr>
            <a:endParaRPr lang="ru-RU" i="1" dirty="0" smtClean="0"/>
          </a:p>
          <a:p>
            <a:r>
              <a:rPr lang="ru-RU" i="1" dirty="0" smtClean="0"/>
              <a:t>Сбор статистики</a:t>
            </a:r>
          </a:p>
          <a:p>
            <a:pPr>
              <a:buNone/>
            </a:pPr>
            <a:r>
              <a:rPr lang="ru-RU" sz="1900" i="1" dirty="0" smtClean="0"/>
              <a:t>(в масштабах </a:t>
            </a:r>
            <a:r>
              <a:rPr lang="ru-RU" sz="1900" i="1" dirty="0" smtClean="0"/>
              <a:t> ТЦ</a:t>
            </a:r>
            <a:r>
              <a:rPr lang="ru-RU" sz="1900" i="1" dirty="0" smtClean="0"/>
              <a:t>, города, в местах массового скопления людей)</a:t>
            </a:r>
          </a:p>
          <a:p>
            <a:endParaRPr lang="ru-RU" i="1" dirty="0" smtClean="0"/>
          </a:p>
          <a:p>
            <a:endParaRPr lang="ru-RU" i="1" dirty="0" smtClean="0"/>
          </a:p>
          <a:p>
            <a:r>
              <a:rPr lang="ru-RU" i="1" dirty="0" err="1" smtClean="0"/>
              <a:t>Ритейл</a:t>
            </a:r>
            <a:endParaRPr lang="ru-RU" i="1" dirty="0" smtClean="0"/>
          </a:p>
          <a:p>
            <a:pPr>
              <a:buNone/>
            </a:pPr>
            <a:r>
              <a:rPr lang="ru-RU" sz="1900" i="1" dirty="0" smtClean="0"/>
              <a:t>(в сфере развлекательных  услуг)</a:t>
            </a:r>
          </a:p>
          <a:p>
            <a:pPr>
              <a:buNone/>
            </a:pPr>
            <a:endParaRPr lang="ru-RU" i="1" dirty="0" smtClean="0"/>
          </a:p>
        </p:txBody>
      </p:sp>
      <p:pic>
        <p:nvPicPr>
          <p:cNvPr id="7" name="Picture 2" descr="C:\Users\User\Desktop\vysokiy_uroven_bezopasnos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484784"/>
            <a:ext cx="936104" cy="936104"/>
          </a:xfrm>
          <a:prstGeom prst="rect">
            <a:avLst/>
          </a:prstGeom>
          <a:noFill/>
        </p:spPr>
      </p:pic>
      <p:pic>
        <p:nvPicPr>
          <p:cNvPr id="1026" name="Picture 2" descr="C:\Users\User\Desktop\Pie-Grap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0546" y="4005064"/>
            <a:ext cx="1003902" cy="1072920"/>
          </a:xfrm>
          <a:prstGeom prst="rect">
            <a:avLst/>
          </a:prstGeom>
          <a:noFill/>
        </p:spPr>
      </p:pic>
      <p:pic>
        <p:nvPicPr>
          <p:cNvPr id="1030" name="Picture 6" descr="C:\Users\User\Desktop\23425-2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2780928"/>
            <a:ext cx="1008112" cy="1008112"/>
          </a:xfrm>
          <a:prstGeom prst="rect">
            <a:avLst/>
          </a:prstGeom>
          <a:noFill/>
        </p:spPr>
      </p:pic>
      <p:pic>
        <p:nvPicPr>
          <p:cNvPr id="1027" name="Picture 3" descr="C:\Users\User\Desktop\8462802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4" y="5085184"/>
            <a:ext cx="1659224" cy="132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01824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D2644B"/>
                </a:solidFill>
              </a:rPr>
              <a:t>Бизнес-логика</a:t>
            </a:r>
            <a:endParaRPr lang="ru-RU" sz="3600" dirty="0">
              <a:solidFill>
                <a:srgbClr val="D2644B"/>
              </a:solidFill>
            </a:endParaRPr>
          </a:p>
        </p:txBody>
      </p:sp>
      <p:pic>
        <p:nvPicPr>
          <p:cNvPr id="4098" name="Picture 2" descr="C:\Users\User\Desktop\api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108" y="2852936"/>
            <a:ext cx="2579764" cy="2373384"/>
          </a:xfrm>
          <a:prstGeom prst="rect">
            <a:avLst/>
          </a:prstGeom>
          <a:noFill/>
        </p:spPr>
      </p:pic>
      <p:pic>
        <p:nvPicPr>
          <p:cNvPr id="5" name="Picture 2" descr="C:\Users\User\Desktop\vysokiy_uroven_bezopasnost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844824"/>
            <a:ext cx="1368152" cy="1368152"/>
          </a:xfrm>
          <a:prstGeom prst="rect">
            <a:avLst/>
          </a:prstGeom>
          <a:noFill/>
        </p:spPr>
      </p:pic>
      <p:pic>
        <p:nvPicPr>
          <p:cNvPr id="6" name="Picture 2" descr="C:\Users\User\Desktop\vysokiy_uroven_bezopasnost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4725144"/>
            <a:ext cx="1368152" cy="1368152"/>
          </a:xfrm>
          <a:prstGeom prst="rect">
            <a:avLst/>
          </a:prstGeom>
          <a:noFill/>
        </p:spPr>
      </p:pic>
      <p:pic>
        <p:nvPicPr>
          <p:cNvPr id="11" name="Picture 4" descr="C:\Users\User\Desktop\websi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4581128"/>
            <a:ext cx="2016224" cy="720080"/>
          </a:xfrm>
          <a:prstGeom prst="rect">
            <a:avLst/>
          </a:prstGeom>
          <a:noFill/>
        </p:spPr>
      </p:pic>
      <p:pic>
        <p:nvPicPr>
          <p:cNvPr id="12" name="Picture 4" descr="C:\Users\User\Desktop\websit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00000" flipH="1">
            <a:off x="3563888" y="2548342"/>
            <a:ext cx="2016224" cy="66463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635896" y="37077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mic Sans MS" pitchFamily="66" charset="0"/>
                <a:cs typeface="Times New Roman" pitchFamily="18" charset="0"/>
              </a:rPr>
              <a:t>30 – 50 тыс.</a:t>
            </a:r>
            <a:endParaRPr lang="ru-RU" b="1" dirty="0"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3075" name="Picture 3" descr="C:\Users\User\Desktop\200316-20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12320" y="3481288"/>
            <a:ext cx="811808" cy="8118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64807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D2644B"/>
                </a:solidFill>
              </a:rPr>
              <a:t>Наша команда</a:t>
            </a:r>
            <a:endParaRPr lang="ru-RU" sz="3600" dirty="0">
              <a:solidFill>
                <a:srgbClr val="D2644B"/>
              </a:solidFill>
            </a:endParaRPr>
          </a:p>
        </p:txBody>
      </p:sp>
      <p:pic>
        <p:nvPicPr>
          <p:cNvPr id="5122" name="Picture 2" descr="C:\Users\User\Desktop\innovator-Innovation-Corriodor-6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869160"/>
            <a:ext cx="2160240" cy="1296144"/>
          </a:xfrm>
          <a:prstGeom prst="rect">
            <a:avLst/>
          </a:prstGeom>
          <a:noFill/>
        </p:spPr>
      </p:pic>
      <p:pic>
        <p:nvPicPr>
          <p:cNvPr id="5124" name="Picture 4" descr="C:\Users\User\Desktop\Glyzin_l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212975"/>
            <a:ext cx="2160240" cy="1296145"/>
          </a:xfrm>
          <a:prstGeom prst="rect">
            <a:avLst/>
          </a:prstGeom>
          <a:noFill/>
        </p:spPr>
      </p:pic>
      <p:pic>
        <p:nvPicPr>
          <p:cNvPr id="5127" name="Picture 7" descr="C:\Users\User\Downloads\mOU7PeLqzk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4738" y="1700808"/>
            <a:ext cx="1171038" cy="115212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355976" y="3287886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Глызин</a:t>
            </a:r>
            <a:r>
              <a:rPr lang="ru-RU" dirty="0" smtClean="0"/>
              <a:t> Сергей Дмитриевич</a:t>
            </a:r>
          </a:p>
          <a:p>
            <a:r>
              <a:rPr lang="ru-RU" dirty="0" smtClean="0"/>
              <a:t>Профессор, доктор физ.-мат. наук</a:t>
            </a:r>
          </a:p>
          <a:p>
            <a:r>
              <a:rPr lang="ru-RU" dirty="0" err="1" smtClean="0"/>
              <a:t>ЯрГУ</a:t>
            </a:r>
            <a:r>
              <a:rPr lang="ru-RU" dirty="0" smtClean="0"/>
              <a:t> им. П.Г. Демидова</a:t>
            </a:r>
            <a:r>
              <a:rPr lang="en-US" dirty="0" smtClean="0"/>
              <a:t>/</a:t>
            </a:r>
            <a:r>
              <a:rPr lang="ru-RU" dirty="0" smtClean="0"/>
              <a:t>НЦЧ РАН</a:t>
            </a:r>
          </a:p>
          <a:p>
            <a:r>
              <a:rPr lang="ru-RU" dirty="0" smtClean="0"/>
              <a:t>Эксперт по нейронным сетям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355976" y="4944070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Хрящев Владимир Вячеславович</a:t>
            </a:r>
          </a:p>
          <a:p>
            <a:r>
              <a:rPr lang="ru-RU" dirty="0" smtClean="0"/>
              <a:t>доцент, кандидат </a:t>
            </a:r>
            <a:r>
              <a:rPr lang="ru-RU" dirty="0" err="1" smtClean="0"/>
              <a:t>техн</a:t>
            </a:r>
            <a:r>
              <a:rPr lang="ru-RU" dirty="0" smtClean="0"/>
              <a:t>. наук</a:t>
            </a:r>
          </a:p>
          <a:p>
            <a:r>
              <a:rPr lang="ru-RU" dirty="0" err="1" smtClean="0"/>
              <a:t>ЯрГУ</a:t>
            </a:r>
            <a:r>
              <a:rPr lang="ru-RU" dirty="0" smtClean="0"/>
              <a:t> им. П.Г. Демидова</a:t>
            </a:r>
          </a:p>
          <a:p>
            <a:r>
              <a:rPr lang="ru-RU" dirty="0" smtClean="0"/>
              <a:t>Консультант из области бизнеса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355976" y="1877923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Ивановский Леонид</a:t>
            </a:r>
          </a:p>
          <a:p>
            <a:r>
              <a:rPr lang="ru-RU" dirty="0" smtClean="0"/>
              <a:t>аспирант, лаборант-исследователь</a:t>
            </a:r>
          </a:p>
          <a:p>
            <a:r>
              <a:rPr lang="ru-RU" dirty="0" err="1" smtClean="0"/>
              <a:t>ЯрГУ</a:t>
            </a:r>
            <a:r>
              <a:rPr lang="ru-RU" dirty="0" smtClean="0"/>
              <a:t> им. П.Г. Демидова</a:t>
            </a:r>
            <a:r>
              <a:rPr lang="en-US" dirty="0" smtClean="0"/>
              <a:t>/</a:t>
            </a:r>
            <a:r>
              <a:rPr lang="ru-RU" dirty="0" smtClean="0"/>
              <a:t>НЦЧ РАН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824</TotalTime>
  <Words>196</Words>
  <Application>Microsoft Office PowerPoint</Application>
  <PresentationFormat>Экран (4:3)</PresentationFormat>
  <Paragraphs>51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Официальная</vt:lpstr>
      <vt:lpstr>Разработка алгоритмов прогнозирования индивидуального поведения на основе визуального распознавания эмоций</vt:lpstr>
      <vt:lpstr>Цели и задачи</vt:lpstr>
      <vt:lpstr>Научно-технический задел</vt:lpstr>
      <vt:lpstr>Области применимости</vt:lpstr>
      <vt:lpstr>Бизнес-логика</vt:lpstr>
      <vt:lpstr>Наша команда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алгоритмов прогнозирования индивидуального поведения на основе визуального распознавания эмоций</dc:title>
  <dc:creator>User</dc:creator>
  <cp:lastModifiedBy>User</cp:lastModifiedBy>
  <cp:revision>64</cp:revision>
  <dcterms:created xsi:type="dcterms:W3CDTF">2016-11-06T08:51:51Z</dcterms:created>
  <dcterms:modified xsi:type="dcterms:W3CDTF">2016-11-08T22:04:36Z</dcterms:modified>
</cp:coreProperties>
</file>