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sldIdLst>
    <p:sldId id="256" r:id="rId2"/>
    <p:sldId id="284" r:id="rId3"/>
    <p:sldId id="285" r:id="rId4"/>
    <p:sldId id="292" r:id="rId5"/>
    <p:sldId id="287" r:id="rId6"/>
    <p:sldId id="294" r:id="rId7"/>
    <p:sldId id="286" r:id="rId8"/>
    <p:sldId id="296" r:id="rId9"/>
    <p:sldId id="288" r:id="rId10"/>
    <p:sldId id="289" r:id="rId11"/>
    <p:sldId id="290" r:id="rId12"/>
    <p:sldId id="269" r:id="rId13"/>
    <p:sldId id="271" r:id="rId14"/>
    <p:sldId id="282" r:id="rId15"/>
    <p:sldId id="274" r:id="rId16"/>
    <p:sldId id="275" r:id="rId17"/>
    <p:sldId id="293" r:id="rId18"/>
    <p:sldId id="297" r:id="rId19"/>
    <p:sldId id="298" r:id="rId20"/>
    <p:sldId id="300" r:id="rId21"/>
    <p:sldId id="299" r:id="rId22"/>
    <p:sldId id="30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6" autoAdjust="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8B844-85C9-4DBE-9FE9-98376981D703}" type="datetimeFigureOut">
              <a:rPr lang="ru-RU" smtClean="0"/>
              <a:pPr/>
              <a:t>27.03.2018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80411-EC51-4618-A801-8C09FFA53FF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584-1336-4DE0-BB1A-68F1504C4F5A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527-1611-4F10-B98F-C77190DE5DCA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033F-2FF3-4BA2-BC59-BFEB3CE039D8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35D-4C30-42DB-9BC6-F775720AE3D9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9B6F-21B6-4947-A0A2-A37106EEF87E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167-07E7-492C-AFAA-430559FE6CFB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75B4-8C41-49E3-B953-80BFB5DE74A7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884-EF5C-49BC-A2EC-BD41CB3170A6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2CE3-0BD5-47D3-9A52-1940116D7094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B7D-07E3-4874-9AF3-3D6CCC0D8B0F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15162-20D4-410B-B585-9BCB6218C6AF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27670E-2FFD-4617-B78F-8DC9A4F0E1FE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24128" y="4149080"/>
            <a:ext cx="3096344" cy="1296144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b="1" dirty="0" smtClean="0">
                <a:solidFill>
                  <a:schemeClr val="tx1"/>
                </a:solidFill>
                <a:cs typeface="Times New Roman" pitchFamily="18" charset="0"/>
              </a:rPr>
              <a:t>Ивановский Л.И.</a:t>
            </a:r>
            <a:endParaRPr lang="en-US" sz="24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  <a:cs typeface="Times New Roman" pitchFamily="18" charset="0"/>
              </a:rPr>
              <a:t>Степанова О.А.</a:t>
            </a: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  <a:cs typeface="Times New Roman" pitchFamily="18" charset="0"/>
              </a:rPr>
              <a:t>Хрящев В.В.</a:t>
            </a:r>
            <a:endParaRPr lang="ru-RU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656184"/>
          </a:xfrm>
        </p:spPr>
        <p:txBody>
          <a:bodyPr>
            <a:noAutofit/>
          </a:bodyPr>
          <a:lstStyle/>
          <a:p>
            <a:r>
              <a:rPr lang="ru-RU" sz="3400" dirty="0" smtClean="0">
                <a:cs typeface="Times New Roman" pitchFamily="18" charset="0"/>
              </a:rPr>
              <a:t>Алгоритм распознавания эмоций по изображению лица на основе </a:t>
            </a:r>
            <a:r>
              <a:rPr lang="ru-RU" sz="3400" dirty="0" err="1" smtClean="0">
                <a:cs typeface="Times New Roman" pitchFamily="18" charset="0"/>
              </a:rPr>
              <a:t>сверточной</a:t>
            </a:r>
            <a:r>
              <a:rPr lang="ru-RU" sz="3400" dirty="0" smtClean="0">
                <a:cs typeface="Times New Roman" pitchFamily="18" charset="0"/>
              </a:rPr>
              <a:t> нейронной сети</a:t>
            </a:r>
            <a:endParaRPr lang="ru-RU" sz="3400" dirty="0">
              <a:cs typeface="Times New Roman" pitchFamily="18" charset="0"/>
            </a:endParaRPr>
          </a:p>
        </p:txBody>
      </p:sp>
      <p:pic>
        <p:nvPicPr>
          <p:cNvPr id="1026" name="Picture 2" descr="C:\_Repositories\KaschenkoEquation\Theory\Conferences\Молодежь и наука на Севере\yarsu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140968"/>
            <a:ext cx="3518484" cy="3545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ru-RU" dirty="0" smtClean="0"/>
              <a:t>Виды эмоций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6330806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http</a:t>
            </a:r>
            <a:r>
              <a:rPr lang="ru-RU" sz="1600" dirty="0"/>
              <a:t>://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cs</a:t>
            </a:r>
            <a:r>
              <a:rPr lang="ru-RU" sz="1600" dirty="0"/>
              <a:t>.</a:t>
            </a:r>
            <a:r>
              <a:rPr lang="en-US" sz="1600" dirty="0" err="1"/>
              <a:t>cmu</a:t>
            </a:r>
            <a:r>
              <a:rPr lang="ru-RU" sz="1600" dirty="0"/>
              <a:t>.</a:t>
            </a:r>
            <a:r>
              <a:rPr lang="en-US" sz="1600" dirty="0" err="1"/>
              <a:t>edu</a:t>
            </a:r>
            <a:r>
              <a:rPr lang="ru-RU" sz="1600" dirty="0"/>
              <a:t>/</a:t>
            </a:r>
            <a:r>
              <a:rPr lang="en-US" sz="1600" dirty="0" err="1"/>
              <a:t>afs</a:t>
            </a:r>
            <a:r>
              <a:rPr lang="ru-RU" sz="1600" dirty="0"/>
              <a:t>/</a:t>
            </a:r>
            <a:r>
              <a:rPr lang="en-US" sz="1600" dirty="0" err="1"/>
              <a:t>cs</a:t>
            </a:r>
            <a:r>
              <a:rPr lang="ru-RU" sz="1600" dirty="0"/>
              <a:t>/</a:t>
            </a:r>
            <a:r>
              <a:rPr lang="en-US" sz="1600" dirty="0"/>
              <a:t>project</a:t>
            </a:r>
            <a:r>
              <a:rPr lang="ru-RU" sz="1600" dirty="0"/>
              <a:t>/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 err="1"/>
              <a:t>MultiPie</a:t>
            </a:r>
            <a:r>
              <a:rPr lang="ru-RU" sz="1600" dirty="0"/>
              <a:t>/</a:t>
            </a:r>
            <a:r>
              <a:rPr lang="en-US" sz="1600" dirty="0"/>
              <a:t>Multi</a:t>
            </a:r>
            <a:r>
              <a:rPr lang="ru-RU" sz="1600" dirty="0"/>
              <a:t>-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/>
              <a:t>Home</a:t>
            </a:r>
            <a:r>
              <a:rPr lang="ru-RU" sz="1600" dirty="0"/>
              <a:t>.</a:t>
            </a:r>
            <a:r>
              <a:rPr lang="en-US" sz="1600" dirty="0"/>
              <a:t>html</a:t>
            </a:r>
            <a:endParaRPr lang="ru-RU" sz="1600" dirty="0"/>
          </a:p>
        </p:txBody>
      </p:sp>
      <p:pic>
        <p:nvPicPr>
          <p:cNvPr id="13" name="Рисунок 12" descr="a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60" y="1772812"/>
            <a:ext cx="2199654" cy="1695878"/>
          </a:xfrm>
          <a:prstGeom prst="rect">
            <a:avLst/>
          </a:prstGeom>
        </p:spPr>
      </p:pic>
      <p:pic>
        <p:nvPicPr>
          <p:cNvPr id="14" name="Рисунок 13" descr="b.pn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19872" y="1772812"/>
            <a:ext cx="2199600" cy="1695878"/>
          </a:xfrm>
          <a:prstGeom prst="rect">
            <a:avLst/>
          </a:prstGeom>
        </p:spPr>
      </p:pic>
      <p:pic>
        <p:nvPicPr>
          <p:cNvPr id="15" name="Рисунок 14" descr="c.png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300192" y="1772812"/>
            <a:ext cx="2199600" cy="1695878"/>
          </a:xfrm>
          <a:prstGeom prst="rect">
            <a:avLst/>
          </a:prstGeom>
        </p:spPr>
      </p:pic>
      <p:pic>
        <p:nvPicPr>
          <p:cNvPr id="16" name="Рисунок 15" descr="d.png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11560" y="4005060"/>
            <a:ext cx="2199654" cy="1695878"/>
          </a:xfrm>
          <a:prstGeom prst="rect">
            <a:avLst/>
          </a:prstGeom>
        </p:spPr>
      </p:pic>
      <p:pic>
        <p:nvPicPr>
          <p:cNvPr id="17" name="Рисунок 16" descr="e.png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419872" y="4005060"/>
            <a:ext cx="2199600" cy="1695878"/>
          </a:xfrm>
          <a:prstGeom prst="rect">
            <a:avLst/>
          </a:prstGeom>
        </p:spPr>
      </p:pic>
      <p:pic>
        <p:nvPicPr>
          <p:cNvPr id="18" name="Рисунок 17" descr="f.png"/>
          <p:cNvPicPr/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300192" y="4005060"/>
            <a:ext cx="2199600" cy="1695878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943027" y="3491716"/>
            <a:ext cx="1612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а) Спокойствие</a:t>
            </a:r>
            <a:endParaRPr lang="ru-RU" sz="16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995936" y="3501008"/>
            <a:ext cx="1111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б) Улыбка</a:t>
            </a:r>
            <a:endParaRPr lang="ru-RU" sz="16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732240" y="3501008"/>
            <a:ext cx="1412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в) Удивление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87743" y="5733256"/>
            <a:ext cx="2328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г) Заинтересованность</a:t>
            </a:r>
            <a:endParaRPr lang="ru-RU" sz="1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797888" y="5733256"/>
            <a:ext cx="1422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д) Презрение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020272" y="5733256"/>
            <a:ext cx="886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е) Крик</a:t>
            </a:r>
            <a:endParaRPr lang="ru-RU" sz="1600" dirty="0"/>
          </a:p>
        </p:txBody>
      </p:sp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ru-RU" dirty="0" smtClean="0"/>
              <a:t>Формирование выборок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928992" cy="493352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35000 снимков, отобранных случайным образом, для каждого класса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Разметка: 6 классов для задачи классификации эмоций,</a:t>
            </a:r>
          </a:p>
          <a:p>
            <a:pPr>
              <a:buNone/>
            </a:pPr>
            <a:r>
              <a:rPr lang="ru-RU" dirty="0" smtClean="0"/>
              <a:t>		            2 класса для задачи детектирования улыбки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Угол обзора камеры: </a:t>
            </a:r>
            <a:r>
              <a:rPr lang="en-US" dirty="0" smtClean="0"/>
              <a:t>[-</a:t>
            </a:r>
            <a:r>
              <a:rPr lang="ru-RU" dirty="0" smtClean="0"/>
              <a:t>45</a:t>
            </a:r>
            <a:r>
              <a:rPr lang="en-US" dirty="0" smtClean="0"/>
              <a:t>, </a:t>
            </a:r>
            <a:r>
              <a:rPr lang="ru-RU" dirty="0" smtClean="0"/>
              <a:t>45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Тренировочный и тестовый наборы данных: 80</a:t>
            </a:r>
            <a:r>
              <a:rPr lang="en-US" dirty="0" smtClean="0"/>
              <a:t>/</a:t>
            </a:r>
            <a:r>
              <a:rPr lang="ru-RU" dirty="0" smtClean="0"/>
              <a:t>20 (не содержали одинаковых изображений, а также снимков одного и того же субъекта)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Результаты численных экспериментов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683568" y="4509117"/>
          <a:ext cx="8064896" cy="194421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448"/>
                <a:gridCol w="4032448"/>
              </a:tblGrid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Задача</a:t>
                      </a:r>
                      <a:endParaRPr lang="ru-RU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Доля</a:t>
                      </a:r>
                      <a:r>
                        <a:rPr lang="ru-RU" sz="1800" baseline="0" dirty="0" smtClean="0"/>
                        <a:t> правильных ответов</a:t>
                      </a:r>
                      <a:endParaRPr lang="ru-RU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Распознавание эмоций</a:t>
                      </a:r>
                      <a:endParaRPr lang="ru-RU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92.29%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/ </a:t>
                      </a:r>
                    </a:p>
                    <a:p>
                      <a:pPr indent="1803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1800" i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ru-RU" sz="1800" i="1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800" i="1" dirty="0"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r>
                        <a:rPr lang="ru-RU" sz="1800" i="1" dirty="0"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ru-RU" sz="180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Детектирование улыбок</a:t>
                      </a:r>
                      <a:endParaRPr lang="ru-RU" sz="16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95.42%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/ 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1803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96.32</a:t>
                      </a:r>
                      <a:r>
                        <a:rPr lang="ru-RU" sz="1800" i="1" dirty="0"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ru-RU" sz="180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7" name="Рисунок 6" descr="C:\_Repositories\Emotions_Recognition\TrainingHistory\loss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411760" y="1124744"/>
            <a:ext cx="416025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2101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 численных экспериментов. Задача детектирования улыбок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83568" y="1916830"/>
          <a:ext cx="7992888" cy="18722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96776"/>
                <a:gridCol w="1996776"/>
                <a:gridCol w="1999668"/>
                <a:gridCol w="1999668"/>
              </a:tblGrid>
              <a:tr h="597733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Классы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Фактический класс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68339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Улыбки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/>
                        <a:t>Неулыбки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</a:tr>
              <a:tr h="3961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Предсказанный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класс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Улыбки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6590 / </a:t>
                      </a:r>
                      <a:r>
                        <a:rPr lang="ru-RU" sz="1600" i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6796</a:t>
                      </a:r>
                      <a:endParaRPr lang="ru-RU" sz="1600" i="1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246 / </a:t>
                      </a:r>
                      <a:r>
                        <a:rPr lang="ru-RU" sz="1600" i="1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311</a:t>
                      </a:r>
                      <a:endParaRPr lang="ru-RU" sz="1600" i="1" u="sng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5405" marR="68580" marT="0" marB="0" anchor="ctr"/>
                </a:tc>
              </a:tr>
              <a:tr h="409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/>
                        <a:t>Неулыбки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 pitchFamily="18" charset="0"/>
                          <a:cs typeface="Times New Roman" pitchFamily="18" charset="0"/>
                        </a:rPr>
                        <a:t>410 / </a:t>
                      </a:r>
                      <a:r>
                        <a:rPr lang="ru-RU" sz="1600" i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204</a:t>
                      </a:r>
                      <a:endParaRPr lang="ru-RU" sz="1600" i="1" u="sng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6754/  </a:t>
                      </a:r>
                      <a:r>
                        <a:rPr lang="ru-RU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6689</a:t>
                      </a:r>
                      <a:endParaRPr lang="ru-RU" sz="1600" i="1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5405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683564" y="4420288"/>
          <a:ext cx="7992892" cy="18722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97190"/>
                <a:gridCol w="1597190"/>
                <a:gridCol w="1599504"/>
                <a:gridCol w="1599504"/>
                <a:gridCol w="1599504"/>
              </a:tblGrid>
              <a:tr h="597733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Анализ ошибок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Метрики качества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</a:tr>
              <a:tr h="468339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Точность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Полнота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F-</a:t>
                      </a:r>
                      <a:r>
                        <a:rPr lang="ru-RU" sz="1600" dirty="0" smtClean="0"/>
                        <a:t>мера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</a:tr>
              <a:tr h="3961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Классы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Улыбки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0,96 / 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0,96</a:t>
                      </a:r>
                      <a:endParaRPr lang="ru-RU" sz="1600" i="1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0,94 / 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0,9</a:t>
                      </a:r>
                      <a:r>
                        <a:rPr lang="ru-RU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600" i="1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 pitchFamily="18" charset="0"/>
                          <a:cs typeface="Times New Roman" pitchFamily="18" charset="0"/>
                        </a:rPr>
                        <a:t>0,95 / </a:t>
                      </a:r>
                      <a:r>
                        <a:rPr lang="en-US" sz="1600" i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0,9</a:t>
                      </a:r>
                      <a:r>
                        <a:rPr lang="ru-RU" sz="1600" i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i="1" u="sng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5405" marR="68580" marT="0" marB="0" anchor="ctr"/>
                </a:tc>
              </a:tr>
              <a:tr h="4099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Неулыбки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0,94 / 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0,9</a:t>
                      </a:r>
                      <a:r>
                        <a:rPr lang="ru-RU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600" i="1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0,96 / 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0,96</a:t>
                      </a:r>
                      <a:endParaRPr lang="ru-RU" sz="1600" i="1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 pitchFamily="18" charset="0"/>
                          <a:cs typeface="Times New Roman" pitchFamily="18" charset="0"/>
                        </a:rPr>
                        <a:t>0,95 / </a:t>
                      </a:r>
                      <a:r>
                        <a:rPr lang="en-US" sz="1600" i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0,9</a:t>
                      </a:r>
                      <a:r>
                        <a:rPr lang="ru-RU" sz="1600" i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i="1" u="sng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5405" marR="68580" marT="0" marB="0"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 численных экспериментов. Задача детектирования улыбок</a:t>
            </a:r>
            <a:endParaRPr lang="ru-RU" dirty="0"/>
          </a:p>
        </p:txBody>
      </p:sp>
      <p:pic>
        <p:nvPicPr>
          <p:cNvPr id="31746" name="Picture 2" descr="C:\_Repositories\Emotions_Recognition\AUC ROC\roccur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04764"/>
            <a:ext cx="6768752" cy="507656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75656" y="63000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AUC-ROC:     0,98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381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 численных экспериментов. Задача распознавания эмоций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83565" y="1412776"/>
          <a:ext cx="8064898" cy="52383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42852"/>
                <a:gridCol w="1410538"/>
                <a:gridCol w="827822"/>
                <a:gridCol w="827822"/>
                <a:gridCol w="827822"/>
                <a:gridCol w="827822"/>
                <a:gridCol w="850110"/>
                <a:gridCol w="850110"/>
              </a:tblGrid>
              <a:tr h="530238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Классы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Фактический класс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88241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Улыбка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Удивление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Презрение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Заинтересованность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Крик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Спокойствие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</a:tr>
              <a:tr h="530238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Предсказанный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класс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Улыбка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Times New Roman"/>
                          <a:cs typeface="Times New Roman"/>
                        </a:rPr>
                        <a:t>6471/</a:t>
                      </a:r>
                      <a:endParaRPr lang="ru-RU" sz="140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smtClean="0">
                          <a:latin typeface="Times New Roman"/>
                          <a:ea typeface="Times New Roman"/>
                          <a:cs typeface="Times New Roman"/>
                        </a:rPr>
                        <a:t>6526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37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68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53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136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145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</a:tr>
              <a:tr h="5179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Удивление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87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140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6715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6767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47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179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 smtClean="0"/>
                        <a:t>Презрение</a:t>
                      </a:r>
                      <a:endParaRPr lang="ru-RU" sz="14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102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72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Times New Roman"/>
                          <a:ea typeface="Times New Roman"/>
                          <a:cs typeface="Times New Roman"/>
                        </a:rPr>
                        <a:t>6006</a:t>
                      </a:r>
                      <a:r>
                        <a:rPr lang="en-US" sz="14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u="sng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6322</a:t>
                      </a:r>
                      <a:endParaRPr lang="ru-RU" sz="14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u="sng">
                          <a:latin typeface="Times New Roman"/>
                          <a:ea typeface="Times New Roman"/>
                          <a:cs typeface="Times New Roman"/>
                        </a:rPr>
                        <a:t>556</a:t>
                      </a:r>
                      <a:r>
                        <a:rPr lang="en-US" sz="1400" u="sng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u="sng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u="sng" smtClean="0">
                          <a:latin typeface="Times New Roman"/>
                          <a:ea typeface="Times New Roman"/>
                          <a:cs typeface="Times New Roman"/>
                        </a:rPr>
                        <a:t>334</a:t>
                      </a:r>
                      <a:endParaRPr lang="ru-RU" sz="1400" u="sng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61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179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 smtClean="0"/>
                        <a:t>Заинтересованность</a:t>
                      </a:r>
                      <a:endParaRPr lang="ru-RU" sz="14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143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148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Times New Roman"/>
                          <a:ea typeface="Times New Roman"/>
                          <a:cs typeface="Times New Roman"/>
                        </a:rPr>
                        <a:t>749</a:t>
                      </a:r>
                      <a:r>
                        <a:rPr lang="en-US" sz="14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u="sng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541</a:t>
                      </a:r>
                      <a:endParaRPr lang="ru-RU" sz="14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Times New Roman"/>
                          <a:ea typeface="Times New Roman"/>
                          <a:cs typeface="Times New Roman"/>
                        </a:rPr>
                        <a:t>6112</a:t>
                      </a:r>
                      <a:r>
                        <a:rPr lang="en-US" sz="14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u="sng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6479</a:t>
                      </a:r>
                      <a:endParaRPr lang="ru-RU" sz="14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184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166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179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Крик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53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98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156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6903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6940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179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Спокойствие</a:t>
                      </a:r>
                      <a:endParaRPr lang="ru-RU" sz="14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144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93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91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126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301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174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6563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6637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0661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 численных экспериментов. Задача распознавания эмоций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83569" y="1340768"/>
          <a:ext cx="7992887" cy="525658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0123"/>
                <a:gridCol w="2294255"/>
                <a:gridCol w="1628181"/>
                <a:gridCol w="1480164"/>
                <a:gridCol w="1480164"/>
              </a:tblGrid>
              <a:tr h="658548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Анализ ошибок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Метрики качества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7111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Точность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err="1" smtClean="0"/>
                        <a:t>Полность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F-</a:t>
                      </a:r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мера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58548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Классы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Улыбка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0,96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0,96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0,82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0,93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0,94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0,95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93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Удивление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0,98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0,98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0,96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0,97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0,97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0,97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93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sng" dirty="0" smtClean="0"/>
                        <a:t>Презрение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0,89 / </a:t>
                      </a:r>
                      <a:r>
                        <a:rPr lang="en-US" sz="1600" i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0,93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0,86 </a:t>
                      </a:r>
                      <a:r>
                        <a:rPr lang="ru-RU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i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0,87 / </a:t>
                      </a:r>
                      <a:r>
                        <a:rPr lang="en-US" sz="1600" i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0,92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93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sng" dirty="0" smtClean="0"/>
                        <a:t>Заинтересованность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0,85 / </a:t>
                      </a:r>
                      <a:r>
                        <a:rPr lang="en-US" sz="1600" i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0,88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0,87 / </a:t>
                      </a:r>
                      <a:r>
                        <a:rPr lang="en-US" sz="1600" i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0,93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0,86 / </a:t>
                      </a:r>
                      <a:r>
                        <a:rPr lang="en-US" sz="1600" i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93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Крик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0,97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0,97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0,99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0,99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0,98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0,98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93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Спокойствие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0,91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0,95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0,92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0,95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0,92 / </a:t>
                      </a:r>
                      <a:r>
                        <a:rPr lang="en-US" sz="16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0,95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Развитие работы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784976" cy="5040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Тестирование на других базах изображений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077072"/>
            <a:ext cx="8280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Calibri" pitchFamily="34" charset="0"/>
                <a:cs typeface="Times New Roman" pitchFamily="18" charset="0"/>
              </a:rPr>
              <a:t>База данных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Radboud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Faces Database:</a:t>
            </a:r>
            <a:endParaRPr lang="ru-RU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Содержит более 8000 цветных изображений высокого качества 67 людей</a:t>
            </a:r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Снимки сделаны под разными углами обзора : 0°, 45°, 90°, 135°, 180°</a:t>
            </a:r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Представлено 8 типов различных эмоций (спокойствие, грусть, презрение, удивление, счастье, страх, злость и отвращение)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026" name="Picture 2" descr="C:\_Repositories\Emotions_Recognition\Theory\Картинки для статей и презентаций\Radbou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901" y="1988840"/>
            <a:ext cx="8773786" cy="15983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Развитие работы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784976" cy="5040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Тестирование на других базах изображений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</p:txBody>
      </p:sp>
      <p:pic>
        <p:nvPicPr>
          <p:cNvPr id="31748" name="Picture 4" descr="C:\_Repositories\Emotions_Recognition\Theory\Картинки для статей и презентаций\FER20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062" y="1628800"/>
            <a:ext cx="8077402" cy="238462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077072"/>
            <a:ext cx="82809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Calibri" pitchFamily="34" charset="0"/>
                <a:cs typeface="Times New Roman" pitchFamily="18" charset="0"/>
              </a:rPr>
              <a:t>База данных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FER2013:</a:t>
            </a:r>
            <a:endParaRPr lang="ru-RU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Содержит черно-белые снимки разрешения </a:t>
            </a:r>
            <a:r>
              <a:rPr lang="en-US" sz="2000" dirty="0" smtClean="0"/>
              <a:t>48x48</a:t>
            </a:r>
            <a:endParaRPr lang="ru-RU" sz="2000" dirty="0" smtClean="0"/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Разбита на 3 множества: обучающее (28709 снимков), проверочное (3589 снимков), тестовое (3589 снимков)</a:t>
            </a:r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Представлено 7 типов различных эмоций (злость, отвращение, страх, счастье, грусть, удивление, спокойствие)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Развитие работы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784976" cy="5040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Тестирование на других базах изображений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3796005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itchFamily="34" charset="0"/>
                <a:cs typeface="Times New Roman" pitchFamily="18" charset="0"/>
              </a:rPr>
              <a:t>База данных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SFEW:</a:t>
            </a:r>
            <a:endParaRPr lang="ru-RU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Содержит размеченные по временным интервалам отрывки из фильмов</a:t>
            </a:r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Видеопоследовательности охватывают большой возрастной диапазон людей (от 1 до 70 лет), разнообразный фокус и разрешение лиц</a:t>
            </a:r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Разметка содержит информацию об именах и возрасте актеров, возрасте их персонажей и эмоциях, представленных в данном отрывке фильма</a:t>
            </a:r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Представлено 6 типов различных эмоций (злость, отвращение, страх, счастье, удивление и спокойствие)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026" name="Picture 2" descr="C:\_Repositories\Emotions_Recognition\Theory\Картинки для статей и презентаций\SF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80" y="1700808"/>
            <a:ext cx="7872876" cy="20227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78098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268760"/>
            <a:ext cx="8928992" cy="5256584"/>
          </a:xfrm>
        </p:spPr>
        <p:txBody>
          <a:bodyPr/>
          <a:lstStyle/>
          <a:p>
            <a:pPr algn="just"/>
            <a:r>
              <a:rPr lang="ru-RU" u="sng" dirty="0" smtClean="0"/>
              <a:t>Разработка алгоритма для детектирования улыбок и классификации эмоций человека по изображению лица</a:t>
            </a:r>
            <a:endParaRPr lang="ru-RU" u="sng" dirty="0"/>
          </a:p>
        </p:txBody>
      </p:sp>
      <p:pic>
        <p:nvPicPr>
          <p:cNvPr id="5" name="Picture 2" descr="C:\Users\User\Desktop\284c12506cd8ee3599a9263aa00ebb4b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5536" y="2523846"/>
            <a:ext cx="8496946" cy="3497442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Развитие работы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328592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Тестирование слоя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Inception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/>
              <a:t>Тестирование сетей с пропусками соединений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050" name="Picture 2" descr="C:\_Repositories\Emotions_Recognition\Theory\Картинки для статей и презентаций\inception_modu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82982"/>
            <a:ext cx="6048672" cy="3114170"/>
          </a:xfrm>
          <a:prstGeom prst="rect">
            <a:avLst/>
          </a:prstGeom>
          <a:noFill/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2052" name="Picture 4" descr="C:\_Repositories\Emotions_Recognition\Theory\Картинки для статей и презентаций\skip_conne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854" y="5109170"/>
            <a:ext cx="2586602" cy="14881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Развитие работы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Апробация алгоритма на снимках, полученных с реальных камер видеонаблюдения</a:t>
            </a:r>
          </a:p>
          <a:p>
            <a:pPr>
              <a:buNone/>
            </a:pPr>
            <a:endParaRPr lang="ru-RU" sz="2400" dirty="0" smtClean="0"/>
          </a:p>
          <a:p>
            <a:r>
              <a:rPr lang="ru-RU" sz="2400" dirty="0" smtClean="0"/>
              <a:t>Внедрение алгоритма в приложения реального времени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3074" name="Picture 2" descr="C:\_Repositories\Emotions_Recognition\Theory\Картинки для статей и презентаций\20-emotion-recognition-apis-nordic-ap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140968"/>
            <a:ext cx="6608178" cy="3456384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24128" y="4149080"/>
            <a:ext cx="3096344" cy="1296144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b="1" dirty="0" smtClean="0">
                <a:solidFill>
                  <a:schemeClr val="tx1"/>
                </a:solidFill>
                <a:cs typeface="Times New Roman" pitchFamily="18" charset="0"/>
              </a:rPr>
              <a:t>Ивановский Л.И.</a:t>
            </a:r>
            <a:endParaRPr lang="en-US" sz="24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  <a:cs typeface="Times New Roman" pitchFamily="18" charset="0"/>
              </a:rPr>
              <a:t>Степанова О.А.</a:t>
            </a: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  <a:cs typeface="Times New Roman" pitchFamily="18" charset="0"/>
              </a:rPr>
              <a:t>Хрящев В.В.</a:t>
            </a:r>
            <a:endParaRPr lang="ru-RU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656184"/>
          </a:xfrm>
        </p:spPr>
        <p:txBody>
          <a:bodyPr>
            <a:noAutofit/>
          </a:bodyPr>
          <a:lstStyle/>
          <a:p>
            <a:r>
              <a:rPr lang="ru-RU" sz="3400" dirty="0" smtClean="0">
                <a:cs typeface="Times New Roman" pitchFamily="18" charset="0"/>
              </a:rPr>
              <a:t>Алгоритм распознавания эмоций по изображению лица на основе </a:t>
            </a:r>
            <a:r>
              <a:rPr lang="ru-RU" sz="3400" dirty="0" err="1" smtClean="0">
                <a:cs typeface="Times New Roman" pitchFamily="18" charset="0"/>
              </a:rPr>
              <a:t>сверточной</a:t>
            </a:r>
            <a:r>
              <a:rPr lang="ru-RU" sz="3400" dirty="0" smtClean="0">
                <a:cs typeface="Times New Roman" pitchFamily="18" charset="0"/>
              </a:rPr>
              <a:t> нейронной сети</a:t>
            </a:r>
            <a:endParaRPr lang="ru-RU" sz="3400" dirty="0">
              <a:cs typeface="Times New Roman" pitchFamily="18" charset="0"/>
            </a:endParaRPr>
          </a:p>
        </p:txBody>
      </p:sp>
      <p:pic>
        <p:nvPicPr>
          <p:cNvPr id="1026" name="Picture 2" descr="C:\_Repositories\KaschenkoEquation\Theory\Conferences\Молодежь и наука на Севере\yarsu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140968"/>
            <a:ext cx="3518484" cy="3545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ru-RU" dirty="0" smtClean="0"/>
              <a:t>Области применимости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268760"/>
            <a:ext cx="8928992" cy="4968552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Видеоаналитика</a:t>
            </a:r>
            <a:endParaRPr lang="ru-RU" dirty="0" smtClean="0"/>
          </a:p>
          <a:p>
            <a:pPr>
              <a:buNone/>
            </a:pPr>
            <a:r>
              <a:rPr lang="ru-RU" sz="1800" dirty="0" smtClean="0"/>
              <a:t>      </a:t>
            </a:r>
            <a:r>
              <a:rPr lang="ru-RU" sz="1600" dirty="0" smtClean="0"/>
              <a:t>(оценка работы персонала при общении с клиентом)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Безопасность</a:t>
            </a:r>
          </a:p>
          <a:p>
            <a:pPr>
              <a:buNone/>
            </a:pPr>
            <a:r>
              <a:rPr lang="ru-RU" sz="1700" dirty="0" smtClean="0"/>
              <a:t>       (</a:t>
            </a:r>
            <a:r>
              <a:rPr lang="ru-RU" sz="1600" dirty="0" smtClean="0"/>
              <a:t>охранные системы для поиска злоумышленников и преступников</a:t>
            </a:r>
            <a:r>
              <a:rPr lang="ru-RU" sz="1700" dirty="0" smtClean="0"/>
              <a:t>)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Сбор статистики</a:t>
            </a:r>
          </a:p>
          <a:p>
            <a:pPr>
              <a:buNone/>
            </a:pPr>
            <a:r>
              <a:rPr lang="ru-RU" sz="1800" dirty="0" smtClean="0"/>
              <a:t>      </a:t>
            </a:r>
            <a:r>
              <a:rPr lang="ru-RU" sz="1600" dirty="0" smtClean="0"/>
              <a:t>(мониторинг эффективности маркетинговых и рекламных компаний)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Ритейл</a:t>
            </a:r>
            <a:endParaRPr lang="ru-RU" dirty="0" smtClean="0"/>
          </a:p>
          <a:p>
            <a:pPr>
              <a:buNone/>
            </a:pPr>
            <a:r>
              <a:rPr lang="ru-RU" sz="1800" dirty="0" smtClean="0"/>
              <a:t>      (в сфере развлекательных услуг)</a:t>
            </a:r>
            <a:endParaRPr lang="ru-RU" sz="1800" dirty="0"/>
          </a:p>
        </p:txBody>
      </p:sp>
      <p:pic>
        <p:nvPicPr>
          <p:cNvPr id="4" name="Picture 2" descr="C:\Users\User\Desktop\vysokiy_uroven_bezopasnos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196752"/>
            <a:ext cx="936104" cy="936104"/>
          </a:xfrm>
          <a:prstGeom prst="rect">
            <a:avLst/>
          </a:prstGeom>
          <a:noFill/>
        </p:spPr>
      </p:pic>
      <p:pic>
        <p:nvPicPr>
          <p:cNvPr id="5" name="Picture 2" descr="C:\Users\User\Desktop\Pie-Gra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3789040"/>
            <a:ext cx="1003902" cy="1072920"/>
          </a:xfrm>
          <a:prstGeom prst="rect">
            <a:avLst/>
          </a:prstGeom>
          <a:noFill/>
        </p:spPr>
      </p:pic>
      <p:pic>
        <p:nvPicPr>
          <p:cNvPr id="6" name="Picture 3" descr="C:\Users\User\Desktop\846280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4869160"/>
            <a:ext cx="1659224" cy="1327322"/>
          </a:xfrm>
          <a:prstGeom prst="rect">
            <a:avLst/>
          </a:prstGeom>
          <a:noFill/>
        </p:spPr>
      </p:pic>
      <p:pic>
        <p:nvPicPr>
          <p:cNvPr id="2050" name="Picture 2" descr="C:\Users\User\Downloads\icons8-полицейский-9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2348880"/>
            <a:ext cx="1207442" cy="1207438"/>
          </a:xfrm>
          <a:prstGeom prst="rect">
            <a:avLst/>
          </a:prstGeom>
          <a:noFill/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778098"/>
          </a:xfrm>
        </p:spPr>
        <p:txBody>
          <a:bodyPr/>
          <a:lstStyle/>
          <a:p>
            <a:pPr algn="ctr"/>
            <a:r>
              <a:rPr lang="ru-RU" dirty="0" smtClean="0"/>
              <a:t>Этапы распознавания 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928992" cy="4968552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Захват изображений лица из базы данных или потокового видео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Предварительная обработка изображений (снижение помех, фильтрация, повышение четкости)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Извлечение оптимального набора признаков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Классификация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Архитектуры </a:t>
            </a:r>
            <a:r>
              <a:rPr lang="ru-RU" dirty="0" err="1" smtClean="0"/>
              <a:t>свёрточной</a:t>
            </a:r>
            <a:r>
              <a:rPr lang="ru-RU" dirty="0" smtClean="0"/>
              <a:t> нейронной сети</a:t>
            </a:r>
            <a:endParaRPr lang="ru-RU" dirty="0"/>
          </a:p>
        </p:txBody>
      </p:sp>
      <p:pic>
        <p:nvPicPr>
          <p:cNvPr id="3" name="Рисунок 0" descr="Новый точечный рисунок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32834"/>
            <a:ext cx="8653828" cy="246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493187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Алгоритм численной оптимизации: стохастический градиентный спуск (</a:t>
            </a:r>
            <a:r>
              <a:rPr lang="en-US" dirty="0" smtClean="0"/>
              <a:t>SGD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614614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Z.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Niu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M. Zhou, L. Wang, X.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Gao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“Ordinal Regression with Multiple Output CNN for Age Estimation”,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2016 IEEE Conference on Computer Vision and Pattern Recognition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2016, pp. 4920–4928.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Архитектуры </a:t>
            </a:r>
            <a:r>
              <a:rPr lang="ru-RU" dirty="0" err="1" smtClean="0"/>
              <a:t>свёрточной</a:t>
            </a:r>
            <a:r>
              <a:rPr lang="ru-RU" dirty="0" smtClean="0"/>
              <a:t> нейронной сети</a:t>
            </a:r>
            <a:endParaRPr lang="ru-RU" dirty="0"/>
          </a:p>
        </p:txBody>
      </p:sp>
      <p:pic>
        <p:nvPicPr>
          <p:cNvPr id="1027" name="Рисунок 2" descr="Новый точечный рисунок - копия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717038" cy="307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4725144"/>
            <a:ext cx="8712968" cy="1440160"/>
          </a:xfrm>
        </p:spPr>
        <p:txBody>
          <a:bodyPr>
            <a:normAutofit fontScale="70000" lnSpcReduction="20000"/>
          </a:bodyPr>
          <a:lstStyle/>
          <a:p>
            <a:r>
              <a:rPr lang="ru-RU" sz="2400" dirty="0" smtClean="0"/>
              <a:t>Увеличение числа </a:t>
            </a:r>
            <a:r>
              <a:rPr lang="ru-RU" sz="2400" dirty="0" err="1" smtClean="0"/>
              <a:t>сверточных</a:t>
            </a:r>
            <a:r>
              <a:rPr lang="ru-RU" sz="2400" dirty="0" smtClean="0"/>
              <a:t> слоев, влияющих на качество классификации</a:t>
            </a:r>
          </a:p>
          <a:p>
            <a:endParaRPr lang="ru-RU" sz="2400" dirty="0" smtClean="0"/>
          </a:p>
          <a:p>
            <a:r>
              <a:rPr lang="ru-RU" sz="2400" dirty="0" smtClean="0"/>
              <a:t>Изменение размеров </a:t>
            </a:r>
            <a:r>
              <a:rPr lang="ru-RU" sz="2400" dirty="0" err="1" smtClean="0"/>
              <a:t>сверточных</a:t>
            </a:r>
            <a:r>
              <a:rPr lang="ru-RU" sz="2400" dirty="0" smtClean="0"/>
              <a:t> фильтров</a:t>
            </a:r>
          </a:p>
          <a:p>
            <a:endParaRPr lang="ru-RU" sz="2400" dirty="0" smtClean="0"/>
          </a:p>
          <a:p>
            <a:r>
              <a:rPr lang="ru-RU" sz="2400" dirty="0" smtClean="0"/>
              <a:t>Увеличение числа слоев активации и локальной нормализации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affe log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8" y="2924944"/>
            <a:ext cx="3312370" cy="1147634"/>
          </a:xfrm>
          <a:prstGeom prst="rect">
            <a:avLst/>
          </a:prstGeom>
          <a:noFill/>
        </p:spPr>
      </p:pic>
      <p:pic>
        <p:nvPicPr>
          <p:cNvPr id="5" name="Picture 5" descr="C:\Users\User\Desktop\python_sh-600x6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132856"/>
            <a:ext cx="2665660" cy="266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778098"/>
          </a:xfrm>
        </p:spPr>
        <p:txBody>
          <a:bodyPr/>
          <a:lstStyle/>
          <a:p>
            <a:pPr algn="ctr"/>
            <a:r>
              <a:rPr lang="ru-RU" dirty="0" smtClean="0"/>
              <a:t>Инструменты разработки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ser\Downloads\big_nvidia-dgx-1.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48" y="1307168"/>
            <a:ext cx="4540384" cy="4716920"/>
          </a:xfrm>
          <a:prstGeom prst="rect">
            <a:avLst/>
          </a:prstGeom>
          <a:noFill/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778098"/>
          </a:xfrm>
        </p:spPr>
        <p:txBody>
          <a:bodyPr/>
          <a:lstStyle/>
          <a:p>
            <a:pPr algn="ctr"/>
            <a:r>
              <a:rPr lang="ru-RU" dirty="0" smtClean="0"/>
              <a:t>Обучение и тестирование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5076056" y="2996952"/>
            <a:ext cx="3754760" cy="1368152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Обучение: </a:t>
            </a:r>
            <a:r>
              <a:rPr lang="en-US" sz="2200" dirty="0" smtClean="0"/>
              <a:t>~</a:t>
            </a:r>
            <a:r>
              <a:rPr lang="ru-RU" sz="2200" dirty="0" smtClean="0"/>
              <a:t>45 мин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ru-RU" sz="2200" dirty="0" smtClean="0"/>
              <a:t>Тестирование: </a:t>
            </a:r>
            <a:r>
              <a:rPr lang="en-US" sz="2400" dirty="0" smtClean="0"/>
              <a:t>~8-10</a:t>
            </a:r>
            <a:r>
              <a:rPr lang="en-US" sz="2200" dirty="0" smtClean="0"/>
              <a:t> </a:t>
            </a:r>
            <a:r>
              <a:rPr lang="ru-RU" sz="2200" dirty="0" smtClean="0"/>
              <a:t>мин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ru-RU" dirty="0" smtClean="0"/>
              <a:t>База изображений </a:t>
            </a:r>
            <a:r>
              <a:rPr lang="en-US" dirty="0" smtClean="0"/>
              <a:t>Multi-PIE</a:t>
            </a:r>
            <a:endParaRPr lang="ru-RU" dirty="0"/>
          </a:p>
        </p:txBody>
      </p:sp>
      <p:pic>
        <p:nvPicPr>
          <p:cNvPr id="2050" name="Picture 2" descr="C:\Users\User\Desktop\MPIE-Pose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68960"/>
            <a:ext cx="4781490" cy="2148090"/>
          </a:xfrm>
          <a:prstGeom prst="rect">
            <a:avLst/>
          </a:prstGeom>
          <a:noFill/>
        </p:spPr>
      </p:pic>
      <p:pic>
        <p:nvPicPr>
          <p:cNvPr id="2052" name="Picture 4" descr="C:\_Repositories\Emotions_Recognition\Theory\MultiPieCame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490" y="2924944"/>
            <a:ext cx="3526990" cy="248869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43808" y="6309320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http</a:t>
            </a:r>
            <a:r>
              <a:rPr lang="ru-RU" sz="1600" dirty="0"/>
              <a:t>://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cs</a:t>
            </a:r>
            <a:r>
              <a:rPr lang="ru-RU" sz="1600" dirty="0"/>
              <a:t>.</a:t>
            </a:r>
            <a:r>
              <a:rPr lang="en-US" sz="1600" dirty="0" err="1"/>
              <a:t>cmu</a:t>
            </a:r>
            <a:r>
              <a:rPr lang="ru-RU" sz="1600" dirty="0"/>
              <a:t>.</a:t>
            </a:r>
            <a:r>
              <a:rPr lang="en-US" sz="1600" dirty="0" err="1"/>
              <a:t>edu</a:t>
            </a:r>
            <a:r>
              <a:rPr lang="ru-RU" sz="1600" dirty="0"/>
              <a:t>/</a:t>
            </a:r>
            <a:r>
              <a:rPr lang="en-US" sz="1600" dirty="0" err="1"/>
              <a:t>afs</a:t>
            </a:r>
            <a:r>
              <a:rPr lang="ru-RU" sz="1600" dirty="0"/>
              <a:t>/</a:t>
            </a:r>
            <a:r>
              <a:rPr lang="en-US" sz="1600" dirty="0" err="1"/>
              <a:t>cs</a:t>
            </a:r>
            <a:r>
              <a:rPr lang="ru-RU" sz="1600" dirty="0"/>
              <a:t>/</a:t>
            </a:r>
            <a:r>
              <a:rPr lang="en-US" sz="1600" dirty="0"/>
              <a:t>project</a:t>
            </a:r>
            <a:r>
              <a:rPr lang="ru-RU" sz="1600" dirty="0"/>
              <a:t>/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 err="1"/>
              <a:t>MultiPie</a:t>
            </a:r>
            <a:r>
              <a:rPr lang="ru-RU" sz="1600" dirty="0"/>
              <a:t>/</a:t>
            </a:r>
            <a:r>
              <a:rPr lang="en-US" sz="1600" dirty="0"/>
              <a:t>Multi</a:t>
            </a:r>
            <a:r>
              <a:rPr lang="ru-RU" sz="1600" dirty="0"/>
              <a:t>-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/>
              <a:t>Home</a:t>
            </a:r>
            <a:r>
              <a:rPr lang="ru-RU" sz="1600" dirty="0"/>
              <a:t>.</a:t>
            </a:r>
            <a:r>
              <a:rPr lang="en-US" sz="1600" dirty="0"/>
              <a:t>html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484784"/>
            <a:ext cx="87129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1700" dirty="0" smtClean="0"/>
              <a:t>  </a:t>
            </a:r>
            <a:r>
              <a:rPr lang="en-US" sz="1700" dirty="0" smtClean="0"/>
              <a:t>~</a:t>
            </a:r>
            <a:r>
              <a:rPr lang="ru-RU" sz="1700" dirty="0" smtClean="0"/>
              <a:t>750000 цветных изображений</a:t>
            </a:r>
            <a:endParaRPr lang="en-US" sz="17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700" dirty="0" smtClean="0"/>
              <a:t> </a:t>
            </a:r>
            <a:r>
              <a:rPr lang="ru-RU" sz="1700" dirty="0" smtClean="0"/>
              <a:t>  </a:t>
            </a:r>
            <a:r>
              <a:rPr lang="en-US" sz="1700" dirty="0" smtClean="0"/>
              <a:t>337 </a:t>
            </a:r>
            <a:r>
              <a:rPr lang="ru-RU" sz="1700" dirty="0" smtClean="0"/>
              <a:t>различных людей</a:t>
            </a:r>
          </a:p>
          <a:p>
            <a:pPr algn="just">
              <a:buFont typeface="Arial" pitchFamily="34" charset="0"/>
              <a:buChar char="•"/>
            </a:pPr>
            <a:r>
              <a:rPr lang="ru-RU" sz="1700" dirty="0" smtClean="0"/>
              <a:t>  снимки были сделаны под разными углами обзора и с разной степенью освещенностью сцены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2511</TotalTime>
  <Words>895</Words>
  <Application>Microsoft Office PowerPoint</Application>
  <PresentationFormat>Экран (4:3)</PresentationFormat>
  <Paragraphs>308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Справедливость</vt:lpstr>
      <vt:lpstr>Алгоритм распознавания эмоций по изображению лица на основе сверточной нейронной сети</vt:lpstr>
      <vt:lpstr>Постановка задачи</vt:lpstr>
      <vt:lpstr>Области применимости</vt:lpstr>
      <vt:lpstr>Этапы распознавания </vt:lpstr>
      <vt:lpstr>Архитектуры свёрточной нейронной сети</vt:lpstr>
      <vt:lpstr>Архитектуры свёрточной нейронной сети</vt:lpstr>
      <vt:lpstr>Инструменты разработки</vt:lpstr>
      <vt:lpstr>Обучение и тестирование</vt:lpstr>
      <vt:lpstr>База изображений Multi-PIE</vt:lpstr>
      <vt:lpstr>Виды эмоций</vt:lpstr>
      <vt:lpstr>Формирование выборок</vt:lpstr>
      <vt:lpstr>Результаты численных экспериментов</vt:lpstr>
      <vt:lpstr>Результаты численных экспериментов. Задача детектирования улыбок</vt:lpstr>
      <vt:lpstr>Результаты численных экспериментов. Задача детектирования улыбок</vt:lpstr>
      <vt:lpstr>Результаты численных экспериментов. Задача распознавания эмоций</vt:lpstr>
      <vt:lpstr>Результаты численных экспериментов. Задача распознавания эмоций</vt:lpstr>
      <vt:lpstr>Развитие работы</vt:lpstr>
      <vt:lpstr>Развитие работы</vt:lpstr>
      <vt:lpstr>Развитие работы</vt:lpstr>
      <vt:lpstr>Развитие работы</vt:lpstr>
      <vt:lpstr>Развитие работы</vt:lpstr>
      <vt:lpstr>Алгоритм распознавания эмоций по изображению лица на основе сверточной нейронной сети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199</cp:revision>
  <dcterms:created xsi:type="dcterms:W3CDTF">2017-06-23T08:12:45Z</dcterms:created>
  <dcterms:modified xsi:type="dcterms:W3CDTF">2018-03-27T13:19:18Z</dcterms:modified>
</cp:coreProperties>
</file>