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9" r:id="rId10"/>
    <p:sldId id="281" r:id="rId11"/>
    <p:sldId id="280" r:id="rId12"/>
    <p:sldId id="271" r:id="rId13"/>
    <p:sldId id="282" r:id="rId14"/>
    <p:sldId id="274" r:id="rId15"/>
    <p:sldId id="275" r:id="rId16"/>
    <p:sldId id="277" r:id="rId17"/>
    <p:sldId id="283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Светлый стиль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6" autoAdjust="0"/>
  </p:normalViewPr>
  <p:slideViewPr>
    <p:cSldViewPr>
      <p:cViewPr varScale="1">
        <p:scale>
          <a:sx n="47" d="100"/>
          <a:sy n="47" d="100"/>
        </p:scale>
        <p:origin x="-11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BA12-A42D-46EF-9F91-C84B41AEF0B3}" type="datetimeFigureOut">
              <a:rPr lang="ru-RU" smtClean="0"/>
              <a:pPr/>
              <a:t>09.11.2017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BA12-A42D-46EF-9F91-C84B41AEF0B3}" type="datetimeFigureOut">
              <a:rPr lang="ru-RU" smtClean="0"/>
              <a:pPr/>
              <a:t>09.11.2017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BA12-A42D-46EF-9F91-C84B41AEF0B3}" type="datetimeFigureOut">
              <a:rPr lang="ru-RU" smtClean="0"/>
              <a:pPr/>
              <a:t>09.11.2017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BA12-A42D-46EF-9F91-C84B41AEF0B3}" type="datetimeFigureOut">
              <a:rPr lang="ru-RU" smtClean="0"/>
              <a:pPr/>
              <a:t>09.11.2017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BA12-A42D-46EF-9F91-C84B41AEF0B3}" type="datetimeFigureOut">
              <a:rPr lang="ru-RU" smtClean="0"/>
              <a:pPr/>
              <a:t>09.11.2017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BA12-A42D-46EF-9F91-C84B41AEF0B3}" type="datetimeFigureOut">
              <a:rPr lang="ru-RU" smtClean="0"/>
              <a:pPr/>
              <a:t>09.11.2017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BA12-A42D-46EF-9F91-C84B41AEF0B3}" type="datetimeFigureOut">
              <a:rPr lang="ru-RU" smtClean="0"/>
              <a:pPr/>
              <a:t>09.11.2017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BA12-A42D-46EF-9F91-C84B41AEF0B3}" type="datetimeFigureOut">
              <a:rPr lang="ru-RU" smtClean="0"/>
              <a:pPr/>
              <a:t>09.11.2017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BA12-A42D-46EF-9F91-C84B41AEF0B3}" type="datetimeFigureOut">
              <a:rPr lang="ru-RU" smtClean="0"/>
              <a:pPr/>
              <a:t>09.11.2017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BA12-A42D-46EF-9F91-C84B41AEF0B3}" type="datetimeFigureOut">
              <a:rPr lang="ru-RU" smtClean="0"/>
              <a:pPr/>
              <a:t>09.11.2017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BA12-A42D-46EF-9F91-C84B41AEF0B3}" type="datetimeFigureOut">
              <a:rPr lang="ru-RU" smtClean="0"/>
              <a:pPr/>
              <a:t>09.11.2017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1BA12-A42D-46EF-9F91-C84B41AEF0B3}" type="datetimeFigureOut">
              <a:rPr lang="ru-RU" smtClean="0"/>
              <a:pPr/>
              <a:t>09.11.2017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User\Desktop\yarsu_logo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940830" y="3285756"/>
            <a:ext cx="3343138" cy="3167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052736"/>
            <a:ext cx="9144000" cy="2016224"/>
          </a:xfrm>
        </p:spPr>
        <p:txBody>
          <a:bodyPr>
            <a:noAutofit/>
          </a:bodyPr>
          <a:lstStyle/>
          <a:p>
            <a:r>
              <a:rPr lang="en-US" sz="3800" dirty="0" smtClean="0">
                <a:cs typeface="Times New Roman" pitchFamily="18" charset="0"/>
              </a:rPr>
              <a:t>Facial Expression Recognition Algorithm </a:t>
            </a:r>
            <a:br>
              <a:rPr lang="en-US" sz="3800" dirty="0" smtClean="0">
                <a:cs typeface="Times New Roman" pitchFamily="18" charset="0"/>
              </a:rPr>
            </a:br>
            <a:r>
              <a:rPr lang="en-US" sz="3800" dirty="0" smtClean="0">
                <a:cs typeface="Times New Roman" pitchFamily="18" charset="0"/>
              </a:rPr>
              <a:t>Based on Deep Convolution </a:t>
            </a:r>
            <a:r>
              <a:rPr lang="en-US" sz="3800" smtClean="0">
                <a:cs typeface="Times New Roman" pitchFamily="18" charset="0"/>
              </a:rPr>
              <a:t>Neural Network`</a:t>
            </a:r>
            <a:endParaRPr lang="ru-RU" sz="3800" dirty="0"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24128" y="4149080"/>
            <a:ext cx="3096344" cy="1296144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400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Leonid </a:t>
            </a:r>
            <a:r>
              <a:rPr lang="en-US" sz="2400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Ivanovsky</a:t>
            </a:r>
            <a:endParaRPr lang="en-US" sz="2400" b="1" dirty="0" smtClean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pPr algn="r"/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Vladimir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Khryashchev</a:t>
            </a:r>
            <a:endParaRPr lang="en-US" sz="2400" dirty="0" smtClean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pPr algn="r"/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Anton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Lebedev</a:t>
            </a:r>
            <a:endParaRPr lang="ru-RU" sz="24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1026" name="Picture 2" descr="C:\Users\Leonel\Desktop\unnam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7384"/>
            <a:ext cx="9144000" cy="10899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85010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Accuracy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004048" y="5301208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b) Facial expression recognition</a:t>
            </a:r>
            <a:endParaRPr lang="ru-RU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67544" y="5301208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a) Smile detection</a:t>
            </a:r>
            <a:endParaRPr lang="ru-RU" sz="1600" dirty="0"/>
          </a:p>
        </p:txBody>
      </p:sp>
      <p:pic>
        <p:nvPicPr>
          <p:cNvPr id="30723" name="Picture 3" descr="C:\_Repositories\Emotions_Recognition\LossHistory\lossSmile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0518" y="1770904"/>
            <a:ext cx="4419474" cy="3314605"/>
          </a:xfrm>
          <a:prstGeom prst="rect">
            <a:avLst/>
          </a:prstGeom>
          <a:noFill/>
        </p:spPr>
      </p:pic>
      <p:pic>
        <p:nvPicPr>
          <p:cNvPr id="30724" name="Picture 4" descr="C:\_Repositories\Emotions_Recognition\LossHistory\lossEmotions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593472" y="1772816"/>
            <a:ext cx="4418605" cy="33139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85010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Loss history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004048" y="5301208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b) Facial expression recognition</a:t>
            </a:r>
            <a:endParaRPr lang="ru-RU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67544" y="5301208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a) Smile detection</a:t>
            </a:r>
            <a:endParaRPr lang="ru-RU" sz="1600" dirty="0"/>
          </a:p>
        </p:txBody>
      </p:sp>
      <p:pic>
        <p:nvPicPr>
          <p:cNvPr id="30723" name="Picture 3" descr="C:\_Repositories\Emotions_Recognition\LossHistory\lossSmile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0518" y="1770904"/>
            <a:ext cx="4419474" cy="3314605"/>
          </a:xfrm>
          <a:prstGeom prst="rect">
            <a:avLst/>
          </a:prstGeom>
          <a:noFill/>
        </p:spPr>
      </p:pic>
      <p:pic>
        <p:nvPicPr>
          <p:cNvPr id="30724" name="Picture 4" descr="C:\_Repositories\Emotions_Recognition\LossHistory\lossEmotions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593472" y="1772816"/>
            <a:ext cx="4418605" cy="33139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85010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Smile detection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611560" y="1700808"/>
          <a:ext cx="7776864" cy="187221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942809"/>
                <a:gridCol w="1942809"/>
                <a:gridCol w="1945623"/>
                <a:gridCol w="1945623"/>
              </a:tblGrid>
              <a:tr h="597733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Classes</a:t>
                      </a:r>
                      <a:endParaRPr lang="ru-RU" sz="18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05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/>
                        <a:t>Real class</a:t>
                      </a:r>
                      <a:endParaRPr lang="ru-RU" sz="180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05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68339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Smile</a:t>
                      </a:r>
                      <a:endParaRPr lang="ru-RU" sz="18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Non-smile</a:t>
                      </a:r>
                      <a:endParaRPr lang="ru-RU" sz="18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05" marR="68580" marT="0" marB="0" anchor="ctr"/>
                </a:tc>
              </a:tr>
              <a:tr h="396199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/>
                        <a:t>Predicted class</a:t>
                      </a:r>
                      <a:endParaRPr lang="ru-RU" sz="180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/>
                        <a:t>Smile</a:t>
                      </a:r>
                      <a:endParaRPr lang="ru-RU" sz="180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/>
                        <a:t>2</a:t>
                      </a:r>
                      <a:r>
                        <a:rPr lang="en-US" sz="1800" dirty="0" smtClean="0"/>
                        <a:t>879</a:t>
                      </a:r>
                      <a:endParaRPr lang="ru-RU" sz="18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178</a:t>
                      </a:r>
                      <a:endParaRPr lang="ru-RU" sz="1800" u="sng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05" marR="68580" marT="0" marB="0" anchor="ctr"/>
                </a:tc>
              </a:tr>
              <a:tr h="40993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/>
                        <a:t>Non-smile</a:t>
                      </a:r>
                      <a:endParaRPr lang="ru-RU" sz="180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dirty="0" smtClean="0"/>
                        <a:t>1</a:t>
                      </a:r>
                      <a:r>
                        <a:rPr lang="ru-RU" sz="1800" u="sng" dirty="0" smtClean="0"/>
                        <a:t>2</a:t>
                      </a:r>
                      <a:r>
                        <a:rPr lang="en-US" sz="1800" u="sng" dirty="0" smtClean="0"/>
                        <a:t>1</a:t>
                      </a:r>
                      <a:endParaRPr lang="ru-RU" sz="1800" u="sng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/>
                        <a:t>2</a:t>
                      </a:r>
                      <a:r>
                        <a:rPr lang="en-US" sz="1800" dirty="0" smtClean="0"/>
                        <a:t>822</a:t>
                      </a:r>
                      <a:endParaRPr lang="ru-RU" sz="18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05" marR="68580" marT="0" marB="0" anchor="ctr"/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611558" y="4420288"/>
          <a:ext cx="7776868" cy="187221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54023"/>
                <a:gridCol w="1554023"/>
                <a:gridCol w="1556274"/>
                <a:gridCol w="1556274"/>
                <a:gridCol w="1556274"/>
              </a:tblGrid>
              <a:tr h="597733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Error analysis</a:t>
                      </a:r>
                      <a:endParaRPr lang="ru-RU" sz="18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05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Metrics</a:t>
                      </a:r>
                      <a:endParaRPr lang="ru-RU" sz="18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05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05" marR="68580" marT="0" marB="0" anchor="ctr"/>
                </a:tc>
              </a:tr>
              <a:tr h="468339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Precision</a:t>
                      </a:r>
                      <a:endParaRPr lang="ru-RU" sz="18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Recall</a:t>
                      </a:r>
                      <a:endParaRPr lang="ru-RU" sz="18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F-score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5405" marR="68580" marT="0" marB="0" anchor="ctr"/>
                </a:tc>
              </a:tr>
              <a:tr h="396199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Classes</a:t>
                      </a:r>
                      <a:endParaRPr lang="ru-RU" sz="18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/>
                        <a:t>Smile</a:t>
                      </a:r>
                      <a:endParaRPr lang="ru-RU" sz="180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0,96</a:t>
                      </a:r>
                      <a:endParaRPr lang="ru-RU" sz="18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0,94</a:t>
                      </a:r>
                      <a:endParaRPr lang="ru-RU" sz="18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dirty="0" smtClean="0"/>
                        <a:t>0,95</a:t>
                      </a:r>
                      <a:endParaRPr lang="ru-RU" sz="1800" u="sng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5405" marR="68580" marT="0" marB="0" anchor="ctr"/>
                </a:tc>
              </a:tr>
              <a:tr h="40993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/>
                        <a:t>Non-smile</a:t>
                      </a:r>
                      <a:endParaRPr lang="ru-RU" sz="180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0,94</a:t>
                      </a:r>
                      <a:endParaRPr lang="ru-RU" sz="18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0,96</a:t>
                      </a:r>
                      <a:endParaRPr lang="ru-RU" sz="18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dirty="0" smtClean="0"/>
                        <a:t>0,95</a:t>
                      </a:r>
                      <a:endParaRPr lang="ru-RU" sz="1800" u="sng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5405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85010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Smile detection</a:t>
            </a:r>
            <a:endParaRPr lang="ru-RU" dirty="0"/>
          </a:p>
        </p:txBody>
      </p:sp>
      <p:pic>
        <p:nvPicPr>
          <p:cNvPr id="31746" name="Picture 2" descr="C:\_Repositories\Emotions_Recognition\AUC ROC\roccurv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24744"/>
            <a:ext cx="6768752" cy="507656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475656" y="616530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AUC-ROC:     0,98</a:t>
            </a:r>
            <a:endParaRPr lang="ru-RU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85010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Facial expression recognition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683565" y="1628800"/>
          <a:ext cx="7776867" cy="4608513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489057"/>
                <a:gridCol w="1455284"/>
                <a:gridCol w="798257"/>
                <a:gridCol w="798257"/>
                <a:gridCol w="798257"/>
                <a:gridCol w="798257"/>
                <a:gridCol w="819749"/>
                <a:gridCol w="819749"/>
              </a:tblGrid>
              <a:tr h="508372"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/>
                        <a:t>Classes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/>
                        <a:t>Real class</a:t>
                      </a:r>
                      <a:endParaRPr lang="ru-RU" sz="180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522744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800"/>
                        <a:t>Smile</a:t>
                      </a:r>
                      <a:endParaRPr lang="ru-RU" sz="180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800"/>
                        <a:t>Surprise</a:t>
                      </a:r>
                      <a:endParaRPr lang="ru-RU" sz="180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800"/>
                        <a:t>Disgust</a:t>
                      </a:r>
                      <a:endParaRPr lang="ru-RU" sz="180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800"/>
                        <a:t>Squint</a:t>
                      </a:r>
                      <a:endParaRPr lang="ru-RU" sz="180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800"/>
                        <a:t>Scream</a:t>
                      </a:r>
                      <a:endParaRPr lang="ru-RU" sz="180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800" dirty="0"/>
                        <a:t>Neutral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vert="vert270" anchor="ctr"/>
                </a:tc>
              </a:tr>
              <a:tr h="508372"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/>
                        <a:t>Predicted class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/>
                        <a:t>Smile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894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14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35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46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2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54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</a:tr>
              <a:tr h="41380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/>
                        <a:t>Surprise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36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954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/>
                        <a:t>0</a:t>
                      </a:r>
                      <a:endParaRPr lang="ru-RU" sz="180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1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14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12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</a:tr>
              <a:tr h="41380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u="sng" dirty="0"/>
                        <a:t>Disgust</a:t>
                      </a:r>
                      <a:endParaRPr lang="ru-RU" sz="1800" u="sng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9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0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u="sng" dirty="0" smtClean="0"/>
                        <a:t>701</a:t>
                      </a:r>
                      <a:endParaRPr lang="ru-RU" sz="1800" u="sng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u="sng" dirty="0" smtClean="0"/>
                        <a:t>155</a:t>
                      </a:r>
                      <a:endParaRPr lang="ru-RU" sz="1800" u="sng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3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9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</a:tr>
              <a:tr h="41380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u="sng" dirty="0"/>
                        <a:t>Squint</a:t>
                      </a:r>
                      <a:endParaRPr lang="ru-RU" sz="1800" u="sng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18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4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u="sng" dirty="0" smtClean="0"/>
                        <a:t>191</a:t>
                      </a:r>
                      <a:endParaRPr lang="ru-RU" sz="1800" u="sng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u="sng" dirty="0" smtClean="0"/>
                        <a:t>723</a:t>
                      </a:r>
                      <a:endParaRPr lang="ru-RU" sz="1800" u="sng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4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23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</a:tr>
              <a:tr h="41380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/>
                        <a:t>Scream</a:t>
                      </a:r>
                      <a:endParaRPr lang="ru-RU" sz="180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8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21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25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14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976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0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</a:tr>
              <a:tr h="41380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/>
                        <a:t>Neutral</a:t>
                      </a:r>
                      <a:endParaRPr lang="ru-RU" sz="180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35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48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61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1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902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85010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Facial expression recognition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683568" y="1628800"/>
          <a:ext cx="7776864" cy="460851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426112"/>
                <a:gridCol w="1886256"/>
                <a:gridCol w="1584176"/>
                <a:gridCol w="1440160"/>
                <a:gridCol w="1440160"/>
              </a:tblGrid>
              <a:tr h="577357"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/>
                        <a:t>Error analysis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/>
                        <a:t>Metrics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851386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Precision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Recall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F-score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</a:tr>
              <a:tr h="577357"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/>
                        <a:t>Classes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/>
                        <a:t>Smile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/>
                        <a:t>0,</a:t>
                      </a:r>
                      <a:r>
                        <a:rPr lang="en-US" sz="1800" dirty="0" smtClean="0"/>
                        <a:t>8</a:t>
                      </a:r>
                      <a:r>
                        <a:rPr lang="ru-RU" sz="1800" dirty="0" smtClean="0"/>
                        <a:t>9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/>
                        <a:t>0</a:t>
                      </a:r>
                      <a:r>
                        <a:rPr lang="en-US" sz="1800" dirty="0"/>
                        <a:t>,</a:t>
                      </a:r>
                      <a:r>
                        <a:rPr lang="ru-RU" sz="1800" dirty="0" smtClean="0"/>
                        <a:t>8</a:t>
                      </a:r>
                      <a:r>
                        <a:rPr lang="en-US" sz="1800" dirty="0" smtClean="0"/>
                        <a:t>6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/>
                        <a:t>0</a:t>
                      </a:r>
                      <a:r>
                        <a:rPr lang="en-US" sz="1800" dirty="0"/>
                        <a:t>,</a:t>
                      </a:r>
                      <a:r>
                        <a:rPr lang="ru-RU" sz="1800" dirty="0"/>
                        <a:t>8</a:t>
                      </a:r>
                      <a:r>
                        <a:rPr lang="en-US" sz="1800" dirty="0"/>
                        <a:t>7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</a:tr>
              <a:tr h="52048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/>
                        <a:t>Surprise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/>
                        <a:t>0,9</a:t>
                      </a:r>
                      <a:r>
                        <a:rPr lang="en-US" sz="1800" dirty="0" smtClean="0"/>
                        <a:t>5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/>
                        <a:t>0,9</a:t>
                      </a:r>
                      <a:r>
                        <a:rPr lang="en-US" sz="1800" dirty="0" smtClean="0"/>
                        <a:t>4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0,94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</a:tr>
              <a:tr h="52048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u="sng" dirty="0"/>
                        <a:t>Disgust</a:t>
                      </a:r>
                      <a:endParaRPr lang="ru-RU" sz="1800" u="sng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u="sng" dirty="0" smtClean="0"/>
                        <a:t>0,</a:t>
                      </a:r>
                      <a:r>
                        <a:rPr lang="en-US" sz="1800" u="sng" dirty="0" smtClean="0"/>
                        <a:t>7</a:t>
                      </a:r>
                      <a:endParaRPr lang="ru-RU" sz="1800" u="sng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u="sng" dirty="0" smtClean="0"/>
                        <a:t>0,</a:t>
                      </a:r>
                      <a:r>
                        <a:rPr lang="en-US" sz="1800" u="sng" dirty="0" smtClean="0"/>
                        <a:t>8</a:t>
                      </a:r>
                      <a:endParaRPr lang="ru-RU" sz="1800" u="sng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u="sng" dirty="0" smtClean="0"/>
                        <a:t>0,75</a:t>
                      </a:r>
                      <a:endParaRPr lang="ru-RU" sz="1800" u="sng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</a:tr>
              <a:tr h="52048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u="sng" dirty="0"/>
                        <a:t>Squint</a:t>
                      </a:r>
                      <a:endParaRPr lang="ru-RU" sz="1800" u="sng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u="sng" dirty="0" smtClean="0"/>
                        <a:t>0,</a:t>
                      </a:r>
                      <a:r>
                        <a:rPr lang="en-US" sz="1800" u="sng" dirty="0" smtClean="0"/>
                        <a:t>72</a:t>
                      </a:r>
                      <a:endParaRPr lang="ru-RU" sz="1800" u="sng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u="sng" dirty="0" smtClean="0"/>
                        <a:t>0,</a:t>
                      </a:r>
                      <a:r>
                        <a:rPr lang="en-US" sz="1800" u="sng" dirty="0" smtClean="0"/>
                        <a:t>75</a:t>
                      </a:r>
                      <a:endParaRPr lang="ru-RU" sz="1800" u="sng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u="sng" dirty="0" smtClean="0"/>
                        <a:t>0,73</a:t>
                      </a:r>
                      <a:endParaRPr lang="ru-RU" sz="1800" u="sng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</a:tr>
              <a:tr h="52048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/>
                        <a:t>Scream</a:t>
                      </a:r>
                      <a:endParaRPr lang="ru-RU" sz="180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/>
                        <a:t>0,9</a:t>
                      </a:r>
                      <a:r>
                        <a:rPr lang="en-US" sz="1800" dirty="0" smtClean="0"/>
                        <a:t>8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/>
                        <a:t>0,9</a:t>
                      </a:r>
                      <a:r>
                        <a:rPr lang="en-US" sz="1800" dirty="0" smtClean="0"/>
                        <a:t>3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0,95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</a:tr>
              <a:tr h="52048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/>
                        <a:t>Neutral</a:t>
                      </a:r>
                      <a:endParaRPr lang="ru-RU" sz="180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/>
                        <a:t>0,</a:t>
                      </a:r>
                      <a:r>
                        <a:rPr lang="en-US" sz="1800" dirty="0" smtClean="0"/>
                        <a:t>9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/>
                        <a:t>0,8</a:t>
                      </a:r>
                      <a:r>
                        <a:rPr lang="en-US" sz="1800" dirty="0" smtClean="0"/>
                        <a:t>6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0,88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85010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Distinguishable facial expressions</a:t>
            </a:r>
            <a:endParaRPr lang="ru-RU" dirty="0"/>
          </a:p>
        </p:txBody>
      </p:sp>
      <p:pic>
        <p:nvPicPr>
          <p:cNvPr id="28679" name="Picture 7" descr="C:\Users\User\Desktop\255_02_03_080_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392" y="2082334"/>
            <a:ext cx="3739576" cy="2880320"/>
          </a:xfrm>
          <a:prstGeom prst="rect">
            <a:avLst/>
          </a:prstGeom>
          <a:noFill/>
        </p:spPr>
      </p:pic>
      <p:pic>
        <p:nvPicPr>
          <p:cNvPr id="28680" name="Picture 8" descr="C:\Users\User\Desktop\255_03_03_080_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082334"/>
            <a:ext cx="3723736" cy="288032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4932040" y="5178678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b) </a:t>
            </a:r>
            <a:r>
              <a:rPr lang="en-US" sz="1600" dirty="0" err="1" smtClean="0"/>
              <a:t>Disguist</a:t>
            </a:r>
            <a:endParaRPr lang="ru-RU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39552" y="5128156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a) Squint</a:t>
            </a:r>
            <a:endParaRPr lang="ru-RU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User\Desktop\yarsu_logo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940830" y="3285756"/>
            <a:ext cx="3343138" cy="3167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052736"/>
            <a:ext cx="9144000" cy="2016224"/>
          </a:xfrm>
        </p:spPr>
        <p:txBody>
          <a:bodyPr>
            <a:noAutofit/>
          </a:bodyPr>
          <a:lstStyle/>
          <a:p>
            <a:r>
              <a:rPr lang="en-US" sz="3800" dirty="0" smtClean="0">
                <a:cs typeface="Times New Roman" pitchFamily="18" charset="0"/>
              </a:rPr>
              <a:t>Facial Expression Recognition Algorithm </a:t>
            </a:r>
            <a:br>
              <a:rPr lang="en-US" sz="3800" dirty="0" smtClean="0">
                <a:cs typeface="Times New Roman" pitchFamily="18" charset="0"/>
              </a:rPr>
            </a:br>
            <a:r>
              <a:rPr lang="en-US" sz="3800" dirty="0" smtClean="0">
                <a:cs typeface="Times New Roman" pitchFamily="18" charset="0"/>
              </a:rPr>
              <a:t>Based on Deep Convolution </a:t>
            </a:r>
            <a:r>
              <a:rPr lang="en-US" sz="3800" smtClean="0">
                <a:cs typeface="Times New Roman" pitchFamily="18" charset="0"/>
              </a:rPr>
              <a:t>Neural Network`</a:t>
            </a:r>
            <a:endParaRPr lang="ru-RU" sz="3800" dirty="0"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12160" y="4149080"/>
            <a:ext cx="2808312" cy="1296144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400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Leonid </a:t>
            </a:r>
            <a:r>
              <a:rPr lang="en-US" sz="2400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Ivanovsky</a:t>
            </a:r>
            <a:endParaRPr lang="en-US" sz="2400" b="1" dirty="0" smtClean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pPr algn="r"/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Vladimir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Khryaschev</a:t>
            </a:r>
            <a:endParaRPr lang="en-US" sz="2400" dirty="0" smtClean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pPr algn="r"/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Anton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Lebedev</a:t>
            </a:r>
            <a:endParaRPr lang="ru-RU" sz="24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1026" name="Picture 2" descr="C:\Users\Leonel\Desktop\unnam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7384"/>
            <a:ext cx="9144000" cy="10899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06090"/>
          </a:xfrm>
        </p:spPr>
        <p:txBody>
          <a:bodyPr>
            <a:normAutofit/>
          </a:bodyPr>
          <a:lstStyle/>
          <a:p>
            <a:pPr algn="ctr"/>
            <a:r>
              <a:rPr lang="en-US" sz="3800" dirty="0" smtClean="0">
                <a:cs typeface="Times New Roman" pitchFamily="18" charset="0"/>
              </a:rPr>
              <a:t>Purpose</a:t>
            </a:r>
            <a:endParaRPr lang="ru-RU" sz="3800" dirty="0"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268760"/>
            <a:ext cx="8712968" cy="1368152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latin typeface="+mj-lt"/>
                <a:cs typeface="Times New Roman" pitchFamily="18" charset="0"/>
              </a:rPr>
              <a:t>Development of algorithm </a:t>
            </a:r>
            <a:r>
              <a:rPr lang="en-US" sz="2800" dirty="0">
                <a:latin typeface="+mj-lt"/>
                <a:cs typeface="Times New Roman" pitchFamily="18" charset="0"/>
              </a:rPr>
              <a:t>of facial expression recognition and smile detection on face image based on deep </a:t>
            </a:r>
            <a:r>
              <a:rPr lang="en-US" sz="2800" dirty="0" err="1">
                <a:latin typeface="+mj-lt"/>
                <a:cs typeface="Times New Roman" pitchFamily="18" charset="0"/>
              </a:rPr>
              <a:t>convolutional</a:t>
            </a:r>
            <a:r>
              <a:rPr lang="en-US" sz="2800" dirty="0">
                <a:latin typeface="+mj-lt"/>
                <a:cs typeface="Times New Roman" pitchFamily="18" charset="0"/>
              </a:rPr>
              <a:t> neural </a:t>
            </a:r>
            <a:r>
              <a:rPr lang="en-US" sz="2800" dirty="0" smtClean="0">
                <a:latin typeface="+mj-lt"/>
                <a:cs typeface="Times New Roman" pitchFamily="18" charset="0"/>
              </a:rPr>
              <a:t>network</a:t>
            </a:r>
            <a:endParaRPr lang="ru-RU" sz="2800" u="sng" dirty="0">
              <a:latin typeface="+mj-lt"/>
              <a:cs typeface="Times New Roman" pitchFamily="18" charset="0"/>
            </a:endParaRPr>
          </a:p>
        </p:txBody>
      </p:sp>
      <p:pic>
        <p:nvPicPr>
          <p:cNvPr id="1026" name="Picture 2" descr="C:\_Repositories\Emotions_Recognition\Theory\TimRot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78455"/>
            <a:ext cx="8479678" cy="39459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928992" cy="850106"/>
          </a:xfrm>
        </p:spPr>
        <p:txBody>
          <a:bodyPr>
            <a:normAutofit/>
          </a:bodyPr>
          <a:lstStyle/>
          <a:p>
            <a:pPr algn="ctr"/>
            <a:r>
              <a:rPr lang="en-US" sz="3800" dirty="0" smtClean="0"/>
              <a:t>Usability</a:t>
            </a:r>
            <a:endParaRPr lang="ru-RU" sz="3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591816"/>
            <a:ext cx="8712968" cy="5005536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Lie detectors</a:t>
            </a:r>
            <a:endParaRPr lang="ru-RU" sz="3000" dirty="0" smtClean="0"/>
          </a:p>
          <a:p>
            <a:pPr>
              <a:buNone/>
            </a:pPr>
            <a:r>
              <a:rPr lang="ru-RU" sz="1800" dirty="0" smtClean="0"/>
              <a:t>      (</a:t>
            </a:r>
            <a:r>
              <a:rPr lang="en-US" sz="1800" dirty="0"/>
              <a:t>clinical psychology, </a:t>
            </a:r>
            <a:r>
              <a:rPr lang="en-US" sz="1800" dirty="0" smtClean="0"/>
              <a:t>psychiatry</a:t>
            </a:r>
            <a:r>
              <a:rPr lang="ru-RU" sz="1800" dirty="0" smtClean="0"/>
              <a:t>)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en-US" sz="3000" dirty="0" smtClean="0"/>
              <a:t>Video analytics</a:t>
            </a:r>
            <a:endParaRPr lang="ru-RU" sz="3000" dirty="0" smtClean="0"/>
          </a:p>
          <a:p>
            <a:pPr>
              <a:buNone/>
            </a:pPr>
            <a:r>
              <a:rPr lang="ru-RU" sz="1800" dirty="0" smtClean="0"/>
              <a:t>      (</a:t>
            </a:r>
            <a:r>
              <a:rPr lang="en-US" sz="1800" dirty="0" smtClean="0"/>
              <a:t>front office staff performance, security systems</a:t>
            </a:r>
            <a:r>
              <a:rPr lang="ru-RU" sz="1800" dirty="0" smtClean="0"/>
              <a:t>)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en-US" sz="3000" dirty="0" smtClean="0"/>
              <a:t>Retail</a:t>
            </a:r>
            <a:endParaRPr lang="ru-RU" sz="3000" dirty="0" smtClean="0"/>
          </a:p>
          <a:p>
            <a:pPr>
              <a:buNone/>
            </a:pPr>
            <a:r>
              <a:rPr lang="ru-RU" sz="1800" dirty="0" smtClean="0"/>
              <a:t>      (</a:t>
            </a:r>
            <a:r>
              <a:rPr lang="en-US" sz="1800" dirty="0" smtClean="0"/>
              <a:t>entertainment services</a:t>
            </a:r>
            <a:r>
              <a:rPr lang="ru-RU" sz="1800" dirty="0" smtClean="0"/>
              <a:t>)</a:t>
            </a:r>
            <a:endParaRPr lang="ru-RU" sz="1800" dirty="0"/>
          </a:p>
        </p:txBody>
      </p:sp>
      <p:pic>
        <p:nvPicPr>
          <p:cNvPr id="4" name="Picture 2" descr="C:\Users\User\Desktop\vysokiy_uroven_bezopasnost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3356992"/>
            <a:ext cx="1224136" cy="1224136"/>
          </a:xfrm>
          <a:prstGeom prst="rect">
            <a:avLst/>
          </a:prstGeom>
          <a:noFill/>
        </p:spPr>
      </p:pic>
      <p:pic>
        <p:nvPicPr>
          <p:cNvPr id="6" name="Picture 3" descr="C:\Users\User\Desktop\8462802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1180" y="5054006"/>
            <a:ext cx="2019280" cy="1615354"/>
          </a:xfrm>
          <a:prstGeom prst="rect">
            <a:avLst/>
          </a:prstGeom>
          <a:noFill/>
        </p:spPr>
      </p:pic>
      <p:pic>
        <p:nvPicPr>
          <p:cNvPr id="1026" name="Picture 2" descr="C:\_Repositories\Emotions_Recognition\Theory\Lie_detecto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8264" y="1317376"/>
            <a:ext cx="1247528" cy="1247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850106"/>
          </a:xfrm>
        </p:spPr>
        <p:txBody>
          <a:bodyPr/>
          <a:lstStyle/>
          <a:p>
            <a:pPr algn="ctr"/>
            <a:r>
              <a:rPr lang="en-US" sz="3800" dirty="0" smtClean="0"/>
              <a:t>Development</a:t>
            </a:r>
            <a:r>
              <a:rPr lang="en-US" dirty="0" smtClean="0"/>
              <a:t> tools</a:t>
            </a:r>
            <a:endParaRPr lang="ru-RU" dirty="0"/>
          </a:p>
        </p:txBody>
      </p:sp>
      <p:pic>
        <p:nvPicPr>
          <p:cNvPr id="1026" name="Picture 2" descr="C:\Users\User\Desktop\Caffe logo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4" y="2209358"/>
            <a:ext cx="3312370" cy="1147634"/>
          </a:xfrm>
          <a:prstGeom prst="rect">
            <a:avLst/>
          </a:prstGeom>
          <a:noFill/>
        </p:spPr>
      </p:pic>
      <p:pic>
        <p:nvPicPr>
          <p:cNvPr id="5" name="Picture 5" descr="C:\Users\User\Desktop\python_sh-600x6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4732" y="2636912"/>
            <a:ext cx="2665660" cy="266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C:\Users\User\Desktop\gpu_wide-950x34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4266088"/>
            <a:ext cx="3332508" cy="1899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850106"/>
          </a:xfrm>
        </p:spPr>
        <p:txBody>
          <a:bodyPr>
            <a:normAutofit/>
          </a:bodyPr>
          <a:lstStyle/>
          <a:p>
            <a:pPr algn="ctr"/>
            <a:r>
              <a:rPr lang="en-US" sz="3800" dirty="0" smtClean="0"/>
              <a:t>Developed </a:t>
            </a:r>
            <a:r>
              <a:rPr lang="en-US" sz="3800" dirty="0" err="1" smtClean="0"/>
              <a:t>convolutional</a:t>
            </a:r>
            <a:r>
              <a:rPr lang="en-US" sz="3800" dirty="0" smtClean="0"/>
              <a:t> neural network</a:t>
            </a:r>
            <a:endParaRPr lang="ru-RU" sz="3800" dirty="0"/>
          </a:p>
        </p:txBody>
      </p:sp>
      <p:pic>
        <p:nvPicPr>
          <p:cNvPr id="2050" name="Picture 2" descr="C:\_Repositories\Emotions_Recognition\Theory\CNN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6"/>
            <a:ext cx="8496944" cy="2248990"/>
          </a:xfrm>
          <a:prstGeom prst="rect">
            <a:avLst/>
          </a:prstGeom>
          <a:noFill/>
        </p:spPr>
      </p:pic>
      <p:pic>
        <p:nvPicPr>
          <p:cNvPr id="3074" name="Picture 2" descr="C:\_Repositories\Emotions_Recognition\Theory\AfterStratum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654606"/>
            <a:ext cx="7344816" cy="17987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850106"/>
          </a:xfrm>
        </p:spPr>
        <p:txBody>
          <a:bodyPr>
            <a:normAutofit/>
          </a:bodyPr>
          <a:lstStyle/>
          <a:p>
            <a:pPr algn="ctr"/>
            <a:r>
              <a:rPr lang="en-US" sz="3800" dirty="0" smtClean="0"/>
              <a:t>Multi-PIE Face Database</a:t>
            </a:r>
            <a:endParaRPr lang="ru-RU" sz="3800" dirty="0"/>
          </a:p>
        </p:txBody>
      </p:sp>
      <p:pic>
        <p:nvPicPr>
          <p:cNvPr id="2050" name="Picture 2" descr="C:\Users\User\Desktop\MPIE-Pose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348880"/>
            <a:ext cx="4781490" cy="2148090"/>
          </a:xfrm>
          <a:prstGeom prst="rect">
            <a:avLst/>
          </a:prstGeom>
          <a:noFill/>
        </p:spPr>
      </p:pic>
      <p:pic>
        <p:nvPicPr>
          <p:cNvPr id="2052" name="Picture 4" descr="C:\_Repositories\Emotions_Recognition\Theory\MultiPieCamera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5490" y="2164446"/>
            <a:ext cx="3526990" cy="248869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267744" y="6309320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http</a:t>
            </a:r>
            <a:r>
              <a:rPr lang="ru-RU" sz="1600" dirty="0"/>
              <a:t>://</a:t>
            </a:r>
            <a:r>
              <a:rPr lang="en-US" sz="1600" dirty="0"/>
              <a:t>www</a:t>
            </a:r>
            <a:r>
              <a:rPr lang="ru-RU" sz="1600" dirty="0"/>
              <a:t>.</a:t>
            </a:r>
            <a:r>
              <a:rPr lang="en-US" sz="1600" dirty="0" err="1"/>
              <a:t>cs</a:t>
            </a:r>
            <a:r>
              <a:rPr lang="ru-RU" sz="1600" dirty="0"/>
              <a:t>.</a:t>
            </a:r>
            <a:r>
              <a:rPr lang="en-US" sz="1600" dirty="0" err="1"/>
              <a:t>cmu</a:t>
            </a:r>
            <a:r>
              <a:rPr lang="ru-RU" sz="1600" dirty="0"/>
              <a:t>.</a:t>
            </a:r>
            <a:r>
              <a:rPr lang="en-US" sz="1600" dirty="0" err="1"/>
              <a:t>edu</a:t>
            </a:r>
            <a:r>
              <a:rPr lang="ru-RU" sz="1600" dirty="0"/>
              <a:t>/</a:t>
            </a:r>
            <a:r>
              <a:rPr lang="en-US" sz="1600" dirty="0" err="1"/>
              <a:t>afs</a:t>
            </a:r>
            <a:r>
              <a:rPr lang="ru-RU" sz="1600" dirty="0"/>
              <a:t>/</a:t>
            </a:r>
            <a:r>
              <a:rPr lang="en-US" sz="1600" dirty="0" err="1"/>
              <a:t>cs</a:t>
            </a:r>
            <a:r>
              <a:rPr lang="ru-RU" sz="1600" dirty="0"/>
              <a:t>/</a:t>
            </a:r>
            <a:r>
              <a:rPr lang="en-US" sz="1600" dirty="0"/>
              <a:t>project</a:t>
            </a:r>
            <a:r>
              <a:rPr lang="ru-RU" sz="1600" dirty="0"/>
              <a:t>/</a:t>
            </a:r>
            <a:r>
              <a:rPr lang="en-US" sz="1600" dirty="0"/>
              <a:t>PIE</a:t>
            </a:r>
            <a:r>
              <a:rPr lang="ru-RU" sz="1600" dirty="0"/>
              <a:t>/</a:t>
            </a:r>
            <a:r>
              <a:rPr lang="en-US" sz="1600" dirty="0" err="1"/>
              <a:t>MultiPie</a:t>
            </a:r>
            <a:r>
              <a:rPr lang="ru-RU" sz="1600" dirty="0"/>
              <a:t>/</a:t>
            </a:r>
            <a:r>
              <a:rPr lang="en-US" sz="1600" dirty="0"/>
              <a:t>Multi</a:t>
            </a:r>
            <a:r>
              <a:rPr lang="ru-RU" sz="1600" dirty="0"/>
              <a:t>-</a:t>
            </a:r>
            <a:r>
              <a:rPr lang="en-US" sz="1600" dirty="0"/>
              <a:t>Pie</a:t>
            </a:r>
            <a:r>
              <a:rPr lang="ru-RU" sz="1600" dirty="0"/>
              <a:t>/</a:t>
            </a:r>
            <a:r>
              <a:rPr lang="en-US" sz="1600" dirty="0"/>
              <a:t>Home</a:t>
            </a:r>
            <a:r>
              <a:rPr lang="ru-RU" sz="1600" dirty="0"/>
              <a:t>.</a:t>
            </a:r>
            <a:r>
              <a:rPr lang="en-US" sz="1600" dirty="0"/>
              <a:t>html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850106"/>
          </a:xfrm>
        </p:spPr>
        <p:txBody>
          <a:bodyPr>
            <a:normAutofit/>
          </a:bodyPr>
          <a:lstStyle/>
          <a:p>
            <a:pPr algn="ctr"/>
            <a:r>
              <a:rPr lang="en-US" sz="3800" dirty="0" smtClean="0"/>
              <a:t>Classes of facial expression</a:t>
            </a:r>
            <a:endParaRPr lang="ru-RU" sz="3800" dirty="0"/>
          </a:p>
        </p:txBody>
      </p:sp>
      <p:sp>
        <p:nvSpPr>
          <p:cNvPr id="5" name="TextBox 4"/>
          <p:cNvSpPr txBox="1"/>
          <p:nvPr/>
        </p:nvSpPr>
        <p:spPr>
          <a:xfrm>
            <a:off x="2267744" y="633080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http</a:t>
            </a:r>
            <a:r>
              <a:rPr lang="ru-RU" sz="1600" dirty="0"/>
              <a:t>://</a:t>
            </a:r>
            <a:r>
              <a:rPr lang="en-US" sz="1600" dirty="0"/>
              <a:t>www</a:t>
            </a:r>
            <a:r>
              <a:rPr lang="ru-RU" sz="1600" dirty="0"/>
              <a:t>.</a:t>
            </a:r>
            <a:r>
              <a:rPr lang="en-US" sz="1600" dirty="0" err="1"/>
              <a:t>cs</a:t>
            </a:r>
            <a:r>
              <a:rPr lang="ru-RU" sz="1600" dirty="0"/>
              <a:t>.</a:t>
            </a:r>
            <a:r>
              <a:rPr lang="en-US" sz="1600" dirty="0" err="1"/>
              <a:t>cmu</a:t>
            </a:r>
            <a:r>
              <a:rPr lang="ru-RU" sz="1600" dirty="0"/>
              <a:t>.</a:t>
            </a:r>
            <a:r>
              <a:rPr lang="en-US" sz="1600" dirty="0" err="1"/>
              <a:t>edu</a:t>
            </a:r>
            <a:r>
              <a:rPr lang="ru-RU" sz="1600" dirty="0"/>
              <a:t>/</a:t>
            </a:r>
            <a:r>
              <a:rPr lang="en-US" sz="1600" dirty="0" err="1"/>
              <a:t>afs</a:t>
            </a:r>
            <a:r>
              <a:rPr lang="ru-RU" sz="1600" dirty="0"/>
              <a:t>/</a:t>
            </a:r>
            <a:r>
              <a:rPr lang="en-US" sz="1600" dirty="0" err="1"/>
              <a:t>cs</a:t>
            </a:r>
            <a:r>
              <a:rPr lang="ru-RU" sz="1600" dirty="0"/>
              <a:t>/</a:t>
            </a:r>
            <a:r>
              <a:rPr lang="en-US" sz="1600" dirty="0"/>
              <a:t>project</a:t>
            </a:r>
            <a:r>
              <a:rPr lang="ru-RU" sz="1600" dirty="0"/>
              <a:t>/</a:t>
            </a:r>
            <a:r>
              <a:rPr lang="en-US" sz="1600" dirty="0"/>
              <a:t>PIE</a:t>
            </a:r>
            <a:r>
              <a:rPr lang="ru-RU" sz="1600" dirty="0"/>
              <a:t>/</a:t>
            </a:r>
            <a:r>
              <a:rPr lang="en-US" sz="1600" dirty="0" err="1"/>
              <a:t>MultiPie</a:t>
            </a:r>
            <a:r>
              <a:rPr lang="ru-RU" sz="1600" dirty="0"/>
              <a:t>/</a:t>
            </a:r>
            <a:r>
              <a:rPr lang="en-US" sz="1600" dirty="0"/>
              <a:t>Multi</a:t>
            </a:r>
            <a:r>
              <a:rPr lang="ru-RU" sz="1600" dirty="0"/>
              <a:t>-</a:t>
            </a:r>
            <a:r>
              <a:rPr lang="en-US" sz="1600" dirty="0"/>
              <a:t>Pie</a:t>
            </a:r>
            <a:r>
              <a:rPr lang="ru-RU" sz="1600" dirty="0"/>
              <a:t>/</a:t>
            </a:r>
            <a:r>
              <a:rPr lang="en-US" sz="1600" dirty="0"/>
              <a:t>Home</a:t>
            </a:r>
            <a:r>
              <a:rPr lang="ru-RU" sz="1600" dirty="0"/>
              <a:t>.</a:t>
            </a:r>
            <a:r>
              <a:rPr lang="en-US" sz="1600" dirty="0"/>
              <a:t>html</a:t>
            </a:r>
            <a:endParaRPr lang="ru-RU" sz="1600" dirty="0"/>
          </a:p>
        </p:txBody>
      </p:sp>
      <p:pic>
        <p:nvPicPr>
          <p:cNvPr id="2050" name="Picture 2" descr="C:\_Repositories\Emotions_Recognition\Theory\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453" y="1484784"/>
            <a:ext cx="2217363" cy="1672314"/>
          </a:xfrm>
          <a:prstGeom prst="rect">
            <a:avLst/>
          </a:prstGeom>
          <a:noFill/>
        </p:spPr>
      </p:pic>
      <p:pic>
        <p:nvPicPr>
          <p:cNvPr id="2051" name="Picture 3" descr="C:\_Repositories\Emotions_Recognition\Theory\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1484784"/>
            <a:ext cx="2204977" cy="1672314"/>
          </a:xfrm>
          <a:prstGeom prst="rect">
            <a:avLst/>
          </a:prstGeom>
          <a:noFill/>
        </p:spPr>
      </p:pic>
      <p:pic>
        <p:nvPicPr>
          <p:cNvPr id="2052" name="Picture 4" descr="C:\_Repositories\Emotions_Recognition\Theory\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99471" y="1484784"/>
            <a:ext cx="2204977" cy="1672314"/>
          </a:xfrm>
          <a:prstGeom prst="rect">
            <a:avLst/>
          </a:prstGeom>
          <a:noFill/>
        </p:spPr>
      </p:pic>
      <p:pic>
        <p:nvPicPr>
          <p:cNvPr id="2053" name="Picture 5" descr="C:\_Repositories\Emotions_Recognition\Theory\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3933056"/>
            <a:ext cx="2217363" cy="1672314"/>
          </a:xfrm>
          <a:prstGeom prst="rect">
            <a:avLst/>
          </a:prstGeom>
          <a:noFill/>
        </p:spPr>
      </p:pic>
      <p:pic>
        <p:nvPicPr>
          <p:cNvPr id="2054" name="Picture 6" descr="C:\_Repositories\Emotions_Recognition\Theory\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63888" y="3933056"/>
            <a:ext cx="2217363" cy="1672314"/>
          </a:xfrm>
          <a:prstGeom prst="rect">
            <a:avLst/>
          </a:prstGeom>
          <a:noFill/>
        </p:spPr>
      </p:pic>
      <p:pic>
        <p:nvPicPr>
          <p:cNvPr id="2055" name="Picture 7" descr="C:\_Repositories\Emotions_Recognition\Theory\f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72200" y="3933056"/>
            <a:ext cx="2204977" cy="1672314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83568" y="321297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a) Neutral</a:t>
            </a:r>
            <a:endParaRPr lang="ru-RU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563888" y="321297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b) Smile</a:t>
            </a:r>
            <a:endParaRPr lang="ru-RU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372200" y="321297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c) Surprised</a:t>
            </a:r>
            <a:endParaRPr lang="ru-RU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83568" y="5661249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d) Squint</a:t>
            </a:r>
            <a:endParaRPr lang="ru-RU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563888" y="5661249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e) </a:t>
            </a:r>
            <a:r>
              <a:rPr lang="en-US" sz="1600" dirty="0" err="1" smtClean="0"/>
              <a:t>Disguist</a:t>
            </a:r>
            <a:endParaRPr lang="ru-RU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2200" y="5661249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f) Scream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850106"/>
          </a:xfrm>
        </p:spPr>
        <p:txBody>
          <a:bodyPr/>
          <a:lstStyle/>
          <a:p>
            <a:pPr algn="ctr"/>
            <a:r>
              <a:rPr lang="en-US" sz="3800" dirty="0" smtClean="0"/>
              <a:t>Sampling</a:t>
            </a:r>
            <a:endParaRPr lang="ru-RU" sz="3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447800"/>
            <a:ext cx="8928992" cy="529356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3</a:t>
            </a:r>
            <a:r>
              <a:rPr lang="ru-RU" dirty="0" smtClean="0"/>
              <a:t>0000 </a:t>
            </a:r>
            <a:r>
              <a:rPr lang="en-US" dirty="0"/>
              <a:t>randomly selected images </a:t>
            </a: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/>
            <a:endParaRPr lang="ru-RU" dirty="0" smtClean="0"/>
          </a:p>
          <a:p>
            <a:pPr algn="just"/>
            <a:r>
              <a:rPr lang="en-US" dirty="0" err="1" smtClean="0"/>
              <a:t>Labelling</a:t>
            </a:r>
            <a:r>
              <a:rPr lang="ru-RU" dirty="0" smtClean="0"/>
              <a:t>: 6 </a:t>
            </a:r>
            <a:r>
              <a:rPr lang="en-US" dirty="0" smtClean="0"/>
              <a:t>classes for facial emotion recognition</a:t>
            </a:r>
            <a:r>
              <a:rPr lang="ru-RU" dirty="0" smtClean="0"/>
              <a:t>,</a:t>
            </a:r>
          </a:p>
          <a:p>
            <a:pPr algn="just">
              <a:buNone/>
            </a:pPr>
            <a:r>
              <a:rPr lang="en-US" dirty="0" smtClean="0"/>
              <a:t>			 </a:t>
            </a:r>
            <a:r>
              <a:rPr lang="ru-RU" dirty="0" smtClean="0"/>
              <a:t>2 </a:t>
            </a:r>
            <a:r>
              <a:rPr lang="en-US" dirty="0" smtClean="0"/>
              <a:t>classes for smile detection</a:t>
            </a:r>
            <a:endParaRPr lang="ru-RU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Angle of view</a:t>
            </a:r>
            <a:r>
              <a:rPr lang="ru-RU" dirty="0" smtClean="0"/>
              <a:t>: </a:t>
            </a:r>
            <a:r>
              <a:rPr lang="en-US" dirty="0" smtClean="0"/>
              <a:t>[-45, 45] 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Train </a:t>
            </a:r>
            <a:r>
              <a:rPr lang="en-US" dirty="0"/>
              <a:t>and test </a:t>
            </a:r>
            <a:r>
              <a:rPr lang="en-US" dirty="0" smtClean="0"/>
              <a:t>samples: </a:t>
            </a:r>
            <a:r>
              <a:rPr lang="en-US" dirty="0"/>
              <a:t>80/20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85010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Results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67544" y="4149077"/>
          <a:ext cx="8208912" cy="194421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04456"/>
                <a:gridCol w="4104456"/>
              </a:tblGrid>
              <a:tr h="6480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Problem</a:t>
                      </a:r>
                      <a:endParaRPr lang="ru-RU" sz="18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Accuracy</a:t>
                      </a:r>
                      <a:endParaRPr lang="ru-RU" sz="18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6480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Facial</a:t>
                      </a:r>
                      <a:r>
                        <a:rPr lang="en-US" sz="1800" baseline="0" dirty="0" smtClean="0"/>
                        <a:t> Expression Recognition</a:t>
                      </a:r>
                      <a:endParaRPr lang="ru-RU" sz="18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85</a:t>
                      </a:r>
                      <a:r>
                        <a:rPr lang="ru-RU" sz="1800" dirty="0" smtClean="0"/>
                        <a:t>.</a:t>
                      </a:r>
                      <a:r>
                        <a:rPr lang="en-US" sz="1800" dirty="0" smtClean="0"/>
                        <a:t>83</a:t>
                      </a:r>
                      <a:r>
                        <a:rPr lang="ru-RU" sz="1800" dirty="0" smtClean="0"/>
                        <a:t>%</a:t>
                      </a:r>
                      <a:endParaRPr lang="ru-RU" sz="18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6480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Smile Detection</a:t>
                      </a:r>
                      <a:endParaRPr lang="ru-RU" sz="18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/>
                        <a:t>9</a:t>
                      </a:r>
                      <a:r>
                        <a:rPr lang="en-US" sz="1800" dirty="0" smtClean="0"/>
                        <a:t>5</a:t>
                      </a:r>
                      <a:r>
                        <a:rPr lang="ru-RU" sz="1800" dirty="0" smtClean="0"/>
                        <a:t>.</a:t>
                      </a:r>
                      <a:r>
                        <a:rPr lang="en-US" sz="1800" dirty="0" smtClean="0"/>
                        <a:t>69</a:t>
                      </a:r>
                      <a:r>
                        <a:rPr lang="ru-RU" sz="1800" dirty="0" smtClean="0"/>
                        <a:t>%</a:t>
                      </a:r>
                      <a:endParaRPr lang="ru-RU" sz="18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5" name="Picture 2" descr="C:\_Repositories\Emotions_Recognition\Theory\CNN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8208912" cy="21727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1828</TotalTime>
  <Words>362</Words>
  <Application>Microsoft Office PowerPoint</Application>
  <PresentationFormat>Экран (4:3)</PresentationFormat>
  <Paragraphs>174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Facial Expression Recognition Algorithm  Based on Deep Convolution Neural Network`</vt:lpstr>
      <vt:lpstr>Purpose</vt:lpstr>
      <vt:lpstr>Usability</vt:lpstr>
      <vt:lpstr>Development tools</vt:lpstr>
      <vt:lpstr>Developed convolutional neural network</vt:lpstr>
      <vt:lpstr>Multi-PIE Face Database</vt:lpstr>
      <vt:lpstr>Classes of facial expression</vt:lpstr>
      <vt:lpstr>Sampling</vt:lpstr>
      <vt:lpstr>Results</vt:lpstr>
      <vt:lpstr>Accuracy</vt:lpstr>
      <vt:lpstr>Loss history</vt:lpstr>
      <vt:lpstr>Smile detection</vt:lpstr>
      <vt:lpstr>Smile detection</vt:lpstr>
      <vt:lpstr>Facial expression recognition</vt:lpstr>
      <vt:lpstr>Facial expression recognition</vt:lpstr>
      <vt:lpstr>Distinguishable facial expressions</vt:lpstr>
      <vt:lpstr>Facial Expression Recognition Algorithm  Based on Deep Convolution Neural Network`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Leonel</cp:lastModifiedBy>
  <cp:revision>126</cp:revision>
  <dcterms:created xsi:type="dcterms:W3CDTF">2017-06-23T08:12:45Z</dcterms:created>
  <dcterms:modified xsi:type="dcterms:W3CDTF">2017-11-09T22:22:20Z</dcterms:modified>
</cp:coreProperties>
</file>