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301" r:id="rId2"/>
    <p:sldId id="284" r:id="rId3"/>
    <p:sldId id="285" r:id="rId4"/>
    <p:sldId id="303" r:id="rId5"/>
    <p:sldId id="292" r:id="rId6"/>
    <p:sldId id="287" r:id="rId7"/>
    <p:sldId id="294" r:id="rId8"/>
    <p:sldId id="296" r:id="rId9"/>
    <p:sldId id="288" r:id="rId10"/>
    <p:sldId id="304" r:id="rId11"/>
    <p:sldId id="306" r:id="rId12"/>
    <p:sldId id="269" r:id="rId13"/>
    <p:sldId id="274" r:id="rId14"/>
    <p:sldId id="275" r:id="rId15"/>
    <p:sldId id="307" r:id="rId16"/>
    <p:sldId id="293" r:id="rId17"/>
    <p:sldId id="297" r:id="rId18"/>
    <p:sldId id="298" r:id="rId19"/>
    <p:sldId id="299" r:id="rId20"/>
    <p:sldId id="30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>
      <p:cViewPr varScale="1">
        <p:scale>
          <a:sx n="99" d="100"/>
          <a:sy n="99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8B844-85C9-4DBE-9FE9-98376981D703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80411-EC51-4618-A801-8C09FFA53F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72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584-1336-4DE0-BB1A-68F1504C4F5A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527-1611-4F10-B98F-C77190DE5DCA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033F-2FF3-4BA2-BC59-BFEB3CE039D8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35D-4C30-42DB-9BC6-F775720AE3D9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9B6F-21B6-4947-A0A2-A37106EEF87E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167-07E7-492C-AFAA-430559FE6CFB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5B4-8C41-49E3-B953-80BFB5DE74A7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884-EF5C-49BC-A2EC-BD41CB3170A6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2CE3-0BD5-47D3-9A52-1940116D7094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B7D-07E3-4874-9AF3-3D6CCC0D8B0F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5162-20D4-410B-B585-9BCB6218C6AF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27670E-2FFD-4617-B78F-8DC9A4F0E1FE}" type="datetime1">
              <a:rPr lang="ru-RU" smtClean="0"/>
              <a:pPr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5D91311-8E98-4DFA-9807-12B091B08B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148" y="4221088"/>
            <a:ext cx="1957804" cy="185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4430" y="4437112"/>
            <a:ext cx="4032448" cy="1512168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Khryashchev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Vladimir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Ivanovsky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Leonid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Priorov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Andrey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en-US" sz="3600" b="1" dirty="0"/>
              <a:t>Deep learning for real-time robust </a:t>
            </a:r>
            <a:br>
              <a:rPr lang="en-US" sz="3600" b="1" dirty="0"/>
            </a:br>
            <a:r>
              <a:rPr lang="en-US" sz="3600" b="1" dirty="0"/>
              <a:t>facial expression analysis</a:t>
            </a:r>
            <a:endParaRPr lang="ru-RU" sz="36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1492"/>
            <a:ext cx="3306444" cy="6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gapore n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516" y="188768"/>
            <a:ext cx="2353444" cy="10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27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Classes of facial expression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633080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a) Neutral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b) Smile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317290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c) Surprised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d) Squint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e) </a:t>
            </a:r>
            <a:r>
              <a:rPr lang="en-US" sz="2000" dirty="0" err="1" smtClean="0"/>
              <a:t>Disguist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4208" y="554917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f) Scream</a:t>
            </a:r>
            <a:endParaRPr lang="ru-RU" sz="2000" dirty="0"/>
          </a:p>
        </p:txBody>
      </p:sp>
      <p:pic>
        <p:nvPicPr>
          <p:cNvPr id="18" name="Рисунок 17" descr="a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1444714"/>
            <a:ext cx="2199654" cy="1695878"/>
          </a:xfrm>
          <a:prstGeom prst="rect">
            <a:avLst/>
          </a:prstGeom>
        </p:spPr>
      </p:pic>
      <p:pic>
        <p:nvPicPr>
          <p:cNvPr id="19" name="Рисунок 18" descr="b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1880" y="1444714"/>
            <a:ext cx="2199600" cy="1695878"/>
          </a:xfrm>
          <a:prstGeom prst="rect">
            <a:avLst/>
          </a:prstGeom>
        </p:spPr>
      </p:pic>
      <p:pic>
        <p:nvPicPr>
          <p:cNvPr id="20" name="Рисунок 19" descr="c.png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44208" y="1444714"/>
            <a:ext cx="2199600" cy="1695878"/>
          </a:xfrm>
          <a:prstGeom prst="rect">
            <a:avLst/>
          </a:prstGeom>
        </p:spPr>
      </p:pic>
      <p:pic>
        <p:nvPicPr>
          <p:cNvPr id="21" name="Рисунок 20" descr="d.png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1560" y="3820978"/>
            <a:ext cx="2199654" cy="1695878"/>
          </a:xfrm>
          <a:prstGeom prst="rect">
            <a:avLst/>
          </a:prstGeom>
        </p:spPr>
      </p:pic>
      <p:pic>
        <p:nvPicPr>
          <p:cNvPr id="22" name="Рисунок 21" descr="e.pn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91880" y="3820978"/>
            <a:ext cx="2199600" cy="1695878"/>
          </a:xfrm>
          <a:prstGeom prst="rect">
            <a:avLst/>
          </a:prstGeom>
        </p:spPr>
      </p:pic>
      <p:pic>
        <p:nvPicPr>
          <p:cNvPr id="23" name="Рисунок 22" descr="f.pn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44208" y="3820978"/>
            <a:ext cx="2199600" cy="1695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Sampling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11256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21</a:t>
            </a:r>
            <a:r>
              <a:rPr lang="ru-RU" sz="2400" dirty="0" smtClean="0">
                <a:latin typeface="Calibri" pitchFamily="34" charset="0"/>
              </a:rPr>
              <a:t>0000 </a:t>
            </a:r>
            <a:r>
              <a:rPr lang="en-US" sz="2400" dirty="0">
                <a:latin typeface="Calibri" pitchFamily="34" charset="0"/>
              </a:rPr>
              <a:t>randomly selected </a:t>
            </a:r>
            <a:r>
              <a:rPr lang="en-US" sz="2400" dirty="0" smtClean="0">
                <a:latin typeface="Calibri" pitchFamily="34" charset="0"/>
              </a:rPr>
              <a:t>and </a:t>
            </a:r>
            <a:r>
              <a:rPr lang="en-US" sz="2400" dirty="0" err="1" smtClean="0">
                <a:latin typeface="Calibri" pitchFamily="34" charset="0"/>
              </a:rPr>
              <a:t>mirrorred</a:t>
            </a:r>
            <a:r>
              <a:rPr lang="en-US" sz="2400" dirty="0" smtClean="0">
                <a:latin typeface="Calibri" pitchFamily="34" charset="0"/>
              </a:rPr>
              <a:t> images</a:t>
            </a: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ru-RU" sz="2400" dirty="0" smtClean="0">
                <a:latin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</a:rPr>
              <a:t>35000 </a:t>
            </a:r>
            <a:r>
              <a:rPr lang="ru-RU" sz="2400" dirty="0" err="1" smtClean="0">
                <a:latin typeface="Calibri" pitchFamily="34" charset="0"/>
              </a:rPr>
              <a:t>images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for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each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type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of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emotions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err="1" smtClean="0">
                <a:latin typeface="Calibri" pitchFamily="34" charset="0"/>
              </a:rPr>
              <a:t>Labelling</a:t>
            </a:r>
            <a:r>
              <a:rPr lang="ru-RU" sz="2400" dirty="0" smtClean="0">
                <a:latin typeface="Calibri" pitchFamily="34" charset="0"/>
              </a:rPr>
              <a:t>: 6 </a:t>
            </a:r>
            <a:r>
              <a:rPr lang="en-US" sz="2400" dirty="0" smtClean="0">
                <a:latin typeface="Calibri" pitchFamily="34" charset="0"/>
              </a:rPr>
              <a:t>classes for facial emotion </a:t>
            </a:r>
            <a:r>
              <a:rPr lang="en-US" sz="2400" dirty="0" smtClean="0">
                <a:latin typeface="Calibri" pitchFamily="34" charset="0"/>
              </a:rPr>
              <a:t>recognition</a:t>
            </a:r>
            <a:endParaRPr lang="ru-RU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Angle of view</a:t>
            </a:r>
            <a:r>
              <a:rPr lang="ru-RU" sz="2400" dirty="0" smtClean="0">
                <a:latin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</a:rPr>
              <a:t>[-45, 45] </a:t>
            </a: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Train </a:t>
            </a:r>
            <a:r>
              <a:rPr lang="en-US" sz="2400" dirty="0">
                <a:latin typeface="Calibri" pitchFamily="34" charset="0"/>
              </a:rPr>
              <a:t>and test </a:t>
            </a:r>
            <a:r>
              <a:rPr lang="en-US" sz="2400" dirty="0" smtClean="0">
                <a:latin typeface="Calibri" pitchFamily="34" charset="0"/>
              </a:rPr>
              <a:t>samples: </a:t>
            </a:r>
            <a:r>
              <a:rPr lang="en-US" sz="2400" dirty="0">
                <a:latin typeface="Calibri" pitchFamily="34" charset="0"/>
              </a:rPr>
              <a:t>80/20</a:t>
            </a:r>
            <a:endParaRPr lang="ru-RU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Results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683568" y="4509117"/>
          <a:ext cx="8064896" cy="19442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448"/>
                <a:gridCol w="4032448"/>
              </a:tblGrid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Model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Accuracy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Simple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92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29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/>
                </a:tc>
              </a:tr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Complicated</a:t>
                      </a:r>
                      <a:endParaRPr lang="ru-RU" sz="24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94,</a:t>
                      </a: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</a:t>
                      </a:r>
                      <a:r>
                        <a:rPr lang="ru-RU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%</a:t>
                      </a:r>
                    </a:p>
                  </a:txBody>
                  <a:tcPr marL="65405" marR="68580" marT="0" marB="0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Рисунок 5" descr="los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1124744"/>
            <a:ext cx="4608512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Results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55574" y="1052736"/>
          <a:ext cx="8064898" cy="56051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852"/>
                <a:gridCol w="1410538"/>
                <a:gridCol w="827822"/>
                <a:gridCol w="827822"/>
                <a:gridCol w="827822"/>
                <a:gridCol w="827822"/>
                <a:gridCol w="850110"/>
                <a:gridCol w="850110"/>
              </a:tblGrid>
              <a:tr h="47952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 pitchFamily="34" charset="0"/>
                        </a:rPr>
                        <a:t>Classes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Real class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3633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vert="vert270" anchor="ctr"/>
                </a:tc>
              </a:tr>
              <a:tr h="614884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Predicted class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6471/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6526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136/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87/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6715/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6767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47/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30/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102/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72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6006/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6322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556/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334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43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143/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20/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749/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541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6112/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6479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184/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166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53/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21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98/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156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48/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6903/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6940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26/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1488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144/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91/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36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126/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64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301/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174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1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6563/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6637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Results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83569" y="1052734"/>
          <a:ext cx="8064895" cy="564710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20124"/>
                <a:gridCol w="2314924"/>
                <a:gridCol w="1642849"/>
                <a:gridCol w="1493499"/>
                <a:gridCol w="1493499"/>
              </a:tblGrid>
              <a:tr h="69394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Error analysis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Metrics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2330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Precision</a:t>
                      </a:r>
                      <a:r>
                        <a:rPr lang="ru-RU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 (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P</a:t>
                      </a:r>
                      <a:r>
                        <a:rPr lang="ru-RU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Recall (R)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F-score (F)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939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Classes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Smile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0,94/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Surprise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0,96/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Disgust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0,89/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0,86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0,87/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Squint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0,85/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0,88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0,87/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0,93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0,86/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Scream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0,97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0,99/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0,99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0,98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  <a:tr h="6471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Neutral</a:t>
                      </a:r>
                      <a:endParaRPr lang="ru-RU" sz="24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0,91/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0,92/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0,92/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Calibri" pitchFamily="34" charset="0"/>
                          <a:ea typeface="Times New Roman"/>
                        </a:rPr>
                        <a:t>0,95</a:t>
                      </a:r>
                      <a:endParaRPr lang="ru-RU" sz="1600" dirty="0">
                        <a:solidFill>
                          <a:srgbClr val="00000A"/>
                        </a:solidFill>
                        <a:latin typeface="Calibri" pitchFamily="34" charset="0"/>
                        <a:ea typeface="Times New Roman"/>
                      </a:endParaRPr>
                    </a:p>
                  </a:txBody>
                  <a:tcPr marL="32385" marR="34925" marT="34925" marB="34925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Distinguishable facial expressions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28679" name="Picture 7" descr="C:\Users\User\Desktop\255_02_03_080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92" y="2082334"/>
            <a:ext cx="3739576" cy="2880320"/>
          </a:xfrm>
          <a:prstGeom prst="rect">
            <a:avLst/>
          </a:prstGeom>
          <a:noFill/>
        </p:spPr>
      </p:pic>
      <p:pic>
        <p:nvPicPr>
          <p:cNvPr id="28680" name="Picture 8" descr="C:\Users\User\Desktop\255_03_03_080_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82334"/>
            <a:ext cx="3723736" cy="2880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932040" y="50131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b) </a:t>
            </a:r>
            <a:r>
              <a:rPr lang="en-US" sz="2000" dirty="0" err="1" smtClean="0"/>
              <a:t>Disguist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5013176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a) Squint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Development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Testing for other databases of face images</a:t>
            </a: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00506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Radboud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Faces Database:</a:t>
            </a:r>
            <a:endParaRPr lang="ru-RU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4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ore than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8000 </a:t>
            </a:r>
            <a:r>
              <a:rPr lang="en-US" sz="2000" dirty="0" err="1" smtClean="0">
                <a:latin typeface="Calibri" pitchFamily="34" charset="0"/>
              </a:rPr>
              <a:t>colour</a:t>
            </a:r>
            <a:r>
              <a:rPr lang="en-US" sz="2000" dirty="0" smtClean="0">
                <a:latin typeface="Calibri" pitchFamily="34" charset="0"/>
              </a:rPr>
              <a:t> images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of 67 different subjects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5 angles of view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: 0°, 45°, 90°, 135°, 180°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8 facial </a:t>
            </a:r>
            <a:r>
              <a:rPr lang="en-US" sz="2000" dirty="0" smtClean="0">
                <a:latin typeface="Calibri" pitchFamily="34" charset="0"/>
              </a:rPr>
              <a:t>expressions</a:t>
            </a:r>
            <a:r>
              <a:rPr lang="ru-RU" sz="2000" dirty="0" smtClean="0">
                <a:latin typeface="Calibri" pitchFamily="34" charset="0"/>
              </a:rPr>
              <a:t> (</a:t>
            </a:r>
            <a:r>
              <a:rPr lang="en-US" sz="2000" dirty="0" smtClean="0">
                <a:latin typeface="Calibri" pitchFamily="34" charset="0"/>
              </a:rPr>
              <a:t>neutral, sadness, contempt, surprise, happiness, fear, </a:t>
            </a:r>
            <a:r>
              <a:rPr lang="en-US" sz="2000" dirty="0" smtClean="0">
                <a:latin typeface="Calibri" pitchFamily="34" charset="0"/>
              </a:rPr>
              <a:t>anger</a:t>
            </a:r>
            <a:r>
              <a:rPr lang="en-US" sz="2000" dirty="0" smtClean="0">
                <a:latin typeface="Calibri" pitchFamily="34" charset="0"/>
              </a:rPr>
              <a:t>, and disgust</a:t>
            </a:r>
            <a:r>
              <a:rPr lang="ru-RU" sz="2000" dirty="0" smtClean="0">
                <a:latin typeface="Calibri" pitchFamily="34" charset="0"/>
              </a:rPr>
              <a:t>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Radbo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01" y="1988840"/>
            <a:ext cx="8773786" cy="15983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99992" y="6309320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http://www.socsci.ru.nl:8180/RaFD2/RaFD?p=main</a:t>
            </a:r>
            <a:endParaRPr lang="ru-RU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Development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Testing for other databases of face images</a:t>
            </a: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pic>
        <p:nvPicPr>
          <p:cNvPr id="31748" name="Picture 4" descr="C:\_Repositories\Emotions_Recognition\Theory\Картинки для статей и презентаций\FER201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1062" y="1988840"/>
            <a:ext cx="8077402" cy="121298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645024"/>
            <a:ext cx="828092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FER2013 Database:</a:t>
            </a:r>
            <a:endParaRPr lang="ru-RU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black-and-white images of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48x48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3 </a:t>
            </a:r>
            <a:r>
              <a:rPr lang="en-US" sz="2000" dirty="0" smtClean="0">
                <a:latin typeface="Calibri" pitchFamily="34" charset="0"/>
              </a:rPr>
              <a:t>sets</a:t>
            </a:r>
            <a:r>
              <a:rPr lang="ru-RU" sz="2000" dirty="0" smtClean="0">
                <a:latin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</a:rPr>
              <a:t>training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(28709 </a:t>
            </a:r>
            <a:r>
              <a:rPr lang="en-US" sz="2000" dirty="0" smtClean="0">
                <a:latin typeface="Calibri" pitchFamily="34" charset="0"/>
              </a:rPr>
              <a:t>images</a:t>
            </a:r>
            <a:r>
              <a:rPr lang="ru-RU" sz="2000" dirty="0" smtClean="0">
                <a:latin typeface="Calibri" pitchFamily="34" charset="0"/>
              </a:rPr>
              <a:t>), </a:t>
            </a:r>
            <a:r>
              <a:rPr lang="en-US" sz="2000" dirty="0" smtClean="0">
                <a:latin typeface="Calibri" pitchFamily="34" charset="0"/>
              </a:rPr>
              <a:t>validation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(3589 </a:t>
            </a:r>
            <a:r>
              <a:rPr lang="en-US" sz="2000" dirty="0" smtClean="0">
                <a:latin typeface="Calibri" pitchFamily="34" charset="0"/>
              </a:rPr>
              <a:t>images</a:t>
            </a:r>
            <a:r>
              <a:rPr lang="ru-RU" sz="2000" dirty="0" smtClean="0">
                <a:latin typeface="Calibri" pitchFamily="34" charset="0"/>
              </a:rPr>
              <a:t>), </a:t>
            </a:r>
            <a:r>
              <a:rPr lang="en-US" sz="2000" dirty="0" smtClean="0">
                <a:latin typeface="Calibri" pitchFamily="34" charset="0"/>
              </a:rPr>
              <a:t>testing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(3589 </a:t>
            </a:r>
            <a:r>
              <a:rPr lang="en-US" sz="2000" dirty="0" smtClean="0">
                <a:latin typeface="Calibri" pitchFamily="34" charset="0"/>
              </a:rPr>
              <a:t>images</a:t>
            </a:r>
            <a:r>
              <a:rPr lang="ru-RU" sz="2000" dirty="0" smtClean="0">
                <a:latin typeface="Calibri" pitchFamily="34" charset="0"/>
              </a:rPr>
              <a:t>)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7 </a:t>
            </a:r>
            <a:r>
              <a:rPr lang="en-US" sz="2000" dirty="0" smtClean="0">
                <a:latin typeface="Calibri" pitchFamily="34" charset="0"/>
              </a:rPr>
              <a:t>facial expressions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latin typeface="Calibri" pitchFamily="34" charset="0"/>
              </a:rPr>
              <a:t>anger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disgust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fear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happiness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sadness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surprise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neutral</a:t>
            </a:r>
            <a:r>
              <a:rPr lang="ru-RU" sz="2000" dirty="0" smtClean="0">
                <a:latin typeface="Calibri" pitchFamily="34" charset="0"/>
              </a:rPr>
              <a:t>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99592" y="6346195"/>
            <a:ext cx="7992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https://</a:t>
            </a:r>
            <a:r>
              <a:rPr lang="en-US" sz="1500" dirty="0" smtClean="0"/>
              <a:t>www.kaggle.com/c/challenges-in-representation-learning-facial-expression-recognition-challenge/data</a:t>
            </a:r>
            <a:endParaRPr lang="ru-RU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Development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84976" cy="5040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Testing for other databases of face images</a:t>
            </a:r>
            <a:endParaRPr lang="ru-RU" sz="2400" dirty="0" smtClean="0">
              <a:latin typeface="Calibri" pitchFamily="34" charset="0"/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435965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AFEW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:</a:t>
            </a:r>
            <a:endParaRPr lang="ru-RU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c</a:t>
            </a:r>
            <a:r>
              <a:rPr lang="en-US" sz="2000" dirty="0" smtClean="0">
                <a:latin typeface="Calibri" pitchFamily="34" charset="0"/>
              </a:rPr>
              <a:t>ontain video materials from Hollywood movies.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each video is </a:t>
            </a:r>
            <a:r>
              <a:rPr lang="en-US" sz="2000" dirty="0" err="1" smtClean="0">
                <a:latin typeface="Calibri" pitchFamily="34" charset="0"/>
              </a:rPr>
              <a:t>l</a:t>
            </a:r>
            <a:r>
              <a:rPr lang="en-US" sz="2000" dirty="0" err="1" smtClean="0">
                <a:latin typeface="Calibri" pitchFamily="34" charset="0"/>
              </a:rPr>
              <a:t>abelled</a:t>
            </a:r>
            <a:r>
              <a:rPr lang="en-US" sz="2000" dirty="0" smtClean="0">
                <a:latin typeface="Calibri" pitchFamily="34" charset="0"/>
              </a:rPr>
              <a:t> on time slices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c</a:t>
            </a:r>
            <a:r>
              <a:rPr lang="en-US" sz="2000" dirty="0" smtClean="0">
                <a:latin typeface="Calibri" pitchFamily="34" charset="0"/>
              </a:rPr>
              <a:t>ontain people of different ages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focuses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and resolutions of faces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</a:t>
            </a:r>
            <a:r>
              <a:rPr lang="en-US" sz="2000" dirty="0" err="1" smtClean="0">
                <a:latin typeface="Calibri" pitchFamily="34" charset="0"/>
              </a:rPr>
              <a:t>l</a:t>
            </a:r>
            <a:r>
              <a:rPr lang="en-US" sz="2000" dirty="0" err="1" smtClean="0">
                <a:latin typeface="Calibri" pitchFamily="34" charset="0"/>
              </a:rPr>
              <a:t>abelling</a:t>
            </a:r>
            <a:r>
              <a:rPr lang="en-US" sz="2000" dirty="0" smtClean="0">
                <a:latin typeface="Calibri" pitchFamily="34" charset="0"/>
              </a:rPr>
              <a:t> includes information about names and ages of actors, ages for their role, facial expressions and cues</a:t>
            </a:r>
            <a:endParaRPr lang="ru-RU" sz="2000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  6 </a:t>
            </a:r>
            <a:r>
              <a:rPr lang="en-US" sz="2000" dirty="0" smtClean="0">
                <a:latin typeface="Calibri" pitchFamily="34" charset="0"/>
              </a:rPr>
              <a:t>facial expressions</a:t>
            </a:r>
            <a:r>
              <a:rPr lang="ru-RU" sz="2000" dirty="0" smtClean="0">
                <a:latin typeface="Calibri" pitchFamily="34" charset="0"/>
              </a:rPr>
              <a:t> (</a:t>
            </a:r>
            <a:r>
              <a:rPr lang="en-US" sz="2000" dirty="0" smtClean="0">
                <a:latin typeface="Calibri" pitchFamily="34" charset="0"/>
              </a:rPr>
              <a:t>anger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disgust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fear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happiness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surprise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neutral</a:t>
            </a:r>
            <a:r>
              <a:rPr lang="ru-RU" sz="2000" dirty="0" smtClean="0">
                <a:latin typeface="Calibri" pitchFamily="34" charset="0"/>
              </a:rPr>
              <a:t>)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026" name="Picture 2" descr="C:\_Repositories\Emotions_Recognition\Theory\Картинки для статей и презентаций\SFEW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3580" y="1907527"/>
            <a:ext cx="7872876" cy="1017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7920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Development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54461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Plug </a:t>
            </a:r>
            <a:r>
              <a:rPr lang="en-US" sz="2400" dirty="0" smtClean="0">
                <a:latin typeface="Calibri" pitchFamily="34" charset="0"/>
              </a:rPr>
              <a:t>in cameras and </a:t>
            </a:r>
            <a:r>
              <a:rPr lang="en-US" sz="2400" dirty="0" smtClean="0">
                <a:latin typeface="Calibri" pitchFamily="34" charset="0"/>
              </a:rPr>
              <a:t>test on </a:t>
            </a:r>
            <a:r>
              <a:rPr lang="en-US" sz="2400" dirty="0" smtClean="0">
                <a:latin typeface="Calibri" pitchFamily="34" charset="0"/>
              </a:rPr>
              <a:t>real </a:t>
            </a:r>
            <a:r>
              <a:rPr lang="en-US" sz="2400" dirty="0" smtClean="0">
                <a:latin typeface="Calibri" pitchFamily="34" charset="0"/>
              </a:rPr>
              <a:t>images</a:t>
            </a:r>
          </a:p>
          <a:p>
            <a:pPr algn="just"/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U</a:t>
            </a:r>
            <a:r>
              <a:rPr lang="ru-RU" sz="2400" dirty="0" err="1" smtClean="0">
                <a:latin typeface="Calibri" pitchFamily="34" charset="0"/>
              </a:rPr>
              <a:t>se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of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algorithm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in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real-time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applications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or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special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solutions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for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embedded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systems</a:t>
            </a:r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1490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C:\_Repositories\Emotions_Recognition\Theory\Картинки для статей и презентаций\20-emotion-recognition-apis-nordic-ap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40968"/>
            <a:ext cx="6608178" cy="3456384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78098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Purpose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928992" cy="5256584"/>
          </a:xfrm>
        </p:spPr>
        <p:txBody>
          <a:bodyPr/>
          <a:lstStyle/>
          <a:p>
            <a:pPr algn="just"/>
            <a:r>
              <a:rPr lang="en-US" sz="2400" u="sng" dirty="0" smtClean="0">
                <a:latin typeface="Calibri" pitchFamily="34" charset="0"/>
                <a:cs typeface="Times New Roman" pitchFamily="18" charset="0"/>
              </a:rPr>
              <a:t>Development of algorithm of facial expression recognition and smile detection on face image based on deep </a:t>
            </a:r>
            <a:r>
              <a:rPr lang="en-US" sz="2400" u="sng" dirty="0" err="1" smtClean="0">
                <a:latin typeface="Calibri" pitchFamily="34" charset="0"/>
                <a:cs typeface="Times New Roman" pitchFamily="18" charset="0"/>
              </a:rPr>
              <a:t>convolutional</a:t>
            </a:r>
            <a:r>
              <a:rPr lang="en-US" sz="2400" u="sng" dirty="0" smtClean="0">
                <a:latin typeface="Calibri" pitchFamily="34" charset="0"/>
                <a:cs typeface="Times New Roman" pitchFamily="18" charset="0"/>
              </a:rPr>
              <a:t> neural network</a:t>
            </a:r>
            <a:endParaRPr lang="ru-RU" u="sng" dirty="0">
              <a:latin typeface="Calibri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Picture 2" descr="C:\_Repositories\Emotions_Recognition\Theory\TimRo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24" y="2406438"/>
            <a:ext cx="8445264" cy="3830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yarsu_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148" y="4221088"/>
            <a:ext cx="1957804" cy="185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44430" y="4437112"/>
            <a:ext cx="4032448" cy="1512168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Khryashchev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Vladimir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Ivanovsky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Leonid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Priorov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Andrey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656184"/>
          </a:xfrm>
        </p:spPr>
        <p:txBody>
          <a:bodyPr>
            <a:noAutofit/>
          </a:bodyPr>
          <a:lstStyle/>
          <a:p>
            <a:r>
              <a:rPr lang="en-US" sz="3600" b="1" dirty="0"/>
              <a:t>Deep learning for real-time robust </a:t>
            </a:r>
            <a:br>
              <a:rPr lang="en-US" sz="3600" b="1" dirty="0"/>
            </a:br>
            <a:r>
              <a:rPr lang="en-US" sz="3600" b="1" dirty="0"/>
              <a:t>facial expression analysis</a:t>
            </a:r>
            <a:endParaRPr lang="ru-RU" sz="3600" b="1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1492"/>
            <a:ext cx="3306444" cy="6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gapore n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516" y="188768"/>
            <a:ext cx="2353444" cy="10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783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Usability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856984" cy="51125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Video games</a:t>
            </a:r>
            <a:endParaRPr lang="ru-RU" dirty="0" smtClean="0">
              <a:latin typeface="Calibri" pitchFamily="34" charset="0"/>
            </a:endParaRP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>
                <a:latin typeface="Calibri" pitchFamily="34" charset="0"/>
              </a:rPr>
              <a:t>Safety</a:t>
            </a:r>
            <a:endParaRPr lang="ru-RU" sz="1700" dirty="0" smtClean="0">
              <a:latin typeface="Calibri" pitchFamily="34" charset="0"/>
            </a:endParaRP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>
                <a:latin typeface="Calibri" pitchFamily="34" charset="0"/>
              </a:rPr>
              <a:t>Psychiatry</a:t>
            </a:r>
            <a:endParaRPr lang="ru-RU" dirty="0" smtClean="0">
              <a:latin typeface="Calibri" pitchFamily="34" charset="0"/>
            </a:endParaRP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>
                <a:latin typeface="Calibri" pitchFamily="34" charset="0"/>
              </a:rPr>
              <a:t>Educational software</a:t>
            </a:r>
            <a:endParaRPr lang="ru-RU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1800" dirty="0" smtClean="0"/>
              <a:t>      </a:t>
            </a:r>
            <a:endParaRPr lang="ru-RU" sz="1800" dirty="0"/>
          </a:p>
        </p:txBody>
      </p:sp>
      <p:pic>
        <p:nvPicPr>
          <p:cNvPr id="2050" name="Picture 2" descr="C:\Users\User\Downloads\icons8-полицейский-9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132856"/>
            <a:ext cx="1207442" cy="1207438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 descr="C:\Users\User\Downloads\icons8-game-controller-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980728"/>
            <a:ext cx="1006532" cy="1006528"/>
          </a:xfrm>
          <a:prstGeom prst="rect">
            <a:avLst/>
          </a:prstGeom>
          <a:noFill/>
        </p:spPr>
      </p:pic>
      <p:pic>
        <p:nvPicPr>
          <p:cNvPr id="1027" name="Picture 3" descr="C:\Users\User\Downloads\icons8-mental-health-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3573016"/>
            <a:ext cx="1207442" cy="1207438"/>
          </a:xfrm>
          <a:prstGeom prst="rect">
            <a:avLst/>
          </a:prstGeom>
          <a:noFill/>
        </p:spPr>
      </p:pic>
      <p:pic>
        <p:nvPicPr>
          <p:cNvPr id="1028" name="Picture 4" descr="C:\Users\User\Downloads\icons8-student-male-9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2976" y="4941168"/>
            <a:ext cx="1207456" cy="120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Peculiarities of facial recognition systems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856984" cy="424847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Fully automatic</a:t>
            </a:r>
          </a:p>
          <a:p>
            <a:pPr algn="just"/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Support of video streams and static images</a:t>
            </a:r>
          </a:p>
          <a:p>
            <a:pPr algn="just"/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Real-time</a:t>
            </a:r>
          </a:p>
          <a:p>
            <a:pPr algn="just"/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Recognize </a:t>
            </a:r>
            <a:r>
              <a:rPr lang="en-US" sz="2400" dirty="0" smtClean="0">
                <a:latin typeface="Calibri" pitchFamily="34" charset="0"/>
              </a:rPr>
              <a:t>spontaneous </a:t>
            </a:r>
            <a:r>
              <a:rPr lang="en-US" sz="2400" dirty="0" smtClean="0">
                <a:latin typeface="Calibri" pitchFamily="34" charset="0"/>
              </a:rPr>
              <a:t>expressions </a:t>
            </a:r>
            <a:r>
              <a:rPr lang="ru-RU" sz="2400" dirty="0" err="1" smtClean="0">
                <a:latin typeface="Calibri" pitchFamily="34" charset="0"/>
              </a:rPr>
              <a:t>f</a:t>
            </a:r>
            <a:r>
              <a:rPr lang="en-US" sz="2400" dirty="0" smtClean="0">
                <a:latin typeface="Calibri" pitchFamily="34" charset="0"/>
              </a:rPr>
              <a:t>or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different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viewing </a:t>
            </a:r>
            <a:r>
              <a:rPr lang="ru-RU" sz="2400" dirty="0" err="1" smtClean="0">
                <a:latin typeface="Calibri" pitchFamily="34" charset="0"/>
              </a:rPr>
              <a:t>angles</a:t>
            </a:r>
            <a:endParaRPr lang="en-US" sz="2400" dirty="0" smtClean="0">
              <a:latin typeface="Calibri" pitchFamily="34" charset="0"/>
            </a:endParaRPr>
          </a:p>
          <a:p>
            <a:pPr algn="just"/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Robust </a:t>
            </a:r>
            <a:r>
              <a:rPr lang="en-US" sz="2400" dirty="0" smtClean="0">
                <a:latin typeface="Calibri" pitchFamily="34" charset="0"/>
              </a:rPr>
              <a:t>against </a:t>
            </a:r>
            <a:r>
              <a:rPr lang="en-US" sz="2400" dirty="0" smtClean="0">
                <a:latin typeface="Calibri" pitchFamily="34" charset="0"/>
              </a:rPr>
              <a:t>lighting conditions, resolutions of data and people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78098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Stages of recognition</a:t>
            </a:r>
            <a:r>
              <a:rPr lang="ru-RU" dirty="0" smtClean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856984" cy="4680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Capture </a:t>
            </a:r>
            <a:r>
              <a:rPr lang="en-US" sz="2400" dirty="0" smtClean="0">
                <a:latin typeface="Calibri" pitchFamily="34" charset="0"/>
              </a:rPr>
              <a:t>face images from the database or video stream</a:t>
            </a:r>
            <a:endParaRPr lang="ru-RU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ru-RU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Preprocessing </a:t>
            </a:r>
            <a:r>
              <a:rPr lang="ru-RU" sz="2400" dirty="0" smtClean="0">
                <a:latin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</a:rPr>
              <a:t>interference reduction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</a:rPr>
              <a:t>filtering</a:t>
            </a:r>
            <a:r>
              <a:rPr lang="ru-RU" sz="2400" dirty="0" smtClean="0">
                <a:latin typeface="Calibri" pitchFamily="34" charset="0"/>
              </a:rPr>
              <a:t>, </a:t>
            </a:r>
            <a:r>
              <a:rPr lang="en-US" sz="2400" dirty="0" smtClean="0">
                <a:latin typeface="Calibri" pitchFamily="34" charset="0"/>
              </a:rPr>
              <a:t>sharpening, etc.</a:t>
            </a:r>
            <a:r>
              <a:rPr lang="ru-RU" sz="2400" dirty="0" smtClean="0">
                <a:latin typeface="Calibri" pitchFamily="34" charset="0"/>
              </a:rPr>
              <a:t>)</a:t>
            </a:r>
            <a:endParaRPr lang="ru-RU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Generation of set </a:t>
            </a:r>
            <a:r>
              <a:rPr lang="en-US" sz="2400" dirty="0" smtClean="0">
                <a:latin typeface="Calibri" pitchFamily="34" charset="0"/>
              </a:rPr>
              <a:t>of </a:t>
            </a:r>
            <a:r>
              <a:rPr lang="en-US" sz="2400" dirty="0" smtClean="0">
                <a:latin typeface="Calibri" pitchFamily="34" charset="0"/>
              </a:rPr>
              <a:t>features</a:t>
            </a:r>
            <a:endParaRPr lang="ru-RU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ru-RU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Classification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Simple </a:t>
            </a:r>
            <a:r>
              <a:rPr lang="en-US" dirty="0" err="1" smtClean="0">
                <a:latin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</a:rPr>
              <a:t> neural network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3" name="Рисунок 0" descr="Новый точечный рисунок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772816"/>
            <a:ext cx="8653828" cy="229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483954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Numerical optimization algorithm</a:t>
            </a:r>
            <a:r>
              <a:rPr lang="ru-RU" sz="2400" dirty="0" smtClean="0">
                <a:latin typeface="Calibri" pitchFamily="34" charset="0"/>
              </a:rPr>
              <a:t>:</a:t>
            </a:r>
            <a:r>
              <a:rPr lang="en-US" sz="2400" dirty="0" smtClean="0">
                <a:latin typeface="Calibri" pitchFamily="34" charset="0"/>
              </a:rPr>
              <a:t> stochastic gradient descent (SGD)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1461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Z.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Niu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M. Zhou, L. Wang, X.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“Ordinal Regression with Multiple Output CNN for Age Estimation”,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2016 IEEE Conference on Computer Vision and Pattern Recognition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2016, pp. 4920–4928.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Complicated </a:t>
            </a:r>
            <a:r>
              <a:rPr lang="en-US" dirty="0" err="1" smtClean="0">
                <a:latin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</a:rPr>
              <a:t> neural network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1027" name="Рисунок 2" descr="Новый точечный рисунок - копия.bmp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419239"/>
            <a:ext cx="8717038" cy="291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4653136"/>
            <a:ext cx="8712968" cy="15121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Added more </a:t>
            </a:r>
            <a:r>
              <a:rPr lang="en-US" dirty="0" err="1" smtClean="0">
                <a:latin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</a:rPr>
              <a:t> layers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Changed sizes of </a:t>
            </a:r>
            <a:r>
              <a:rPr lang="en-US" dirty="0" err="1" smtClean="0">
                <a:latin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</a:rPr>
              <a:t> layers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Added more activation and normalization layers</a:t>
            </a:r>
            <a:endParaRPr lang="ru-RU" dirty="0" smtClean="0">
              <a:latin typeface="Calibri" pitchFamily="34" charset="0"/>
            </a:endParaRP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ownloads\big_nvidia-dgx-1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48" y="1196752"/>
            <a:ext cx="4540384" cy="4716920"/>
          </a:xfrm>
          <a:prstGeom prst="rect">
            <a:avLst/>
          </a:prstGeom>
          <a:noFill/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78098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Training and testing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5076056" y="2996952"/>
            <a:ext cx="3754760" cy="13681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Training</a:t>
            </a:r>
            <a:r>
              <a:rPr lang="ru-RU" sz="2400" dirty="0" smtClean="0">
                <a:latin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</a:rPr>
              <a:t>~</a:t>
            </a:r>
            <a:r>
              <a:rPr lang="ru-RU" sz="2400" dirty="0" smtClean="0">
                <a:latin typeface="Calibri" pitchFamily="34" charset="0"/>
              </a:rPr>
              <a:t>45 </a:t>
            </a:r>
            <a:r>
              <a:rPr lang="en-US" sz="2400" dirty="0" smtClean="0">
                <a:latin typeface="Calibri" pitchFamily="34" charset="0"/>
              </a:rPr>
              <a:t>min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Testing</a:t>
            </a:r>
            <a:r>
              <a:rPr lang="ru-RU" sz="2400" dirty="0" smtClean="0">
                <a:latin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</a:rPr>
              <a:t>~8-10 </a:t>
            </a:r>
            <a:r>
              <a:rPr lang="en-US" sz="2400" dirty="0" smtClean="0">
                <a:latin typeface="Calibri" pitchFamily="34" charset="0"/>
              </a:rPr>
              <a:t>min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622802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Artificial Intelligence Center of P.G </a:t>
            </a:r>
            <a:r>
              <a:rPr lang="en-US" sz="1600" dirty="0" err="1" smtClean="0"/>
              <a:t>Demidov</a:t>
            </a:r>
            <a:r>
              <a:rPr lang="en-US" sz="1600" dirty="0" smtClean="0"/>
              <a:t> Yaroslavl State University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50106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Multi-PIE Face Database</a:t>
            </a:r>
            <a:endParaRPr lang="ru-RU" dirty="0">
              <a:latin typeface="Calibri" pitchFamily="34" charset="0"/>
            </a:endParaRPr>
          </a:p>
        </p:txBody>
      </p:sp>
      <p:pic>
        <p:nvPicPr>
          <p:cNvPr id="2050" name="Picture 2" descr="C:\Users\User\Desktop\MPIE-Pose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4781490" cy="2148090"/>
          </a:xfrm>
          <a:prstGeom prst="rect">
            <a:avLst/>
          </a:prstGeom>
          <a:noFill/>
        </p:spPr>
      </p:pic>
      <p:pic>
        <p:nvPicPr>
          <p:cNvPr id="2052" name="Picture 4" descr="C:\_Repositories\Emotions_Recognition\Theory\MultiPieCame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490" y="2924944"/>
            <a:ext cx="3526990" cy="248869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71800" y="6309320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http</a:t>
            </a:r>
            <a:r>
              <a:rPr lang="ru-RU" sz="1600" dirty="0"/>
              <a:t>://</a:t>
            </a:r>
            <a:r>
              <a:rPr lang="en-US" sz="1600" dirty="0"/>
              <a:t>www</a:t>
            </a:r>
            <a:r>
              <a:rPr lang="ru-RU" sz="1600" dirty="0"/>
              <a:t>.</a:t>
            </a:r>
            <a:r>
              <a:rPr lang="en-US" sz="1600" dirty="0" err="1"/>
              <a:t>cs</a:t>
            </a:r>
            <a:r>
              <a:rPr lang="ru-RU" sz="1600" dirty="0"/>
              <a:t>.</a:t>
            </a:r>
            <a:r>
              <a:rPr lang="en-US" sz="1600" dirty="0" err="1"/>
              <a:t>cmu</a:t>
            </a:r>
            <a:r>
              <a:rPr lang="ru-RU" sz="1600" dirty="0"/>
              <a:t>.</a:t>
            </a:r>
            <a:r>
              <a:rPr lang="en-US" sz="1600" dirty="0" err="1"/>
              <a:t>edu</a:t>
            </a:r>
            <a:r>
              <a:rPr lang="ru-RU" sz="1600" dirty="0"/>
              <a:t>/</a:t>
            </a:r>
            <a:r>
              <a:rPr lang="en-US" sz="1600" dirty="0" err="1"/>
              <a:t>afs</a:t>
            </a:r>
            <a:r>
              <a:rPr lang="ru-RU" sz="1600" dirty="0"/>
              <a:t>/</a:t>
            </a:r>
            <a:r>
              <a:rPr lang="en-US" sz="1600" dirty="0" err="1"/>
              <a:t>cs</a:t>
            </a:r>
            <a:r>
              <a:rPr lang="ru-RU" sz="1600" dirty="0"/>
              <a:t>/</a:t>
            </a:r>
            <a:r>
              <a:rPr lang="en-US" sz="1600" dirty="0"/>
              <a:t>project</a:t>
            </a:r>
            <a:r>
              <a:rPr lang="ru-RU" sz="1600" dirty="0"/>
              <a:t>/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 err="1"/>
              <a:t>MultiPie</a:t>
            </a:r>
            <a:r>
              <a:rPr lang="ru-RU" sz="1600" dirty="0"/>
              <a:t>/</a:t>
            </a:r>
            <a:r>
              <a:rPr lang="en-US" sz="1600" dirty="0"/>
              <a:t>Multi</a:t>
            </a:r>
            <a:r>
              <a:rPr lang="ru-RU" sz="1600" dirty="0"/>
              <a:t>-</a:t>
            </a:r>
            <a:r>
              <a:rPr lang="en-US" sz="1600" dirty="0"/>
              <a:t>Pie</a:t>
            </a:r>
            <a:r>
              <a:rPr lang="ru-RU" sz="1600" dirty="0"/>
              <a:t>/</a:t>
            </a:r>
            <a:r>
              <a:rPr lang="en-US" sz="1600" dirty="0"/>
              <a:t>Home</a:t>
            </a:r>
            <a:r>
              <a:rPr lang="ru-RU" sz="1600" dirty="0"/>
              <a:t>.</a:t>
            </a:r>
            <a:r>
              <a:rPr lang="en-US" sz="1600" dirty="0"/>
              <a:t>html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333217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Calibri" pitchFamily="34" charset="0"/>
              </a:rPr>
              <a:t>  </a:t>
            </a:r>
            <a:r>
              <a:rPr lang="en-US" sz="2400" dirty="0" smtClean="0">
                <a:latin typeface="Calibri" pitchFamily="34" charset="0"/>
              </a:rPr>
              <a:t>~</a:t>
            </a:r>
            <a:r>
              <a:rPr lang="ru-RU" sz="2400" dirty="0" smtClean="0">
                <a:latin typeface="Calibri" pitchFamily="34" charset="0"/>
              </a:rPr>
              <a:t>750000 </a:t>
            </a:r>
            <a:r>
              <a:rPr lang="en-US" sz="2400" dirty="0" smtClean="0">
                <a:latin typeface="Calibri" pitchFamily="34" charset="0"/>
              </a:rPr>
              <a:t>color images</a:t>
            </a:r>
            <a:endParaRPr lang="en-US" sz="24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  </a:t>
            </a:r>
            <a:r>
              <a:rPr lang="en-US" sz="2400" dirty="0" smtClean="0">
                <a:latin typeface="Calibri" pitchFamily="34" charset="0"/>
              </a:rPr>
              <a:t>337 </a:t>
            </a:r>
            <a:r>
              <a:rPr lang="en-US" sz="2400" dirty="0" smtClean="0">
                <a:latin typeface="Calibri" pitchFamily="34" charset="0"/>
              </a:rPr>
              <a:t>different subjects</a:t>
            </a:r>
            <a:endParaRPr lang="ru-RU" sz="24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  </a:t>
            </a:r>
            <a:r>
              <a:rPr lang="ru-RU" sz="2400" dirty="0" err="1" smtClean="0">
                <a:latin typeface="Calibri" pitchFamily="34" charset="0"/>
              </a:rPr>
              <a:t>different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angles</a:t>
            </a:r>
            <a:r>
              <a:rPr lang="ru-RU" sz="2400" dirty="0" smtClean="0">
                <a:latin typeface="Calibri" pitchFamily="34" charset="0"/>
              </a:rPr>
              <a:t> (</a:t>
            </a:r>
            <a:r>
              <a:rPr lang="ru-RU" sz="2400" dirty="0" err="1" smtClean="0">
                <a:latin typeface="Calibri" pitchFamily="34" charset="0"/>
              </a:rPr>
              <a:t>less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than</a:t>
            </a:r>
            <a:r>
              <a:rPr lang="ru-RU" sz="2400" dirty="0" smtClean="0">
                <a:latin typeface="Calibri" pitchFamily="34" charset="0"/>
              </a:rPr>
              <a:t> 90°)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with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various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scene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illumination</a:t>
            </a:r>
            <a:r>
              <a:rPr lang="ru-RU" sz="2400" dirty="0" smtClean="0">
                <a:latin typeface="Calibri" pitchFamily="34" charset="0"/>
              </a:rPr>
              <a:t> </a:t>
            </a:r>
            <a:endParaRPr lang="ru-RU" sz="2400" dirty="0" smtClean="0">
              <a:latin typeface="Calibri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1311-8E98-4DFA-9807-12B091B08B9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2700</TotalTime>
  <Words>811</Words>
  <Application>Microsoft Office PowerPoint</Application>
  <PresentationFormat>Экран (4:3)</PresentationFormat>
  <Paragraphs>292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Справедливость</vt:lpstr>
      <vt:lpstr>Deep learning for real-time robust  facial expression analysis</vt:lpstr>
      <vt:lpstr>Purpose</vt:lpstr>
      <vt:lpstr>Usability</vt:lpstr>
      <vt:lpstr>Peculiarities of facial recognition systems</vt:lpstr>
      <vt:lpstr>Stages of recognition </vt:lpstr>
      <vt:lpstr>Simple convolutional neural network</vt:lpstr>
      <vt:lpstr>Complicated convolutional neural network</vt:lpstr>
      <vt:lpstr>Training and testing</vt:lpstr>
      <vt:lpstr>Multi-PIE Face Database</vt:lpstr>
      <vt:lpstr>Classes of facial expression</vt:lpstr>
      <vt:lpstr>Sampling</vt:lpstr>
      <vt:lpstr>Results</vt:lpstr>
      <vt:lpstr>Results</vt:lpstr>
      <vt:lpstr>Results</vt:lpstr>
      <vt:lpstr>Distinguishable facial expressions</vt:lpstr>
      <vt:lpstr>Development</vt:lpstr>
      <vt:lpstr>Development</vt:lpstr>
      <vt:lpstr>Development</vt:lpstr>
      <vt:lpstr>Development</vt:lpstr>
      <vt:lpstr>Deep learning for real-time robust  facial expression analysis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231</cp:revision>
  <dcterms:created xsi:type="dcterms:W3CDTF">2017-06-23T08:12:45Z</dcterms:created>
  <dcterms:modified xsi:type="dcterms:W3CDTF">2018-04-16T20:04:37Z</dcterms:modified>
</cp:coreProperties>
</file>