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308" r:id="rId2"/>
    <p:sldId id="284" r:id="rId3"/>
    <p:sldId id="309" r:id="rId4"/>
    <p:sldId id="303" r:id="rId5"/>
    <p:sldId id="292" r:id="rId6"/>
    <p:sldId id="287" r:id="rId7"/>
    <p:sldId id="294" r:id="rId8"/>
    <p:sldId id="296" r:id="rId9"/>
    <p:sldId id="288" r:id="rId10"/>
    <p:sldId id="304" r:id="rId11"/>
    <p:sldId id="306" r:id="rId12"/>
    <p:sldId id="269" r:id="rId13"/>
    <p:sldId id="274" r:id="rId14"/>
    <p:sldId id="307" r:id="rId15"/>
    <p:sldId id="275" r:id="rId16"/>
    <p:sldId id="293" r:id="rId17"/>
    <p:sldId id="297" r:id="rId18"/>
    <p:sldId id="298" r:id="rId19"/>
    <p:sldId id="299" r:id="rId20"/>
    <p:sldId id="30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8B844-85C9-4DBE-9FE9-98376981D70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0411-EC51-4618-A801-8C09FFA53F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584-1336-4DE0-BB1A-68F1504C4F5A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527-1611-4F10-B98F-C77190DE5DCA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033F-2FF3-4BA2-BC59-BFEB3CE039D8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35D-4C30-42DB-9BC6-F775720AE3D9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9B6F-21B6-4947-A0A2-A37106EEF87E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167-07E7-492C-AFAA-430559FE6CFB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75B4-8C41-49E3-B953-80BFB5DE74A7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884-EF5C-49BC-A2EC-BD41CB3170A6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2CE3-0BD5-47D3-9A52-1940116D7094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B7D-07E3-4874-9AF3-3D6CCC0D8B0F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5162-20D4-410B-B585-9BCB6218C6AF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27670E-2FFD-4617-B78F-8DC9A4F0E1FE}" type="datetime1">
              <a:rPr lang="ru-RU" smtClean="0"/>
              <a:pPr/>
              <a:t>23.04.2018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3750454"/>
            <a:ext cx="2421392" cy="22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3878180"/>
            <a:ext cx="4293178" cy="203878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Khryashchev Vladimir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Artificial Intelligence Center</a:t>
            </a:r>
          </a:p>
          <a:p>
            <a:pPr algn="r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656184"/>
          </a:xfrm>
        </p:spPr>
        <p:txBody>
          <a:bodyPr>
            <a:noAutofit/>
          </a:bodyPr>
          <a:lstStyle/>
          <a:p>
            <a:r>
              <a:rPr lang="en-US" sz="3600" b="1" dirty="0"/>
              <a:t>Deep learning for real-time robust </a:t>
            </a:r>
            <a:br>
              <a:rPr lang="en-US" sz="3600" b="1" dirty="0"/>
            </a:br>
            <a:r>
              <a:rPr lang="en-US" sz="3600" b="1" dirty="0"/>
              <a:t>facial expression analysis</a:t>
            </a:r>
            <a:endParaRPr lang="ru-RU" sz="36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1492"/>
            <a:ext cx="3306444" cy="6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ngapore n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6" y="188768"/>
            <a:ext cx="2353444" cy="10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2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Classes of facial expression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633080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1729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a) Neutral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31729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b) Smile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31729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c) Surprised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55491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d) Squint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55491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e) </a:t>
            </a:r>
            <a:r>
              <a:rPr lang="en-US" sz="2000" dirty="0" err="1"/>
              <a:t>Disguist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44208" y="55491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f) Scream</a:t>
            </a:r>
            <a:endParaRPr lang="ru-RU" sz="2000" dirty="0"/>
          </a:p>
        </p:txBody>
      </p:sp>
      <p:pic>
        <p:nvPicPr>
          <p:cNvPr id="18" name="Рисунок 17" descr="a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1444714"/>
            <a:ext cx="2199654" cy="1695878"/>
          </a:xfrm>
          <a:prstGeom prst="rect">
            <a:avLst/>
          </a:prstGeom>
        </p:spPr>
      </p:pic>
      <p:pic>
        <p:nvPicPr>
          <p:cNvPr id="19" name="Рисунок 18" descr="b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1880" y="1444714"/>
            <a:ext cx="2199600" cy="1695878"/>
          </a:xfrm>
          <a:prstGeom prst="rect">
            <a:avLst/>
          </a:prstGeom>
        </p:spPr>
      </p:pic>
      <p:pic>
        <p:nvPicPr>
          <p:cNvPr id="20" name="Рисунок 19" descr="c.png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44208" y="1444714"/>
            <a:ext cx="2199600" cy="1695878"/>
          </a:xfrm>
          <a:prstGeom prst="rect">
            <a:avLst/>
          </a:prstGeom>
        </p:spPr>
      </p:pic>
      <p:pic>
        <p:nvPicPr>
          <p:cNvPr id="21" name="Рисунок 20" descr="d.png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1560" y="3820978"/>
            <a:ext cx="2199654" cy="1695878"/>
          </a:xfrm>
          <a:prstGeom prst="rect">
            <a:avLst/>
          </a:prstGeom>
        </p:spPr>
      </p:pic>
      <p:pic>
        <p:nvPicPr>
          <p:cNvPr id="22" name="Рисунок 21" descr="e.png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491880" y="3820978"/>
            <a:ext cx="2199600" cy="1695878"/>
          </a:xfrm>
          <a:prstGeom prst="rect">
            <a:avLst/>
          </a:prstGeom>
        </p:spPr>
      </p:pic>
      <p:pic>
        <p:nvPicPr>
          <p:cNvPr id="23" name="Рисунок 22" descr="f.png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444208" y="3820978"/>
            <a:ext cx="2199600" cy="16958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Dataset Preparation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511256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</a:rPr>
              <a:t>21</a:t>
            </a:r>
            <a:r>
              <a:rPr lang="ru-RU" sz="2800" dirty="0">
                <a:latin typeface="Calibri" pitchFamily="34" charset="0"/>
              </a:rPr>
              <a:t>0000 </a:t>
            </a:r>
            <a:r>
              <a:rPr lang="en-US" sz="2800" dirty="0">
                <a:latin typeface="Calibri" pitchFamily="34" charset="0"/>
              </a:rPr>
              <a:t>randomly selected and </a:t>
            </a:r>
            <a:r>
              <a:rPr lang="en-US" sz="2800" dirty="0" err="1">
                <a:latin typeface="Calibri" pitchFamily="34" charset="0"/>
              </a:rPr>
              <a:t>mirrorred</a:t>
            </a:r>
            <a:r>
              <a:rPr lang="en-US" sz="2800" dirty="0">
                <a:latin typeface="Calibri" pitchFamily="34" charset="0"/>
              </a:rPr>
              <a:t> images</a:t>
            </a:r>
          </a:p>
          <a:p>
            <a:pPr algn="just">
              <a:buNone/>
            </a:pPr>
            <a:r>
              <a:rPr lang="en-US" sz="2800" dirty="0">
                <a:latin typeface="Calibri" pitchFamily="34" charset="0"/>
              </a:rPr>
              <a:t>    </a:t>
            </a:r>
            <a:r>
              <a:rPr lang="ru-RU" sz="2800" dirty="0">
                <a:latin typeface="Calibri" pitchFamily="34" charset="0"/>
              </a:rPr>
              <a:t>(35000 </a:t>
            </a:r>
            <a:r>
              <a:rPr lang="ru-RU" sz="2800" dirty="0" err="1">
                <a:latin typeface="Calibri" pitchFamily="34" charset="0"/>
              </a:rPr>
              <a:t>images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err="1">
                <a:latin typeface="Calibri" pitchFamily="34" charset="0"/>
              </a:rPr>
              <a:t>for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err="1">
                <a:latin typeface="Calibri" pitchFamily="34" charset="0"/>
              </a:rPr>
              <a:t>each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err="1">
                <a:latin typeface="Calibri" pitchFamily="34" charset="0"/>
              </a:rPr>
              <a:t>type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err="1">
                <a:latin typeface="Calibri" pitchFamily="34" charset="0"/>
              </a:rPr>
              <a:t>of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err="1">
                <a:latin typeface="Calibri" pitchFamily="34" charset="0"/>
              </a:rPr>
              <a:t>emotions</a:t>
            </a:r>
            <a:r>
              <a:rPr lang="en-US" sz="2800" dirty="0">
                <a:latin typeface="Calibri" pitchFamily="34" charset="0"/>
              </a:rPr>
              <a:t>)</a:t>
            </a:r>
            <a:endParaRPr lang="ru-RU" sz="2800" dirty="0">
              <a:latin typeface="Calibri" pitchFamily="34" charset="0"/>
            </a:endParaRPr>
          </a:p>
          <a:p>
            <a:pPr algn="just">
              <a:buNone/>
            </a:pPr>
            <a:endParaRPr lang="en-US" sz="2800" dirty="0">
              <a:latin typeface="Calibri" pitchFamily="34" charset="0"/>
            </a:endParaRPr>
          </a:p>
          <a:p>
            <a:pPr algn="just"/>
            <a:r>
              <a:rPr lang="en-US" sz="2800" dirty="0">
                <a:latin typeface="Calibri" pitchFamily="34" charset="0"/>
              </a:rPr>
              <a:t>Angle of view</a:t>
            </a:r>
            <a:r>
              <a:rPr lang="ru-RU" sz="2800" dirty="0">
                <a:latin typeface="Calibri" pitchFamily="34" charset="0"/>
              </a:rPr>
              <a:t>: </a:t>
            </a:r>
            <a:r>
              <a:rPr lang="en-US" sz="2800" dirty="0">
                <a:latin typeface="Calibri" pitchFamily="34" charset="0"/>
              </a:rPr>
              <a:t>[-45, 45] </a:t>
            </a:r>
          </a:p>
          <a:p>
            <a:pPr algn="just">
              <a:buNone/>
            </a:pPr>
            <a:endParaRPr lang="en-US" sz="2800" dirty="0">
              <a:latin typeface="Calibri" pitchFamily="34" charset="0"/>
            </a:endParaRPr>
          </a:p>
          <a:p>
            <a:pPr algn="just">
              <a:buNone/>
            </a:pPr>
            <a:endParaRPr lang="en-US" sz="2800" dirty="0">
              <a:latin typeface="Calibri" pitchFamily="34" charset="0"/>
            </a:endParaRPr>
          </a:p>
          <a:p>
            <a:pPr algn="just"/>
            <a:r>
              <a:rPr lang="en-US" sz="2800" dirty="0">
                <a:latin typeface="Calibri" pitchFamily="34" charset="0"/>
              </a:rPr>
              <a:t>Train and test samples: 80/20</a:t>
            </a:r>
            <a:endParaRPr lang="ru-RU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Learning process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1532758"/>
              </p:ext>
            </p:extLst>
          </p:nvPr>
        </p:nvGraphicFramePr>
        <p:xfrm>
          <a:off x="683568" y="4509117"/>
          <a:ext cx="8064896" cy="19442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Neural Network Model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Accuracy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Simple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92</a:t>
                      </a: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29</a:t>
                      </a: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%</a:t>
                      </a: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Complicated</a:t>
                      </a:r>
                      <a:endParaRPr lang="ru-RU" sz="24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94,</a:t>
                      </a: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48</a:t>
                      </a: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%</a:t>
                      </a: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 descr="los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1124744"/>
            <a:ext cx="460851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780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Results (Confusion Matrix)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44613"/>
              </p:ext>
            </p:extLst>
          </p:nvPr>
        </p:nvGraphicFramePr>
        <p:xfrm>
          <a:off x="755574" y="1052736"/>
          <a:ext cx="8064898" cy="56051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952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 pitchFamily="34" charset="0"/>
                        </a:rPr>
                        <a:t>Classes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Real class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33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Smile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Surprise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Disgust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Squint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Scream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Neutral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84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Predicted class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Smile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6471/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6526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136/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Surprise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87/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140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6715/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6767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47/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30/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Disgust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102/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72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6006/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6322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556/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334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34/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43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Squint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143/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20/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749/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541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6112/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6479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184/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166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Scream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53/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21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98/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156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48/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6903/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6940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Neutral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144/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36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126/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64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301/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174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6563/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6637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Similar classes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28679" name="Picture 7" descr="C:\Users\User\Desktop\255_02_03_080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92" y="2082334"/>
            <a:ext cx="3739576" cy="2880320"/>
          </a:xfrm>
          <a:prstGeom prst="rect">
            <a:avLst/>
          </a:prstGeom>
          <a:noFill/>
        </p:spPr>
      </p:pic>
      <p:pic>
        <p:nvPicPr>
          <p:cNvPr id="28680" name="Picture 8" descr="C:\Users\User\Desktop\255_03_03_080_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82334"/>
            <a:ext cx="3723736" cy="28803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932040" y="501317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b) </a:t>
            </a:r>
            <a:r>
              <a:rPr lang="en-US" sz="2000" dirty="0" err="1"/>
              <a:t>Disguist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501317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a) Squint</a:t>
            </a:r>
            <a:endParaRPr lang="ru-RU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Results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32219"/>
              </p:ext>
            </p:extLst>
          </p:nvPr>
        </p:nvGraphicFramePr>
        <p:xfrm>
          <a:off x="683569" y="1052734"/>
          <a:ext cx="8064895" cy="564710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2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94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Error analysis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Metrics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0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Precision</a:t>
                      </a:r>
                      <a:r>
                        <a:rPr lang="ru-RU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 (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P</a:t>
                      </a:r>
                      <a:r>
                        <a:rPr lang="ru-RU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)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Recall (R)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F-score (F)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9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Classes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Smile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0,82/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0,93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0,94/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Surprise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Disgust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0,89/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0,93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0,86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0,87/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0,92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Squint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0,85/</a:t>
                      </a:r>
                      <a:endParaRPr lang="ru-RU" sz="1600" b="1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0,88</a:t>
                      </a:r>
                      <a:endParaRPr lang="ru-RU" sz="1600" b="1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0,87/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0,93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0,86/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</a:t>
                      </a:r>
                      <a:endParaRPr lang="ru-RU" sz="1600" b="1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Scream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0,99/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Neutral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0,92/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Future Work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Testing for other databases of face images</a:t>
            </a:r>
            <a:endParaRPr lang="ru-RU" sz="2400" dirty="0">
              <a:latin typeface="Calibri" pitchFamily="34" charset="0"/>
            </a:endParaRP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00506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Calibri" pitchFamily="34" charset="0"/>
                <a:cs typeface="Times New Roman" pitchFamily="18" charset="0"/>
              </a:rPr>
              <a:t>Radboud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 Faces Database:</a:t>
            </a:r>
            <a:endParaRPr lang="ru-RU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4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more than</a:t>
            </a:r>
            <a:r>
              <a:rPr lang="ru-RU" sz="2000" dirty="0">
                <a:latin typeface="Calibri" pitchFamily="34" charset="0"/>
              </a:rPr>
              <a:t> 8000 </a:t>
            </a:r>
            <a:r>
              <a:rPr lang="en-US" sz="2000" dirty="0" err="1">
                <a:latin typeface="Calibri" pitchFamily="34" charset="0"/>
              </a:rPr>
              <a:t>colour</a:t>
            </a:r>
            <a:r>
              <a:rPr lang="en-US" sz="2000" dirty="0">
                <a:latin typeface="Calibri" pitchFamily="34" charset="0"/>
              </a:rPr>
              <a:t> images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of 67 different subjects</a:t>
            </a:r>
            <a:endParaRPr lang="ru-RU" sz="20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5 angles of view</a:t>
            </a:r>
            <a:r>
              <a:rPr lang="ru-RU" sz="2000" dirty="0">
                <a:latin typeface="Calibri" pitchFamily="34" charset="0"/>
              </a:rPr>
              <a:t> : 0°, 45°, 90°, 135°, 180°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8 facial expressions</a:t>
            </a:r>
            <a:r>
              <a:rPr lang="ru-RU" sz="2000" dirty="0">
                <a:latin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</a:rPr>
              <a:t>neutral, sadness, contempt, surprise, happiness, fear, anger, and disgust</a:t>
            </a:r>
            <a:r>
              <a:rPr lang="ru-RU" sz="2000" dirty="0">
                <a:latin typeface="Calibri" pitchFamily="34" charset="0"/>
              </a:rPr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 descr="C:\_Repositories\Emotions_Recognition\Theory\Картинки для статей и презентаций\Radbou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01" y="1988840"/>
            <a:ext cx="8773786" cy="15983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99992" y="6309320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http://www.socsci.ru.nl:8180/RaFD2/RaFD?p=main</a:t>
            </a:r>
            <a:endParaRPr lang="ru-RU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Future Work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Testing for other databases of face images</a:t>
            </a:r>
            <a:endParaRPr lang="ru-RU" sz="2400" dirty="0">
              <a:latin typeface="Calibri" pitchFamily="34" charset="0"/>
            </a:endParaRP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</p:txBody>
      </p:sp>
      <p:pic>
        <p:nvPicPr>
          <p:cNvPr id="31748" name="Picture 4" descr="C:\_Repositories\Emotions_Recognition\Theory\Картинки для статей и презентаций\FER201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1062" y="1988840"/>
            <a:ext cx="8077402" cy="12129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645024"/>
            <a:ext cx="82809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FER2013 Database:</a:t>
            </a:r>
            <a:endParaRPr lang="ru-RU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black-and-white images of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48x48</a:t>
            </a:r>
            <a:endParaRPr lang="ru-RU" sz="20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</a:t>
            </a:r>
            <a:r>
              <a:rPr lang="ru-RU" sz="2000" dirty="0">
                <a:latin typeface="Calibri" pitchFamily="34" charset="0"/>
              </a:rPr>
              <a:t>3 </a:t>
            </a:r>
            <a:r>
              <a:rPr lang="en-US" sz="2000" dirty="0">
                <a:latin typeface="Calibri" pitchFamily="34" charset="0"/>
              </a:rPr>
              <a:t>sets</a:t>
            </a:r>
            <a:r>
              <a:rPr lang="ru-RU" sz="2000" dirty="0">
                <a:latin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</a:rPr>
              <a:t>training</a:t>
            </a:r>
            <a:r>
              <a:rPr lang="ru-RU" sz="2000" dirty="0">
                <a:latin typeface="Calibri" pitchFamily="34" charset="0"/>
              </a:rPr>
              <a:t> (28709 </a:t>
            </a:r>
            <a:r>
              <a:rPr lang="en-US" sz="2000" dirty="0">
                <a:latin typeface="Calibri" pitchFamily="34" charset="0"/>
              </a:rPr>
              <a:t>images</a:t>
            </a:r>
            <a:r>
              <a:rPr lang="ru-RU" sz="2000" dirty="0">
                <a:latin typeface="Calibri" pitchFamily="34" charset="0"/>
              </a:rPr>
              <a:t>), </a:t>
            </a:r>
            <a:r>
              <a:rPr lang="en-US" sz="2000" dirty="0">
                <a:latin typeface="Calibri" pitchFamily="34" charset="0"/>
              </a:rPr>
              <a:t>validation</a:t>
            </a:r>
            <a:r>
              <a:rPr lang="ru-RU" sz="2000" dirty="0">
                <a:latin typeface="Calibri" pitchFamily="34" charset="0"/>
              </a:rPr>
              <a:t> (3589 </a:t>
            </a:r>
            <a:r>
              <a:rPr lang="en-US" sz="2000" dirty="0">
                <a:latin typeface="Calibri" pitchFamily="34" charset="0"/>
              </a:rPr>
              <a:t>images</a:t>
            </a:r>
            <a:r>
              <a:rPr lang="ru-RU" sz="2000" dirty="0">
                <a:latin typeface="Calibri" pitchFamily="34" charset="0"/>
              </a:rPr>
              <a:t>), </a:t>
            </a:r>
            <a:r>
              <a:rPr lang="en-US" sz="2000" dirty="0">
                <a:latin typeface="Calibri" pitchFamily="34" charset="0"/>
              </a:rPr>
              <a:t>testing</a:t>
            </a:r>
            <a:r>
              <a:rPr lang="ru-RU" sz="2000" dirty="0">
                <a:latin typeface="Calibri" pitchFamily="34" charset="0"/>
              </a:rPr>
              <a:t> (3589 </a:t>
            </a:r>
            <a:r>
              <a:rPr lang="en-US" sz="2000" dirty="0">
                <a:latin typeface="Calibri" pitchFamily="34" charset="0"/>
              </a:rPr>
              <a:t>images</a:t>
            </a:r>
            <a:r>
              <a:rPr lang="ru-RU" sz="2000" dirty="0">
                <a:latin typeface="Calibri" pitchFamily="34" charset="0"/>
              </a:rPr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</a:t>
            </a:r>
            <a:r>
              <a:rPr lang="ru-RU" sz="2000" dirty="0">
                <a:latin typeface="Calibri" pitchFamily="34" charset="0"/>
              </a:rPr>
              <a:t>7 </a:t>
            </a:r>
            <a:r>
              <a:rPr lang="en-US" sz="2000" dirty="0">
                <a:latin typeface="Calibri" pitchFamily="34" charset="0"/>
              </a:rPr>
              <a:t>facial expressions</a:t>
            </a:r>
            <a:r>
              <a:rPr lang="ru-RU" sz="2000" dirty="0">
                <a:latin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</a:rPr>
              <a:t>anger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disgust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fear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happiness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sadness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surprise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neutral</a:t>
            </a:r>
            <a:r>
              <a:rPr lang="ru-RU" sz="2000" dirty="0">
                <a:latin typeface="Calibri" pitchFamily="34" charset="0"/>
              </a:rPr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99592" y="6346195"/>
            <a:ext cx="7992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https://www.kaggle.com/c/challenges-in-representation-learning-facial-expression-recognition-challenge/data</a:t>
            </a:r>
            <a:endParaRPr lang="ru-RU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Future Work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784976" cy="5040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Testing for other databases of face images</a:t>
            </a:r>
            <a:endParaRPr lang="ru-RU" sz="2400" dirty="0">
              <a:latin typeface="Calibri" pitchFamily="34" charset="0"/>
            </a:endParaRP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435965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AFEW:</a:t>
            </a:r>
            <a:endParaRPr lang="ru-RU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contain video materials from Hollywood movies.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each video is </a:t>
            </a:r>
            <a:r>
              <a:rPr lang="en-US" sz="2000" dirty="0" err="1">
                <a:latin typeface="Calibri" pitchFamily="34" charset="0"/>
              </a:rPr>
              <a:t>labelled</a:t>
            </a:r>
            <a:r>
              <a:rPr lang="en-US" sz="2000" dirty="0">
                <a:latin typeface="Calibri" pitchFamily="34" charset="0"/>
              </a:rPr>
              <a:t> on time slices</a:t>
            </a:r>
            <a:endParaRPr lang="ru-RU" sz="20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contain people of different ages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focuses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and resolutions of faces</a:t>
            </a:r>
            <a:endParaRPr lang="ru-RU" sz="20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</a:t>
            </a:r>
            <a:r>
              <a:rPr lang="en-US" sz="2000" dirty="0" err="1">
                <a:latin typeface="Calibri" pitchFamily="34" charset="0"/>
              </a:rPr>
              <a:t>labelling</a:t>
            </a:r>
            <a:r>
              <a:rPr lang="en-US" sz="2000" dirty="0">
                <a:latin typeface="Calibri" pitchFamily="34" charset="0"/>
              </a:rPr>
              <a:t> includes information about names and ages of actors, ages for their role, facial expressions and cues</a:t>
            </a:r>
            <a:endParaRPr lang="ru-RU" sz="20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  6 facial expressions</a:t>
            </a:r>
            <a:r>
              <a:rPr lang="ru-RU" sz="2000" dirty="0">
                <a:latin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</a:rPr>
              <a:t>anger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disgust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fear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happiness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</a:rPr>
              <a:t>surprise,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neutral</a:t>
            </a:r>
            <a:r>
              <a:rPr lang="ru-RU" sz="2000" dirty="0">
                <a:latin typeface="Calibri" pitchFamily="34" charset="0"/>
              </a:rPr>
              <a:t>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026" name="Picture 2" descr="C:\_Repositories\Emotions_Recognition\Theory\Картинки для статей и презентаций\SFEW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3580" y="1907527"/>
            <a:ext cx="7872876" cy="1017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Conclusions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544616"/>
          </a:xfrm>
        </p:spPr>
        <p:txBody>
          <a:bodyPr>
            <a:normAutofit/>
          </a:bodyPr>
          <a:lstStyle/>
          <a:p>
            <a:pPr algn="just"/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complicated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CNN </a:t>
            </a:r>
            <a:r>
              <a:rPr lang="ru-RU" dirty="0" err="1"/>
              <a:t>allow</a:t>
            </a:r>
            <a:r>
              <a:rPr lang="ru-RU" dirty="0"/>
              <a:t> </a:t>
            </a:r>
            <a:r>
              <a:rPr lang="ru-RU" dirty="0" err="1"/>
              <a:t>us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increase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accuracy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92.29% </a:t>
            </a:r>
            <a:r>
              <a:rPr lang="ru-RU" dirty="0" err="1"/>
              <a:t>to</a:t>
            </a:r>
            <a:r>
              <a:rPr lang="ru-RU" dirty="0"/>
              <a:t> 94.48%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F-</a:t>
            </a:r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greater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0.9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. </a:t>
            </a:r>
            <a:endParaRPr lang="en-US" sz="2400" dirty="0">
              <a:latin typeface="Calibri" pitchFamily="34" charset="0"/>
            </a:endParaRPr>
          </a:p>
          <a:p>
            <a:pPr algn="just"/>
            <a:endParaRPr lang="ru-RU" sz="2400" dirty="0">
              <a:latin typeface="Calibri" pitchFamily="34" charset="0"/>
            </a:endParaRPr>
          </a:p>
          <a:p>
            <a:pPr algn="just"/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confusion-matrix</a:t>
            </a:r>
            <a:r>
              <a:rPr lang="ru-RU" dirty="0"/>
              <a:t> </a:t>
            </a:r>
            <a:r>
              <a:rPr lang="ru-RU" dirty="0" err="1"/>
              <a:t>shows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facial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difficult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emotions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“</a:t>
            </a:r>
            <a:r>
              <a:rPr lang="ru-RU" dirty="0" err="1"/>
              <a:t>Disgust</a:t>
            </a:r>
            <a:r>
              <a:rPr lang="ru-RU" dirty="0"/>
              <a:t>” </a:t>
            </a:r>
            <a:r>
              <a:rPr lang="ru-RU" dirty="0" err="1"/>
              <a:t>and</a:t>
            </a:r>
            <a:r>
              <a:rPr lang="ru-RU" dirty="0"/>
              <a:t> “</a:t>
            </a:r>
            <a:r>
              <a:rPr lang="ru-RU" dirty="0" err="1"/>
              <a:t>Squint</a:t>
            </a:r>
            <a:r>
              <a:rPr lang="ru-RU" dirty="0"/>
              <a:t>”. </a:t>
            </a:r>
            <a:endParaRPr lang="en-US" dirty="0"/>
          </a:p>
          <a:p>
            <a:pPr algn="just"/>
            <a:endParaRPr lang="en-US" sz="2400" dirty="0">
              <a:latin typeface="Calibri" pitchFamily="34" charset="0"/>
            </a:endParaRPr>
          </a:p>
          <a:p>
            <a:pPr algn="just"/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designing</a:t>
            </a:r>
            <a:r>
              <a:rPr lang="ru-RU" dirty="0"/>
              <a:t> </a:t>
            </a:r>
            <a:r>
              <a:rPr lang="ru-RU" dirty="0" err="1"/>
              <a:t>algorithm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real-time</a:t>
            </a:r>
            <a:r>
              <a:rPr lang="ru-RU" dirty="0"/>
              <a:t> </a:t>
            </a:r>
            <a:r>
              <a:rPr lang="ru-RU" dirty="0" err="1"/>
              <a:t>applications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embedded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</a:t>
            </a:r>
            <a:r>
              <a:rPr lang="ru-RU" dirty="0" err="1"/>
              <a:t>such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NVIDIA </a:t>
            </a:r>
            <a:r>
              <a:rPr lang="ru-RU" dirty="0" err="1"/>
              <a:t>Jetson</a:t>
            </a:r>
            <a:r>
              <a:rPr lang="ru-RU" dirty="0"/>
              <a:t>.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78098"/>
          </a:xfrm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Motivation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928992" cy="5256584"/>
          </a:xfrm>
        </p:spPr>
        <p:txBody>
          <a:bodyPr/>
          <a:lstStyle/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Development of effective real-time algorithm of facial expression recognition based on deep convolutional neural network</a:t>
            </a:r>
            <a:endParaRPr lang="ru-RU" b="1" dirty="0">
              <a:latin typeface="Calibri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_Repositories\Emotions_Recognition\Theory\TimRo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445264" cy="3830874"/>
          </a:xfrm>
          <a:prstGeom prst="rect">
            <a:avLst/>
          </a:prstGeom>
          <a:noFill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C4E32D-FCCF-4A47-9BE0-76074BC66295}"/>
              </a:ext>
            </a:extLst>
          </p:cNvPr>
          <p:cNvSpPr/>
          <p:nvPr/>
        </p:nvSpPr>
        <p:spPr>
          <a:xfrm>
            <a:off x="827584" y="5966294"/>
            <a:ext cx="786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400"/>
              </a:spcAft>
              <a:tabLst>
                <a:tab pos="228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Ekman P. and Friesen W.V. 1977.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Manual for the Facial Action Coding System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Consulting Psychologists Press.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148" y="4221088"/>
            <a:ext cx="1957804" cy="185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4430" y="4437112"/>
            <a:ext cx="4032448" cy="1512168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Khryashchev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Vladimir</a:t>
            </a:r>
          </a:p>
          <a:p>
            <a:pPr algn="r"/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Ivanovsky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Leonid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Priorov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Andrey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656184"/>
          </a:xfrm>
        </p:spPr>
        <p:txBody>
          <a:bodyPr>
            <a:noAutofit/>
          </a:bodyPr>
          <a:lstStyle/>
          <a:p>
            <a:r>
              <a:rPr lang="en-US" sz="3600" b="1" dirty="0"/>
              <a:t>Deep learning for real-time robust </a:t>
            </a:r>
            <a:br>
              <a:rPr lang="en-US" sz="3600" b="1" dirty="0"/>
            </a:br>
            <a:r>
              <a:rPr lang="en-US" sz="3600" b="1" dirty="0"/>
              <a:t>facial expression analysis</a:t>
            </a:r>
            <a:endParaRPr lang="ru-RU" sz="36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1492"/>
            <a:ext cx="3306444" cy="6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ngapore n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6" y="188768"/>
            <a:ext cx="2353444" cy="10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/>
          <a:lstStyle/>
          <a:p>
            <a:pPr algn="ctr"/>
            <a:r>
              <a:rPr lang="en-US" dirty="0"/>
              <a:t>Application Areas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5576" y="1453785"/>
            <a:ext cx="7056784" cy="33123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Videoanalysis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analytics in Retail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Computer-Human Interaction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:\Users\User\Desktop\vysokiy_uroven_bezopasnos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635" y="4890681"/>
            <a:ext cx="936104" cy="936104"/>
          </a:xfrm>
          <a:prstGeom prst="rect">
            <a:avLst/>
          </a:prstGeom>
          <a:noFill/>
        </p:spPr>
      </p:pic>
      <p:pic>
        <p:nvPicPr>
          <p:cNvPr id="5" name="Picture 2" descr="C:\Users\User\Desktop\Pie-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971401"/>
            <a:ext cx="1003902" cy="1072920"/>
          </a:xfrm>
          <a:prstGeom prst="rect">
            <a:avLst/>
          </a:prstGeom>
          <a:noFill/>
        </p:spPr>
      </p:pic>
      <p:pic>
        <p:nvPicPr>
          <p:cNvPr id="2050" name="Picture 2" descr="C:\Users\User\Downloads\icons8-полицейский-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8758" y="4797152"/>
            <a:ext cx="1207442" cy="1207438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9" name="Picture 3" descr="C:\Users\User\Downloads\icons8-mental-health-96.png">
            <a:extLst>
              <a:ext uri="{FF2B5EF4-FFF2-40B4-BE49-F238E27FC236}">
                <a16:creationId xmlns:a16="http://schemas.microsoft.com/office/drawing/2014/main" id="{FC4D3D49-B42E-4492-B906-2A26B59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0360" y="4797152"/>
            <a:ext cx="1207442" cy="1207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362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5666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Algorithm Requirement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856984" cy="4248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ru-RU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Support of Real-Time video streams</a:t>
            </a:r>
          </a:p>
          <a:p>
            <a:endParaRPr lang="ru-RU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Recognize spontaneous expressions </a:t>
            </a:r>
            <a:r>
              <a:rPr lang="ru-RU" sz="2800" dirty="0" err="1">
                <a:latin typeface="Calibri" pitchFamily="34" charset="0"/>
              </a:rPr>
              <a:t>f</a:t>
            </a:r>
            <a:r>
              <a:rPr lang="en-US" sz="2800" dirty="0">
                <a:latin typeface="Calibri" pitchFamily="34" charset="0"/>
              </a:rPr>
              <a:t>or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different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viewing </a:t>
            </a:r>
            <a:r>
              <a:rPr lang="ru-RU" sz="2800" dirty="0" err="1">
                <a:latin typeface="Calibri" pitchFamily="34" charset="0"/>
              </a:rPr>
              <a:t>angles</a:t>
            </a:r>
            <a:endParaRPr lang="en-US" sz="2800" dirty="0">
              <a:latin typeface="Calibri" pitchFamily="34" charset="0"/>
            </a:endParaRPr>
          </a:p>
          <a:p>
            <a:endParaRPr lang="ru-RU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Robust against lighting conditions, face resolutions,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78098"/>
          </a:xfrm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Image Processing Steps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146670" y="1498948"/>
            <a:ext cx="8856984" cy="468052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Calibri" pitchFamily="34" charset="0"/>
              </a:rPr>
              <a:t>Capture face images from the database or video stream</a:t>
            </a:r>
            <a:endParaRPr lang="ru-RU" sz="2800" dirty="0">
              <a:latin typeface="Calibri" pitchFamily="34" charset="0"/>
            </a:endParaRPr>
          </a:p>
          <a:p>
            <a:pPr algn="just">
              <a:buNone/>
            </a:pPr>
            <a:endParaRPr lang="ru-RU" sz="2800" dirty="0">
              <a:latin typeface="Calibri" pitchFamily="34" charset="0"/>
            </a:endParaRPr>
          </a:p>
          <a:p>
            <a:pPr algn="just"/>
            <a:r>
              <a:rPr lang="en-US" sz="2800" dirty="0">
                <a:latin typeface="Calibri" pitchFamily="34" charset="0"/>
              </a:rPr>
              <a:t>Preprocessing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</a:rPr>
              <a:t>interference reduction</a:t>
            </a:r>
            <a:r>
              <a:rPr lang="ru-RU" sz="2800" dirty="0">
                <a:latin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</a:rPr>
              <a:t>filtering</a:t>
            </a:r>
            <a:r>
              <a:rPr lang="ru-RU" sz="2800" dirty="0">
                <a:latin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</a:rPr>
              <a:t>sharpening, etc.</a:t>
            </a:r>
            <a:r>
              <a:rPr lang="ru-RU" sz="2800" dirty="0">
                <a:latin typeface="Calibri" pitchFamily="34" charset="0"/>
              </a:rPr>
              <a:t>)</a:t>
            </a:r>
            <a:endParaRPr lang="en-US" sz="2800" dirty="0">
              <a:latin typeface="Calibri" pitchFamily="34" charset="0"/>
            </a:endParaRPr>
          </a:p>
          <a:p>
            <a:pPr algn="just">
              <a:buNone/>
            </a:pPr>
            <a:endParaRPr lang="ru-RU" sz="2800" dirty="0">
              <a:latin typeface="Calibri" pitchFamily="34" charset="0"/>
            </a:endParaRPr>
          </a:p>
          <a:p>
            <a:pPr algn="just"/>
            <a:r>
              <a:rPr lang="en-US" sz="2800" dirty="0">
                <a:latin typeface="Calibri" pitchFamily="34" charset="0"/>
              </a:rPr>
              <a:t>Generation of set of features</a:t>
            </a:r>
            <a:endParaRPr lang="ru-RU" sz="2800" dirty="0">
              <a:latin typeface="Calibri" pitchFamily="34" charset="0"/>
            </a:endParaRPr>
          </a:p>
          <a:p>
            <a:pPr algn="just">
              <a:buNone/>
            </a:pPr>
            <a:endParaRPr lang="ru-RU" sz="2800" dirty="0">
              <a:latin typeface="Calibri" pitchFamily="34" charset="0"/>
            </a:endParaRPr>
          </a:p>
          <a:p>
            <a:pPr algn="just"/>
            <a:r>
              <a:rPr lang="en-US" sz="2800" dirty="0">
                <a:latin typeface="Calibri" pitchFamily="34" charset="0"/>
              </a:rPr>
              <a:t>Classification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Simple </a:t>
            </a:r>
            <a:r>
              <a:rPr lang="en-US" dirty="0" err="1">
                <a:latin typeface="Calibri" pitchFamily="34" charset="0"/>
              </a:rPr>
              <a:t>convolutional</a:t>
            </a:r>
            <a:r>
              <a:rPr lang="en-US" dirty="0">
                <a:latin typeface="Calibri" pitchFamily="34" charset="0"/>
              </a:rPr>
              <a:t> neural network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3" name="Рисунок 0" descr="Новый точечный рисунок.bmp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772816"/>
            <a:ext cx="8653828" cy="229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483954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Numerical optimization algorithm</a:t>
            </a:r>
            <a:r>
              <a:rPr lang="ru-RU" sz="2400" dirty="0">
                <a:latin typeface="Calibri" pitchFamily="34" charset="0"/>
              </a:rPr>
              <a:t>:</a:t>
            </a:r>
            <a:r>
              <a:rPr lang="en-US" sz="2400" dirty="0">
                <a:latin typeface="Calibri" pitchFamily="34" charset="0"/>
              </a:rPr>
              <a:t> stochastic gradient descent (SGD)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66124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Z.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Zhou, L. Wang, X.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“Ordinal Regression with Multiple Output CNN for Age Estimation”,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2016 IEEE Conference on Computer Vision and Pattern Recognition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2016, pp. 4920–4928.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Complicated </a:t>
            </a:r>
            <a:r>
              <a:rPr lang="en-US" dirty="0" err="1">
                <a:latin typeface="Calibri" pitchFamily="34" charset="0"/>
              </a:rPr>
              <a:t>convolutional</a:t>
            </a:r>
            <a:r>
              <a:rPr lang="en-US" dirty="0">
                <a:latin typeface="Calibri" pitchFamily="34" charset="0"/>
              </a:rPr>
              <a:t> neural network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1027" name="Рисунок 2" descr="Новый точечный рисунок - копия.bmp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419239"/>
            <a:ext cx="8717038" cy="291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sz="quarter" idx="1"/>
          </p:nvPr>
        </p:nvSpPr>
        <p:spPr>
          <a:xfrm>
            <a:off x="827584" y="4926732"/>
            <a:ext cx="6984776" cy="151216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Added more </a:t>
            </a:r>
            <a:r>
              <a:rPr lang="en-US" dirty="0" err="1">
                <a:latin typeface="Calibri" pitchFamily="34" charset="0"/>
              </a:rPr>
              <a:t>convolutional</a:t>
            </a:r>
            <a:r>
              <a:rPr lang="en-US" dirty="0">
                <a:latin typeface="Calibri" pitchFamily="34" charset="0"/>
              </a:rPr>
              <a:t> layers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Changed sizes of </a:t>
            </a:r>
            <a:r>
              <a:rPr lang="en-US" dirty="0" err="1">
                <a:latin typeface="Calibri" pitchFamily="34" charset="0"/>
              </a:rPr>
              <a:t>convolutional</a:t>
            </a:r>
            <a:r>
              <a:rPr lang="en-US" dirty="0">
                <a:latin typeface="Calibri" pitchFamily="34" charset="0"/>
              </a:rPr>
              <a:t> layers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Added more activation and normalization layers</a:t>
            </a:r>
            <a:endParaRPr lang="ru-RU" dirty="0">
              <a:latin typeface="Calibri" pitchFamily="34" charset="0"/>
            </a:endParaRP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ownloads\big_nvidia-dgx-1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48" y="1196752"/>
            <a:ext cx="4540384" cy="4716920"/>
          </a:xfrm>
          <a:prstGeom prst="rect">
            <a:avLst/>
          </a:prstGeom>
          <a:noFill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78098"/>
          </a:xfrm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Training and testing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5148064" y="2614462"/>
            <a:ext cx="3754760" cy="230425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itchFamily="34" charset="0"/>
              </a:rPr>
              <a:t>Training</a:t>
            </a:r>
            <a:r>
              <a:rPr lang="ru-RU" sz="2400" dirty="0">
                <a:latin typeface="Calibri" pitchFamily="34" charset="0"/>
              </a:rPr>
              <a:t>: </a:t>
            </a:r>
            <a:r>
              <a:rPr lang="en-US" sz="2400" dirty="0">
                <a:latin typeface="Calibri" pitchFamily="34" charset="0"/>
              </a:rPr>
              <a:t>~</a:t>
            </a:r>
            <a:r>
              <a:rPr lang="ru-RU" sz="2400" dirty="0">
                <a:latin typeface="Calibri" pitchFamily="34" charset="0"/>
              </a:rPr>
              <a:t>45 </a:t>
            </a:r>
            <a:r>
              <a:rPr lang="en-US" sz="2400" dirty="0">
                <a:latin typeface="Calibri" pitchFamily="34" charset="0"/>
              </a:rPr>
              <a:t>min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Testing</a:t>
            </a:r>
            <a:r>
              <a:rPr lang="ru-RU" sz="2400" dirty="0">
                <a:latin typeface="Calibri" pitchFamily="34" charset="0"/>
              </a:rPr>
              <a:t>: </a:t>
            </a:r>
            <a:r>
              <a:rPr lang="en-US" sz="2400" dirty="0">
                <a:latin typeface="Calibri" pitchFamily="34" charset="0"/>
              </a:rPr>
              <a:t>~8-10 min, means classification of 42 000 images.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62280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 Center of P.G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Demidov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Yaroslavl State University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Multi-PIE Face Database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2050" name="Picture 2" descr="C:\Users\User\Desktop\MPIE-Pose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4781490" cy="2148090"/>
          </a:xfrm>
          <a:prstGeom prst="rect">
            <a:avLst/>
          </a:prstGeom>
          <a:noFill/>
        </p:spPr>
      </p:pic>
      <p:pic>
        <p:nvPicPr>
          <p:cNvPr id="2052" name="Picture 4" descr="C:\_Repositories\Emotions_Recognition\Theory\MultiPieCame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490" y="2924944"/>
            <a:ext cx="3526990" cy="24886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71800" y="6309320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3504" y="1333217"/>
            <a:ext cx="7784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dirty="0">
                <a:latin typeface="Calibri" pitchFamily="34" charset="0"/>
              </a:rPr>
              <a:t>  </a:t>
            </a:r>
            <a:r>
              <a:rPr lang="en-US" sz="2400" dirty="0">
                <a:latin typeface="Calibri" pitchFamily="34" charset="0"/>
              </a:rPr>
              <a:t>~</a:t>
            </a:r>
            <a:r>
              <a:rPr lang="ru-RU" sz="2400" dirty="0">
                <a:latin typeface="Calibri" pitchFamily="34" charset="0"/>
              </a:rPr>
              <a:t>750000 </a:t>
            </a:r>
            <a:r>
              <a:rPr lang="en-US" sz="2400" dirty="0">
                <a:latin typeface="Calibri" pitchFamily="34" charset="0"/>
              </a:rPr>
              <a:t>color images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  </a:t>
            </a:r>
            <a:r>
              <a:rPr lang="en-US" sz="2400" dirty="0">
                <a:latin typeface="Calibri" pitchFamily="34" charset="0"/>
              </a:rPr>
              <a:t>337 different subjects</a:t>
            </a:r>
            <a:endParaRPr lang="ru-RU" sz="2400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   </a:t>
            </a:r>
            <a:r>
              <a:rPr lang="ru-RU" sz="2400" dirty="0" err="1">
                <a:latin typeface="Calibri" pitchFamily="34" charset="0"/>
              </a:rPr>
              <a:t>different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 err="1">
                <a:latin typeface="Calibri" pitchFamily="34" charset="0"/>
              </a:rPr>
              <a:t>angles</a:t>
            </a:r>
            <a:r>
              <a:rPr lang="ru-RU" sz="2400" dirty="0">
                <a:latin typeface="Calibri" pitchFamily="34" charset="0"/>
              </a:rPr>
              <a:t> (</a:t>
            </a:r>
            <a:r>
              <a:rPr lang="ru-RU" sz="2400" dirty="0" err="1">
                <a:latin typeface="Calibri" pitchFamily="34" charset="0"/>
              </a:rPr>
              <a:t>less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 err="1">
                <a:latin typeface="Calibri" pitchFamily="34" charset="0"/>
              </a:rPr>
              <a:t>than</a:t>
            </a:r>
            <a:r>
              <a:rPr lang="ru-RU" sz="2400" dirty="0">
                <a:latin typeface="Calibri" pitchFamily="34" charset="0"/>
              </a:rPr>
              <a:t> 90°)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 err="1">
                <a:latin typeface="Calibri" pitchFamily="34" charset="0"/>
              </a:rPr>
              <a:t>with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 err="1">
                <a:latin typeface="Calibri" pitchFamily="34" charset="0"/>
              </a:rPr>
              <a:t>various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 err="1">
                <a:latin typeface="Calibri" pitchFamily="34" charset="0"/>
              </a:rPr>
              <a:t>scene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dirty="0" err="1">
                <a:latin typeface="Calibri" pitchFamily="34" charset="0"/>
              </a:rPr>
              <a:t>illumination</a:t>
            </a:r>
            <a:r>
              <a:rPr lang="ru-RU" sz="2400" dirty="0">
                <a:latin typeface="Calibri" pitchFamily="34" charset="0"/>
              </a:rPr>
              <a:t>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2747</TotalTime>
  <Words>914</Words>
  <Application>Microsoft Office PowerPoint</Application>
  <PresentationFormat>Экран (4:3)</PresentationFormat>
  <Paragraphs>278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Справедливость</vt:lpstr>
      <vt:lpstr>Deep learning for real-time robust  facial expression analysis</vt:lpstr>
      <vt:lpstr>Motivation</vt:lpstr>
      <vt:lpstr>Application Areas</vt:lpstr>
      <vt:lpstr>Algorithm Requirement</vt:lpstr>
      <vt:lpstr>Image Processing Steps</vt:lpstr>
      <vt:lpstr>Simple convolutional neural network</vt:lpstr>
      <vt:lpstr>Complicated convolutional neural network</vt:lpstr>
      <vt:lpstr>Training and testing</vt:lpstr>
      <vt:lpstr>Multi-PIE Face Database</vt:lpstr>
      <vt:lpstr>Classes of facial expression</vt:lpstr>
      <vt:lpstr>Dataset Preparation</vt:lpstr>
      <vt:lpstr>Learning process</vt:lpstr>
      <vt:lpstr>Results (Confusion Matrix)</vt:lpstr>
      <vt:lpstr>Similar classes</vt:lpstr>
      <vt:lpstr>Results</vt:lpstr>
      <vt:lpstr>Future Work</vt:lpstr>
      <vt:lpstr>Future Work</vt:lpstr>
      <vt:lpstr>Future Work</vt:lpstr>
      <vt:lpstr>Conclusions</vt:lpstr>
      <vt:lpstr>Deep learning for real-time robust  facial expression analysis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YarSU DCSLab</cp:lastModifiedBy>
  <cp:revision>241</cp:revision>
  <dcterms:created xsi:type="dcterms:W3CDTF">2017-06-23T08:12:45Z</dcterms:created>
  <dcterms:modified xsi:type="dcterms:W3CDTF">2018-04-23T16:09:28Z</dcterms:modified>
</cp:coreProperties>
</file>