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16.07.2017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16.07.2017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16.07.2017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16.07.2017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16.07.2017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16.07.2017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16.07.2017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16.07.2017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16.07.2017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16.07.2017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16.07.2017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01BA12-A42D-46EF-9F91-C84B41AEF0B3}" type="datetimeFigureOut">
              <a:rPr lang="ru-RU" smtClean="0"/>
              <a:pPr/>
              <a:t>16.07.2017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Desktop\yarsu_logo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46387" y="3501008"/>
            <a:ext cx="2993565" cy="283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40288" y="4077072"/>
            <a:ext cx="2980184" cy="1584176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Хрящев В.В.,</a:t>
            </a:r>
          </a:p>
          <a:p>
            <a:pPr algn="r"/>
            <a:r>
              <a:rPr lang="ru-RU" sz="2800" dirty="0" smtClean="0"/>
              <a:t>Ивановский Л.И.,</a:t>
            </a:r>
          </a:p>
          <a:p>
            <a:pPr algn="r"/>
            <a:r>
              <a:rPr lang="ru-RU" sz="2800" dirty="0" smtClean="0"/>
              <a:t>Храбров Д.Е.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400" dirty="0" smtClean="0"/>
              <a:t>Распознавание эмоций </a:t>
            </a:r>
            <a:br>
              <a:rPr lang="ru-RU" sz="3400" dirty="0" smtClean="0"/>
            </a:br>
            <a:r>
              <a:rPr lang="ru-RU" sz="3400" dirty="0" smtClean="0"/>
              <a:t>по изображению лица человека </a:t>
            </a:r>
            <a:br>
              <a:rPr lang="ru-RU" sz="3400" dirty="0" smtClean="0"/>
            </a:br>
            <a:r>
              <a:rPr lang="ru-RU" sz="3400" dirty="0" smtClean="0"/>
              <a:t>на основе </a:t>
            </a:r>
            <a:r>
              <a:rPr lang="ru-RU" sz="3400" dirty="0" err="1" smtClean="0"/>
              <a:t>свёрточных</a:t>
            </a:r>
            <a:r>
              <a:rPr lang="ru-RU" sz="3400" dirty="0" smtClean="0"/>
              <a:t> нейронных сетей</a:t>
            </a:r>
            <a:endParaRPr lang="ru-RU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Результаты численных экспериментов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827584" y="2060848"/>
          <a:ext cx="7560843" cy="194421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520281"/>
                <a:gridCol w="2520281"/>
                <a:gridCol w="2520281"/>
              </a:tblGrid>
              <a:tr h="486054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Матрица неточностей</a:t>
                      </a:r>
                      <a:r>
                        <a:rPr lang="ru-RU" baseline="0" dirty="0" smtClean="0"/>
                        <a:t> для задачи детектирования улыбок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ru-RU" i="1" u="sng" dirty="0" smtClean="0"/>
                        <a:t>Классы</a:t>
                      </a:r>
                      <a:endParaRPr lang="ru-RU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smile</a:t>
                      </a:r>
                      <a:endParaRPr lang="ru-RU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1781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123</a:t>
                      </a:r>
                      <a:endParaRPr lang="ru-RU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Smile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1877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51920" y="437787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precision = 0.94</a:t>
            </a:r>
          </a:p>
          <a:p>
            <a:r>
              <a:rPr lang="en-US" dirty="0" smtClean="0"/>
              <a:t>recall = 0.89</a:t>
            </a:r>
          </a:p>
          <a:p>
            <a:r>
              <a:rPr lang="en-US" dirty="0" smtClean="0"/>
              <a:t>f</a:t>
            </a:r>
            <a:r>
              <a:rPr lang="en-US" sz="1200" dirty="0" smtClean="0"/>
              <a:t>1</a:t>
            </a:r>
            <a:r>
              <a:rPr lang="en-US" dirty="0" smtClean="0"/>
              <a:t>=0.91</a:t>
            </a:r>
            <a:endParaRPr lang="ru-RU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444208" y="4365104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precision = 0.89</a:t>
            </a:r>
          </a:p>
          <a:p>
            <a:r>
              <a:rPr lang="en-US" dirty="0" smtClean="0"/>
              <a:t>recall = 0.94</a:t>
            </a:r>
          </a:p>
          <a:p>
            <a:r>
              <a:rPr lang="en-US" dirty="0" smtClean="0"/>
              <a:t>f</a:t>
            </a:r>
            <a:r>
              <a:rPr lang="en-US" sz="1200" dirty="0" smtClean="0"/>
              <a:t>1</a:t>
            </a:r>
            <a:r>
              <a:rPr lang="en-US" dirty="0" smtClean="0"/>
              <a:t>=0.91</a:t>
            </a:r>
            <a:endParaRPr lang="ru-RU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Результаты численных экспериментов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179512" y="4005064"/>
          <a:ext cx="878497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392488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Задача</a:t>
                      </a:r>
                      <a:endParaRPr lang="ru-RU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Доля правильных ответов</a:t>
                      </a:r>
                      <a:endParaRPr lang="ru-RU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Распознавание эмоций</a:t>
                      </a:r>
                      <a:endParaRPr lang="ru-RU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90.23%</a:t>
                      </a:r>
                      <a:endParaRPr lang="ru-RU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Детектирование улыбок</a:t>
                      </a: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95.42%</a:t>
                      </a:r>
                      <a:endParaRPr lang="ru-RU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" name="Содержимое 3" descr="CN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396" y="1916832"/>
            <a:ext cx="8928100" cy="12171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Результаты численных экспериментов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827584" y="2305680"/>
          <a:ext cx="7704855" cy="177139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568285"/>
                <a:gridCol w="2568285"/>
                <a:gridCol w="2568285"/>
              </a:tblGrid>
              <a:tr h="442848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Матрица неточностей</a:t>
                      </a:r>
                      <a:r>
                        <a:rPr lang="ru-RU" baseline="0" dirty="0" smtClean="0"/>
                        <a:t> для задачи детектирования улыбок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pPr algn="ctr"/>
                      <a:r>
                        <a:rPr lang="ru-RU" i="1" u="sng" dirty="0" smtClean="0"/>
                        <a:t>Классы</a:t>
                      </a:r>
                      <a:endParaRPr lang="ru-RU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smile</a:t>
                      </a:r>
                      <a:endParaRPr lang="ru-RU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66</a:t>
                      </a:r>
                      <a:endParaRPr lang="ru-RU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Smile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1934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23928" y="459390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precision = 0.97</a:t>
            </a:r>
          </a:p>
          <a:p>
            <a:r>
              <a:rPr lang="en-US" dirty="0" smtClean="0"/>
              <a:t>recall = 0.94</a:t>
            </a:r>
          </a:p>
          <a:p>
            <a:r>
              <a:rPr lang="en-US" dirty="0" smtClean="0"/>
              <a:t>f</a:t>
            </a:r>
            <a:r>
              <a:rPr lang="en-US" sz="1200" dirty="0" smtClean="0"/>
              <a:t>1</a:t>
            </a:r>
            <a:r>
              <a:rPr lang="en-US" dirty="0" smtClean="0"/>
              <a:t>=0.95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459390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precision </a:t>
            </a:r>
            <a:r>
              <a:rPr lang="en-US" smtClean="0"/>
              <a:t>= </a:t>
            </a:r>
            <a:r>
              <a:rPr lang="en-US" smtClean="0"/>
              <a:t>0.94</a:t>
            </a:r>
            <a:endParaRPr lang="en-US" dirty="0" smtClean="0"/>
          </a:p>
          <a:p>
            <a:r>
              <a:rPr lang="en-US" dirty="0" smtClean="0"/>
              <a:t>recall = 0.97</a:t>
            </a:r>
          </a:p>
          <a:p>
            <a:r>
              <a:rPr lang="en-US" dirty="0" smtClean="0"/>
              <a:t>f</a:t>
            </a:r>
            <a:r>
              <a:rPr lang="en-US" sz="1200" dirty="0" smtClean="0"/>
              <a:t>1</a:t>
            </a:r>
            <a:r>
              <a:rPr lang="en-US" dirty="0" smtClean="0"/>
              <a:t>=0.95</a:t>
            </a:r>
            <a:endParaRPr lang="ru-RU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78098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928992" cy="5112568"/>
          </a:xfrm>
        </p:spPr>
        <p:txBody>
          <a:bodyPr/>
          <a:lstStyle/>
          <a:p>
            <a:pPr algn="just"/>
            <a:r>
              <a:rPr lang="ru-RU" u="sng" dirty="0" smtClean="0"/>
              <a:t>Разработка алгоритмов детектирования улыбок и классификации эмоций человека по изображению лица</a:t>
            </a:r>
            <a:endParaRPr lang="ru-RU" u="sng" dirty="0"/>
          </a:p>
        </p:txBody>
      </p:sp>
      <p:pic>
        <p:nvPicPr>
          <p:cNvPr id="5" name="Picture 2" descr="C:\Users\User\Desktop\284c12506cd8ee3599a9263aa00ebb4b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5536" y="2739870"/>
            <a:ext cx="8496946" cy="34974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/>
          <a:lstStyle/>
          <a:p>
            <a:pPr algn="ctr"/>
            <a:r>
              <a:rPr lang="ru-RU" dirty="0" smtClean="0"/>
              <a:t>Области применимости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8928992" cy="5077544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Видеоаналитика</a:t>
            </a:r>
            <a:endParaRPr lang="ru-RU" dirty="0" smtClean="0"/>
          </a:p>
          <a:p>
            <a:pPr>
              <a:buNone/>
            </a:pPr>
            <a:r>
              <a:rPr lang="ru-RU" sz="1800" dirty="0" smtClean="0"/>
              <a:t>      (анализ рекламы, оценка персонала при общении с клиентом)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Сбор статистики</a:t>
            </a:r>
          </a:p>
          <a:p>
            <a:pPr>
              <a:buNone/>
            </a:pPr>
            <a:r>
              <a:rPr lang="ru-RU" sz="1800" dirty="0" smtClean="0"/>
              <a:t>      (в масштабах ТЦ, города, в местах массового скопления людей)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Ритейл</a:t>
            </a:r>
            <a:endParaRPr lang="ru-RU" dirty="0" smtClean="0"/>
          </a:p>
          <a:p>
            <a:pPr>
              <a:buNone/>
            </a:pPr>
            <a:r>
              <a:rPr lang="ru-RU" sz="1800" dirty="0" smtClean="0"/>
              <a:t>      (в сфере развлекательных услуг)</a:t>
            </a:r>
            <a:endParaRPr lang="ru-RU" sz="1800" dirty="0"/>
          </a:p>
        </p:txBody>
      </p:sp>
      <p:pic>
        <p:nvPicPr>
          <p:cNvPr id="4" name="Picture 2" descr="C:\Users\User\Desktop\vysokiy_uroven_bezopasnos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412776"/>
            <a:ext cx="936104" cy="936104"/>
          </a:xfrm>
          <a:prstGeom prst="rect">
            <a:avLst/>
          </a:prstGeom>
          <a:noFill/>
        </p:spPr>
      </p:pic>
      <p:pic>
        <p:nvPicPr>
          <p:cNvPr id="5" name="Picture 2" descr="C:\Users\User\Desktop\Pie-Grap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3364192"/>
            <a:ext cx="1003902" cy="1072920"/>
          </a:xfrm>
          <a:prstGeom prst="rect">
            <a:avLst/>
          </a:prstGeom>
          <a:noFill/>
        </p:spPr>
      </p:pic>
      <p:pic>
        <p:nvPicPr>
          <p:cNvPr id="6" name="Picture 3" descr="C:\Users\User\Desktop\846280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5301208"/>
            <a:ext cx="1659224" cy="132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/>
          <a:lstStyle/>
          <a:p>
            <a:pPr algn="ctr"/>
            <a:r>
              <a:rPr lang="ru-RU" dirty="0" smtClean="0"/>
              <a:t>Инструменты разработки</a:t>
            </a:r>
            <a:endParaRPr lang="ru-RU" dirty="0"/>
          </a:p>
        </p:txBody>
      </p:sp>
      <p:pic>
        <p:nvPicPr>
          <p:cNvPr id="1026" name="Picture 2" descr="C:\Users\User\Desktop\Caffe logo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4" y="2209358"/>
            <a:ext cx="3312370" cy="1147634"/>
          </a:xfrm>
          <a:prstGeom prst="rect">
            <a:avLst/>
          </a:prstGeom>
          <a:noFill/>
        </p:spPr>
      </p:pic>
      <p:pic>
        <p:nvPicPr>
          <p:cNvPr id="5" name="Picture 5" descr="C:\Users\User\Desktop\python_sh-600x6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4732" y="2636912"/>
            <a:ext cx="2665660" cy="266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C:\Users\User\Desktop\gpu_wide-950x34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266088"/>
            <a:ext cx="3332508" cy="189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Архитектуры </a:t>
            </a:r>
            <a:r>
              <a:rPr lang="ru-RU" dirty="0" err="1" smtClean="0"/>
              <a:t>свёрточной</a:t>
            </a:r>
            <a:r>
              <a:rPr lang="ru-RU" dirty="0" smtClean="0"/>
              <a:t> нейронной сети</a:t>
            </a:r>
            <a:endParaRPr lang="ru-RU" dirty="0"/>
          </a:p>
        </p:txBody>
      </p:sp>
      <p:pic>
        <p:nvPicPr>
          <p:cNvPr id="4" name="Содержимое 3" descr="CN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950" y="4293096"/>
            <a:ext cx="8928100" cy="1217164"/>
          </a:xfrm>
        </p:spPr>
      </p:pic>
      <p:pic>
        <p:nvPicPr>
          <p:cNvPr id="1026" name="Picture 2" descr="C:\_Repositories\Emotions_Recognition\Theory\CNNmin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032786"/>
            <a:ext cx="6624736" cy="11081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/>
          <a:lstStyle/>
          <a:p>
            <a:pPr algn="ctr"/>
            <a:r>
              <a:rPr lang="ru-RU" dirty="0" smtClean="0"/>
              <a:t>База изображений </a:t>
            </a:r>
            <a:r>
              <a:rPr lang="en-US" dirty="0" smtClean="0"/>
              <a:t>Multi-PIE</a:t>
            </a:r>
            <a:endParaRPr lang="ru-RU" dirty="0"/>
          </a:p>
        </p:txBody>
      </p:sp>
      <p:pic>
        <p:nvPicPr>
          <p:cNvPr id="2050" name="Picture 2" descr="C:\Users\User\Desktop\MPIE-Pose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348880"/>
            <a:ext cx="4781490" cy="2148090"/>
          </a:xfrm>
          <a:prstGeom prst="rect">
            <a:avLst/>
          </a:prstGeom>
          <a:noFill/>
        </p:spPr>
      </p:pic>
      <p:pic>
        <p:nvPicPr>
          <p:cNvPr id="2052" name="Picture 4" descr="C:\_Repositories\Emotions_Recognition\Theory\MultiPieCamer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490" y="2164446"/>
            <a:ext cx="3526990" cy="248869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43808" y="6309320"/>
            <a:ext cx="604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http</a:t>
            </a:r>
            <a:r>
              <a:rPr lang="ru-RU" sz="1600" dirty="0"/>
              <a:t>://</a:t>
            </a:r>
            <a:r>
              <a:rPr lang="en-US" sz="1600" dirty="0"/>
              <a:t>www</a:t>
            </a:r>
            <a:r>
              <a:rPr lang="ru-RU" sz="1600" dirty="0"/>
              <a:t>.</a:t>
            </a:r>
            <a:r>
              <a:rPr lang="en-US" sz="1600" dirty="0" err="1"/>
              <a:t>cs</a:t>
            </a:r>
            <a:r>
              <a:rPr lang="ru-RU" sz="1600" dirty="0"/>
              <a:t>.</a:t>
            </a:r>
            <a:r>
              <a:rPr lang="en-US" sz="1600" dirty="0" err="1"/>
              <a:t>cmu</a:t>
            </a:r>
            <a:r>
              <a:rPr lang="ru-RU" sz="1600" dirty="0"/>
              <a:t>.</a:t>
            </a:r>
            <a:r>
              <a:rPr lang="en-US" sz="1600" dirty="0" err="1"/>
              <a:t>edu</a:t>
            </a:r>
            <a:r>
              <a:rPr lang="ru-RU" sz="1600" dirty="0"/>
              <a:t>/</a:t>
            </a:r>
            <a:r>
              <a:rPr lang="en-US" sz="1600" dirty="0" err="1"/>
              <a:t>afs</a:t>
            </a:r>
            <a:r>
              <a:rPr lang="ru-RU" sz="1600" dirty="0"/>
              <a:t>/</a:t>
            </a:r>
            <a:r>
              <a:rPr lang="en-US" sz="1600" dirty="0" err="1"/>
              <a:t>cs</a:t>
            </a:r>
            <a:r>
              <a:rPr lang="ru-RU" sz="1600" dirty="0"/>
              <a:t>/</a:t>
            </a:r>
            <a:r>
              <a:rPr lang="en-US" sz="1600" dirty="0"/>
              <a:t>project</a:t>
            </a:r>
            <a:r>
              <a:rPr lang="ru-RU" sz="1600" dirty="0"/>
              <a:t>/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 err="1"/>
              <a:t>MultiPie</a:t>
            </a:r>
            <a:r>
              <a:rPr lang="ru-RU" sz="1600" dirty="0"/>
              <a:t>/</a:t>
            </a:r>
            <a:r>
              <a:rPr lang="en-US" sz="1600" dirty="0"/>
              <a:t>Multi</a:t>
            </a:r>
            <a:r>
              <a:rPr lang="ru-RU" sz="1600" dirty="0"/>
              <a:t>-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/>
              <a:t>Home</a:t>
            </a:r>
            <a:r>
              <a:rPr lang="ru-RU" sz="1600" dirty="0"/>
              <a:t>.</a:t>
            </a:r>
            <a:r>
              <a:rPr lang="en-US" sz="1600" dirty="0"/>
              <a:t>html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/>
          <a:lstStyle/>
          <a:p>
            <a:pPr algn="ctr"/>
            <a:r>
              <a:rPr lang="ru-RU" dirty="0" smtClean="0"/>
              <a:t>Виды эмоций</a:t>
            </a:r>
            <a:endParaRPr lang="ru-RU" dirty="0"/>
          </a:p>
        </p:txBody>
      </p:sp>
      <p:pic>
        <p:nvPicPr>
          <p:cNvPr id="3074" name="Picture 2" descr="C:\_Repositories\Emotions_Recognition\Theory\facial-expressions-from-multi-pi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48094"/>
            <a:ext cx="6912770" cy="34691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43808" y="6330806"/>
            <a:ext cx="604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http</a:t>
            </a:r>
            <a:r>
              <a:rPr lang="ru-RU" sz="1600" dirty="0"/>
              <a:t>://</a:t>
            </a:r>
            <a:r>
              <a:rPr lang="en-US" sz="1600" dirty="0"/>
              <a:t>www</a:t>
            </a:r>
            <a:r>
              <a:rPr lang="ru-RU" sz="1600" dirty="0"/>
              <a:t>.</a:t>
            </a:r>
            <a:r>
              <a:rPr lang="en-US" sz="1600" dirty="0" err="1"/>
              <a:t>cs</a:t>
            </a:r>
            <a:r>
              <a:rPr lang="ru-RU" sz="1600" dirty="0"/>
              <a:t>.</a:t>
            </a:r>
            <a:r>
              <a:rPr lang="en-US" sz="1600" dirty="0" err="1"/>
              <a:t>cmu</a:t>
            </a:r>
            <a:r>
              <a:rPr lang="ru-RU" sz="1600" dirty="0"/>
              <a:t>.</a:t>
            </a:r>
            <a:r>
              <a:rPr lang="en-US" sz="1600" dirty="0" err="1"/>
              <a:t>edu</a:t>
            </a:r>
            <a:r>
              <a:rPr lang="ru-RU" sz="1600" dirty="0"/>
              <a:t>/</a:t>
            </a:r>
            <a:r>
              <a:rPr lang="en-US" sz="1600" dirty="0" err="1"/>
              <a:t>afs</a:t>
            </a:r>
            <a:r>
              <a:rPr lang="ru-RU" sz="1600" dirty="0"/>
              <a:t>/</a:t>
            </a:r>
            <a:r>
              <a:rPr lang="en-US" sz="1600" dirty="0" err="1"/>
              <a:t>cs</a:t>
            </a:r>
            <a:r>
              <a:rPr lang="ru-RU" sz="1600" dirty="0"/>
              <a:t>/</a:t>
            </a:r>
            <a:r>
              <a:rPr lang="en-US" sz="1600" dirty="0"/>
              <a:t>project</a:t>
            </a:r>
            <a:r>
              <a:rPr lang="ru-RU" sz="1600" dirty="0"/>
              <a:t>/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 err="1"/>
              <a:t>MultiPie</a:t>
            </a:r>
            <a:r>
              <a:rPr lang="ru-RU" sz="1600" dirty="0"/>
              <a:t>/</a:t>
            </a:r>
            <a:r>
              <a:rPr lang="en-US" sz="1600" dirty="0"/>
              <a:t>Multi</a:t>
            </a:r>
            <a:r>
              <a:rPr lang="ru-RU" sz="1600" dirty="0"/>
              <a:t>-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/>
              <a:t>Home</a:t>
            </a:r>
            <a:r>
              <a:rPr lang="ru-RU" sz="1600" dirty="0"/>
              <a:t>.</a:t>
            </a:r>
            <a:r>
              <a:rPr lang="en-US" sz="1600" dirty="0"/>
              <a:t>html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/>
          <a:lstStyle/>
          <a:p>
            <a:pPr algn="ctr"/>
            <a:r>
              <a:rPr lang="ru-RU" dirty="0" smtClean="0"/>
              <a:t>Формирование выборок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8928992" cy="493352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20000 снимков, отобранных случайным образом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Разметка: 6 классов для задачи классификации эмоций,</a:t>
            </a:r>
          </a:p>
          <a:p>
            <a:pPr>
              <a:buNone/>
            </a:pPr>
            <a:r>
              <a:rPr lang="ru-RU" dirty="0" smtClean="0"/>
              <a:t>			2 класса для задачи детектирования улыбки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Угол обзора камеры: </a:t>
            </a:r>
            <a:r>
              <a:rPr lang="en-US" dirty="0" smtClean="0"/>
              <a:t>[-30, 30]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Тренировочный и тестовый наборы данных: 80</a:t>
            </a:r>
            <a:r>
              <a:rPr lang="en-US" dirty="0" smtClean="0"/>
              <a:t>/</a:t>
            </a:r>
            <a:r>
              <a:rPr lang="ru-RU" dirty="0" smtClean="0"/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Результаты численных экспериментов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179512" y="3972664"/>
          <a:ext cx="878497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392488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Задача</a:t>
                      </a:r>
                      <a:endParaRPr lang="ru-RU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Доля правильных ответов</a:t>
                      </a:r>
                      <a:endParaRPr lang="ru-RU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Распознавание эмоций</a:t>
                      </a:r>
                      <a:endParaRPr lang="ru-RU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85.48%</a:t>
                      </a:r>
                      <a:endParaRPr lang="ru-RU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Детектирование улыбок</a:t>
                      </a:r>
                      <a:endParaRPr lang="ru-RU" sz="1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/>
                        <a:t>91.45%</a:t>
                      </a:r>
                      <a:endParaRPr lang="ru-RU" sz="1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" name="Picture 2" descr="C:\_Repositories\Emotions_Recognition\Theory\CNNmin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6624736" cy="11081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731</TotalTime>
  <Words>243</Words>
  <Application>Microsoft Office PowerPoint</Application>
  <PresentationFormat>Экран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Справедливость</vt:lpstr>
      <vt:lpstr>Распознавание эмоций  по изображению лица человека  на основе свёрточных нейронных сетей</vt:lpstr>
      <vt:lpstr>Постановка задачи</vt:lpstr>
      <vt:lpstr>Области применимости</vt:lpstr>
      <vt:lpstr>Инструменты разработки</vt:lpstr>
      <vt:lpstr>Архитектуры свёрточной нейронной сети</vt:lpstr>
      <vt:lpstr>База изображений Multi-PIE</vt:lpstr>
      <vt:lpstr>Виды эмоций</vt:lpstr>
      <vt:lpstr>Формирование выборок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28</cp:revision>
  <dcterms:created xsi:type="dcterms:W3CDTF">2017-06-23T08:12:45Z</dcterms:created>
  <dcterms:modified xsi:type="dcterms:W3CDTF">2017-07-16T20:44:34Z</dcterms:modified>
</cp:coreProperties>
</file>