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99" r:id="rId3"/>
    <p:sldId id="304" r:id="rId4"/>
    <p:sldId id="305" r:id="rId5"/>
    <p:sldId id="293" r:id="rId6"/>
    <p:sldId id="306" r:id="rId7"/>
    <p:sldId id="297" r:id="rId8"/>
    <p:sldId id="298" r:id="rId9"/>
  </p:sldIdLst>
  <p:sldSz cx="9144000" cy="6858000" type="screen4x3"/>
  <p:notesSz cx="6797675" cy="9928225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Хандогина Дарья Владимировна" initials="ХДВ" lastIdx="15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AEEF"/>
    <a:srgbClr val="00B0F0"/>
    <a:srgbClr val="9900CC"/>
    <a:srgbClr val="31859C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Средний стиль 2 -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B301B821-A1FF-4177-AEE7-76D212191A09}" styleName="Средний стиль 1 -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B4B98B0-60AC-42C2-AFA5-B58CD77FA1E5}" styleName="Светлый стиль 1 -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E25E649-3F16-4E02-A733-19D2CDBF48F0}" styleName="Средний стиль 3 - акцент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647" autoAdjust="0"/>
    <p:restoredTop sz="84756" autoAdjust="0"/>
  </p:normalViewPr>
  <p:slideViewPr>
    <p:cSldViewPr>
      <p:cViewPr>
        <p:scale>
          <a:sx n="80" d="100"/>
          <a:sy n="80" d="100"/>
        </p:scale>
        <p:origin x="1760" y="7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-3150" y="-78"/>
      </p:cViewPr>
      <p:guideLst>
        <p:guide orient="horz" pos="3128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handoutMaster" Target="handoutMasters/handoutMaster1.xml"/><Relationship Id="rId12" Type="http://schemas.openxmlformats.org/officeDocument/2006/relationships/commentAuthors" Target="commentAuthors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/C:\Users\Kozlenok\Desktop\UEGW%202018%20Vienna\&#1050;&#1086;&#1087;&#1080;&#1103;%20&#1059;&#1076;&#1077;&#1083;&#1100;&#1085;&#1099;&#1081;%20&#1074;&#1077;&#1089;%20&#1088;&#1072;&#1079;&#1083;&#1080;&#1095;&#1085;&#1099;&#1093;%20&#1074;&#1080;&#1076;&#1086;&#1074;%20&#1079;&#1083;&#1086;&#1082;&#1072;&#1095;&#1077;&#1089;&#1090;&#1074;&#1077;&#1085;&#1085;&#1099;&#1093;%20&#1086;&#1087;&#1091;&#1093;&#1086;&#1083;&#1077;&#1081;%20&#1074;%20&#1056;&#1086;&#1089;&#1089;&#1080;&#1080;%20&#1074;%202016%20&#1075;&#1086;&#1076;&#1091;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0670133691310771"/>
          <c:y val="0.232834823059553"/>
          <c:w val="0.39350071318022"/>
          <c:h val="0.488132798201565"/>
        </c:manualLayout>
      </c:layout>
      <c:pieChart>
        <c:varyColors val="1"/>
        <c:ser>
          <c:idx val="0"/>
          <c:order val="0"/>
          <c:explosion val="25"/>
          <c:dPt>
            <c:idx val="1"/>
            <c:bubble3D val="0"/>
            <c:spPr>
              <a:solidFill>
                <a:srgbClr val="FF0000"/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0-BC85-438F-B3C7-27262BA80C8B}"/>
              </c:ext>
            </c:extLst>
          </c:dPt>
          <c:dPt>
            <c:idx val="5"/>
            <c:bubble3D val="0"/>
            <c:spPr>
              <a:solidFill>
                <a:srgbClr val="C00000"/>
              </a:solidFill>
              <a:ln>
                <a:solidFill>
                  <a:srgbClr val="C00000"/>
                </a:solidFill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BC85-438F-B3C7-27262BA80C8B}"/>
              </c:ext>
            </c:extLst>
          </c:dPt>
          <c:dPt>
            <c:idx val="14"/>
            <c:bubble3D val="0"/>
            <c:spPr>
              <a:solidFill>
                <a:srgbClr val="7030A0"/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2-BC85-438F-B3C7-27262BA80C8B}"/>
              </c:ext>
            </c:extLst>
          </c:dPt>
          <c:dLbls>
            <c:dLbl>
              <c:idx val="1"/>
              <c:layout>
                <c:manualLayout>
                  <c:x val="0.00438489440559145"/>
                  <c:y val="-0.00201636985171576"/>
                </c:manualLayout>
              </c:layout>
              <c:spPr>
                <a:noFill/>
                <a:ln w="38100">
                  <a:solidFill>
                    <a:srgbClr val="C00000"/>
                  </a:solidFill>
                </a:ln>
                <a:effectLst/>
              </c:spPr>
              <c:txPr>
                <a:bodyPr wrap="square" lIns="38100" tIns="19050" rIns="38100" bIns="19050" anchor="ctr">
                  <a:spAutoFit/>
                </a:bodyPr>
                <a:lstStyle/>
                <a:p>
                  <a:pPr>
                    <a:defRPr/>
                  </a:pPr>
                  <a:endParaRPr lang="ru-RU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0-BC85-438F-B3C7-27262BA80C8B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5"/>
              <c:spPr>
                <a:noFill/>
                <a:ln w="38100">
                  <a:solidFill>
                    <a:srgbClr val="C00000"/>
                  </a:solidFill>
                </a:ln>
                <a:effectLst/>
              </c:spPr>
              <c:txPr>
                <a:bodyPr wrap="square" lIns="38100" tIns="19050" rIns="38100" bIns="19050" anchor="ctr">
                  <a:spAutoFit/>
                </a:bodyPr>
                <a:lstStyle/>
                <a:p>
                  <a:pPr>
                    <a:defRPr/>
                  </a:pPr>
                  <a:endParaRPr lang="ru-RU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4"/>
              <c:spPr>
                <a:noFill/>
                <a:ln w="38100">
                  <a:solidFill>
                    <a:srgbClr val="C00000"/>
                  </a:solidFill>
                </a:ln>
                <a:effectLst/>
              </c:spPr>
              <c:txPr>
                <a:bodyPr wrap="square" lIns="38100" tIns="19050" rIns="38100" bIns="19050" anchor="ctr">
                  <a:spAutoFit/>
                </a:bodyPr>
                <a:lstStyle/>
                <a:p>
                  <a:pPr>
                    <a:defRPr/>
                  </a:pPr>
                  <a:endParaRPr lang="ru-RU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extLst xmlns:c16r2="http://schemas.microsoft.com/office/drawing/2015/06/chart"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Лист1!$A$2:$A$16</c:f>
              <c:strCache>
                <c:ptCount val="15"/>
                <c:pt idx="0">
                  <c:v>Non-melanoma skin cancer</c:v>
                </c:pt>
                <c:pt idx="1">
                  <c:v>Colorectal</c:v>
                </c:pt>
                <c:pt idx="2">
                  <c:v>Breast </c:v>
                </c:pt>
                <c:pt idx="3">
                  <c:v>Lung</c:v>
                </c:pt>
                <c:pt idx="4">
                  <c:v>Prostate</c:v>
                </c:pt>
                <c:pt idx="5">
                  <c:v>Stomach</c:v>
                </c:pt>
                <c:pt idx="6">
                  <c:v>Haemoblastosis</c:v>
                </c:pt>
                <c:pt idx="7">
                  <c:v>Uterine cancer</c:v>
                </c:pt>
                <c:pt idx="8">
                  <c:v>Kidney</c:v>
                </c:pt>
                <c:pt idx="9">
                  <c:v>Pancreas </c:v>
                </c:pt>
                <c:pt idx="10">
                  <c:v>Cervical cancer</c:v>
                </c:pt>
                <c:pt idx="11">
                  <c:v>Bladder</c:v>
                </c:pt>
                <c:pt idx="12">
                  <c:v>Ovarian</c:v>
                </c:pt>
                <c:pt idx="13">
                  <c:v>Melanoma</c:v>
                </c:pt>
                <c:pt idx="14">
                  <c:v>Esophagus</c:v>
                </c:pt>
              </c:strCache>
            </c:strRef>
          </c:cat>
          <c:val>
            <c:numRef>
              <c:f>Лист1!$B$2:$B$16</c:f>
              <c:numCache>
                <c:formatCode>0.00</c:formatCode>
                <c:ptCount val="15"/>
                <c:pt idx="0">
                  <c:v>12.5</c:v>
                </c:pt>
                <c:pt idx="1">
                  <c:v>11.6</c:v>
                </c:pt>
                <c:pt idx="2">
                  <c:v>11.5</c:v>
                </c:pt>
                <c:pt idx="3">
                  <c:v>10.1</c:v>
                </c:pt>
                <c:pt idx="4">
                  <c:v>6.4</c:v>
                </c:pt>
                <c:pt idx="5">
                  <c:v>6.2</c:v>
                </c:pt>
                <c:pt idx="6">
                  <c:v>4.8</c:v>
                </c:pt>
                <c:pt idx="7">
                  <c:v>4.2</c:v>
                </c:pt>
                <c:pt idx="8">
                  <c:v>4.0</c:v>
                </c:pt>
                <c:pt idx="9">
                  <c:v>3.9</c:v>
                </c:pt>
                <c:pt idx="10">
                  <c:v>2.9</c:v>
                </c:pt>
                <c:pt idx="11">
                  <c:v>2.8</c:v>
                </c:pt>
                <c:pt idx="12">
                  <c:v>2.3</c:v>
                </c:pt>
                <c:pt idx="13">
                  <c:v>1.7</c:v>
                </c:pt>
                <c:pt idx="14">
                  <c:v>1.4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BC85-438F-B3C7-27262BA80C8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layout>
        <c:manualLayout>
          <c:xMode val="edge"/>
          <c:yMode val="edge"/>
          <c:x val="0.520940483737101"/>
          <c:y val="0.209268570085227"/>
          <c:w val="0.304765156812642"/>
          <c:h val="0.505246169102504"/>
        </c:manualLayout>
      </c:layout>
      <c:overlay val="0"/>
    </c:legend>
    <c:plotVisOnly val="1"/>
    <c:dispBlanksAs val="zero"/>
    <c:showDLblsOverMax val="0"/>
  </c:chart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11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50454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967592-B37D-4A7B-92D2-7F0A7EB4C5C1}" type="datetimeFigureOut">
              <a:rPr lang="ru-RU" smtClean="0"/>
              <a:pPr/>
              <a:t>20.11.2018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11" y="9430096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50454" y="9430096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485CE7-35A6-458B-9242-C348FC53211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01346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11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50454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B747F5-6EFA-4EC4-B6C6-B391083C0A4E}" type="datetimeFigureOut">
              <a:rPr lang="ru-RU" smtClean="0"/>
              <a:pPr/>
              <a:t>20.11.2018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79768" y="4715912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11" y="9430096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50454" y="9430096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0F9586-D0AE-4714-9600-B5596362A04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20193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F9586-D0AE-4714-9600-B5596362A045}" type="slidenum">
              <a:rPr lang="ru-RU" smtClean="0"/>
              <a:pPr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08060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Суммарная частота рака всех органов желудочно-кишечного тракта уверенно занимает первое место обойдя рак легких, молочной железы и предстательной железы. К сожалению, у 60–80% больных с впервые установленным диагнозом рака определяются III–IV стадии заболевания, что значительно ухудшает прогноз заболевания. Таким образом, в настоящее время показатели активного выявления злокачественных  новообразований  в целом по России не соответствуют современным возможностям медицины и свидетельствуют о настоятельной необходимости совершенствования дальнейшей работы в этом направлении в том числа и в рамках национальной онкологической программы.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F9586-D0AE-4714-9600-B5596362A045}" type="slidenum">
              <a:rPr lang="ru-RU" smtClean="0"/>
              <a:pPr/>
              <a:t>3</a:t>
            </a:fld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Суммарная частота рака всех органов желудочно-кишечного тракта уверенно занимает первое место обойдя рак легких, молочной железы и предстательной железы. К сожалению, у 60–80% больных с впервые установленным диагнозом рака определяются III–IV стадии заболевания, что значительно ухудшает прогноз заболевания. Таким образом, в настоящее время показатели активного выявления злокачественных  новообразований  в целом по России не соответствуют современным возможностям медицины и свидетельствуют о настоятельной необходимости совершенствования дальнейшей работы в этом направлении в том числа и в рамках национальной онкологической программы.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F9586-D0AE-4714-9600-B5596362A045}" type="slidenum">
              <a:rPr lang="ru-RU" smtClean="0"/>
              <a:pPr/>
              <a:t>4</a:t>
            </a:fld>
            <a:endParaRPr 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F9586-D0AE-4714-9600-B5596362A045}" type="slidenum">
              <a:rPr lang="ru-RU" smtClean="0"/>
              <a:pPr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08060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F9586-D0AE-4714-9600-B5596362A045}" type="slidenum">
              <a:rPr lang="ru-RU" smtClean="0"/>
              <a:pPr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12514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F9586-D0AE-4714-9600-B5596362A045}" type="slidenum">
              <a:rPr lang="ru-RU" smtClean="0"/>
              <a:pPr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08060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Y:\Отдел ИК и СМ\Овчинников\ФОНД 2 - ЦВП\- БРЕНДБУК\Для-презентации-3.png"/>
          <p:cNvPicPr>
            <a:picLocks noChangeAspect="1" noChangeArrowheads="1"/>
          </p:cNvPicPr>
          <p:nvPr userDrawn="1"/>
        </p:nvPicPr>
        <p:blipFill>
          <a:blip r:embed="rId2" cstate="print"/>
          <a:srcRect l="9335" r="2904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059832" y="2276872"/>
            <a:ext cx="5544616" cy="1080120"/>
          </a:xfrm>
        </p:spPr>
        <p:txBody>
          <a:bodyPr/>
          <a:lstStyle>
            <a:lvl1pPr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18" name="Прямоугольник 17"/>
          <p:cNvSpPr/>
          <p:nvPr userDrawn="1"/>
        </p:nvSpPr>
        <p:spPr>
          <a:xfrm>
            <a:off x="0" y="3717032"/>
            <a:ext cx="9144000" cy="504056"/>
          </a:xfrm>
          <a:prstGeom prst="rect">
            <a:avLst/>
          </a:prstGeom>
          <a:solidFill>
            <a:srgbClr val="00A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3059832" y="3789040"/>
            <a:ext cx="3600400" cy="360040"/>
          </a:xfrm>
        </p:spPr>
        <p:txBody>
          <a:bodyPr>
            <a:normAutofit/>
          </a:bodyPr>
          <a:lstStyle>
            <a:lvl1pPr marL="0" indent="0" algn="l">
              <a:buNone/>
              <a:defRPr sz="1800" baseline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 smtClean="0"/>
              <a:t>Место проведения</a:t>
            </a:r>
            <a:endParaRPr lang="ru-RU" dirty="0"/>
          </a:p>
        </p:txBody>
      </p:sp>
      <p:pic>
        <p:nvPicPr>
          <p:cNvPr id="3077" name="Picture 5" descr="Y:\Отдел ИК и СМ\Овчинников\ФОНД 2 - ЦВП\- БРЕНДБУК\Для-презентации-2-1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2132856"/>
            <a:ext cx="2443908" cy="1440160"/>
          </a:xfrm>
          <a:prstGeom prst="rect">
            <a:avLst/>
          </a:prstGeom>
          <a:noFill/>
        </p:spPr>
      </p:pic>
      <p:cxnSp>
        <p:nvCxnSpPr>
          <p:cNvPr id="22" name="Прямая соединительная линия 21"/>
          <p:cNvCxnSpPr/>
          <p:nvPr userDrawn="1"/>
        </p:nvCxnSpPr>
        <p:spPr>
          <a:xfrm>
            <a:off x="2915816" y="2276872"/>
            <a:ext cx="0" cy="108012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6" name="Picture 4" descr="Y:\Отдел ИК и СМ\Овчинников\ФОНД 2 - ЦВП\- БРЕНДБУК\Для-презентации-4.png"/>
          <p:cNvPicPr>
            <a:picLocks noChangeAspect="1" noChangeArrowheads="1"/>
          </p:cNvPicPr>
          <p:nvPr userDrawn="1"/>
        </p:nvPicPr>
        <p:blipFill>
          <a:blip r:embed="rId4" cstate="print"/>
          <a:srcRect r="32306" b="17040"/>
          <a:stretch>
            <a:fillRect/>
          </a:stretch>
        </p:blipFill>
        <p:spPr bwMode="auto">
          <a:xfrm>
            <a:off x="5220072" y="2780928"/>
            <a:ext cx="3923928" cy="4077072"/>
          </a:xfrm>
          <a:prstGeom prst="rect">
            <a:avLst/>
          </a:prstGeom>
          <a:noFill/>
        </p:spPr>
      </p:pic>
      <p:sp>
        <p:nvSpPr>
          <p:cNvPr id="25" name="Дата 3"/>
          <p:cNvSpPr>
            <a:spLocks noGrp="1"/>
          </p:cNvSpPr>
          <p:nvPr>
            <p:ph type="dt" sz="half" idx="2"/>
          </p:nvPr>
        </p:nvSpPr>
        <p:spPr>
          <a:xfrm>
            <a:off x="467544" y="3789040"/>
            <a:ext cx="15841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fld id="{4F239E58-EE24-4863-BED4-D747BEE77A1B}" type="datetime1">
              <a:rPr lang="ru-RU" smtClean="0"/>
              <a:pPr/>
              <a:t>20.11.2018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Горизонта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Y:\Отдел ИК и СМ\Овчинников\ФОНД 2 - ЦВП\- БРЕНДБУК\Для-презентации-1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"/>
            <a:ext cx="9144000" cy="942975"/>
          </a:xfrm>
          <a:prstGeom prst="rect">
            <a:avLst/>
          </a:prstGeom>
          <a:noFill/>
        </p:spPr>
      </p:pic>
      <p:sp>
        <p:nvSpPr>
          <p:cNvPr id="8" name="Прямоугольник 7"/>
          <p:cNvSpPr/>
          <p:nvPr userDrawn="1"/>
        </p:nvSpPr>
        <p:spPr>
          <a:xfrm>
            <a:off x="0" y="260648"/>
            <a:ext cx="4211960" cy="432048"/>
          </a:xfrm>
          <a:prstGeom prst="rect">
            <a:avLst/>
          </a:prstGeom>
          <a:solidFill>
            <a:srgbClr val="00A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 userDrawn="1"/>
        </p:nvSpPr>
        <p:spPr>
          <a:xfrm>
            <a:off x="8532440" y="6309320"/>
            <a:ext cx="611560" cy="432048"/>
          </a:xfrm>
          <a:prstGeom prst="rect">
            <a:avLst/>
          </a:prstGeom>
          <a:solidFill>
            <a:srgbClr val="00A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00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39552" y="1412776"/>
            <a:ext cx="8064896" cy="4824536"/>
          </a:xfrm>
        </p:spPr>
        <p:txBody>
          <a:bodyPr/>
          <a:lstStyle>
            <a:lvl1pPr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107504" y="6309320"/>
            <a:ext cx="1224136" cy="432048"/>
          </a:xfrm>
        </p:spPr>
        <p:txBody>
          <a:bodyPr/>
          <a:lstStyle>
            <a:lvl1pPr>
              <a:defRPr sz="1400" b="1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fld id="{9E487C9F-BD98-468E-AB74-D4582B3B478C}" type="datetime1">
              <a:rPr lang="ru-RU" smtClean="0"/>
              <a:pPr/>
              <a:t>20.11.2018</a:t>
            </a:fld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532440" y="6309320"/>
            <a:ext cx="576064" cy="432048"/>
          </a:xfrm>
          <a:prstGeom prst="rect">
            <a:avLst/>
          </a:prstGeom>
        </p:spPr>
        <p:txBody>
          <a:bodyPr/>
          <a:lstStyle>
            <a:lvl1pPr>
              <a:defRPr sz="1400" b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fld id="{637F723A-77FC-40A0-B1B0-9768910C67E5}" type="slidenum">
              <a:rPr lang="ru-RU" smtClean="0"/>
              <a:pPr/>
              <a:t>‹#›</a:t>
            </a:fld>
            <a:endParaRPr lang="ru-RU"/>
          </a:p>
        </p:txBody>
      </p:sp>
      <p:pic>
        <p:nvPicPr>
          <p:cNvPr id="11" name="Picture 3" descr="Y:\Отдел ИК и СМ\Овчинников\ФОНД 2 - ЦВП\- БРЕНДБУК\Для-презентации-2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76495" y="188640"/>
            <a:ext cx="1267505" cy="664418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Вертика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5" descr="Y:\Отдел ИК и СМ\Овчинников\ФОНД 2 - ЦВП\- БРЕНДБУК\Для-презентации-1-1-1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59632" cy="6858000"/>
          </a:xfrm>
          <a:prstGeom prst="rect">
            <a:avLst/>
          </a:prstGeom>
          <a:noFill/>
        </p:spPr>
      </p:pic>
      <p:pic>
        <p:nvPicPr>
          <p:cNvPr id="2054" name="Picture 6" descr="Y:\Отдел ИК и СМ\Овчинников\ФОНД 2 - ЦВП\- БРЕНДБУК\Для-презентации-1-1-2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84368" y="0"/>
            <a:ext cx="1259632" cy="6858000"/>
          </a:xfrm>
          <a:prstGeom prst="rect">
            <a:avLst/>
          </a:prstGeom>
          <a:noFill/>
        </p:spPr>
      </p:pic>
      <p:sp>
        <p:nvSpPr>
          <p:cNvPr id="8" name="Прямоугольник 7"/>
          <p:cNvSpPr/>
          <p:nvPr userDrawn="1"/>
        </p:nvSpPr>
        <p:spPr>
          <a:xfrm>
            <a:off x="0" y="260648"/>
            <a:ext cx="4211960" cy="432048"/>
          </a:xfrm>
          <a:prstGeom prst="rect">
            <a:avLst/>
          </a:prstGeom>
          <a:solidFill>
            <a:srgbClr val="00A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9" name="Picture 3" descr="Y:\Отдел ИК и СМ\Овчинников\ФОНД 2 - ЦВП\- БРЕНДБУК\Для-презентации-2.png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876495" y="188640"/>
            <a:ext cx="1267505" cy="664418"/>
          </a:xfrm>
          <a:prstGeom prst="rect">
            <a:avLst/>
          </a:prstGeom>
          <a:noFill/>
        </p:spPr>
      </p:pic>
      <p:sp>
        <p:nvSpPr>
          <p:cNvPr id="10" name="Прямоугольник 9"/>
          <p:cNvSpPr/>
          <p:nvPr userDrawn="1"/>
        </p:nvSpPr>
        <p:spPr>
          <a:xfrm>
            <a:off x="8532440" y="6309320"/>
            <a:ext cx="611560" cy="432048"/>
          </a:xfrm>
          <a:prstGeom prst="rect">
            <a:avLst/>
          </a:prstGeom>
          <a:solidFill>
            <a:srgbClr val="00A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00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259632" y="764704"/>
            <a:ext cx="6624736" cy="5904656"/>
          </a:xfrm>
        </p:spPr>
        <p:txBody>
          <a:bodyPr/>
          <a:lstStyle>
            <a:lvl1pPr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107504" y="6309320"/>
            <a:ext cx="1296144" cy="432048"/>
          </a:xfrm>
        </p:spPr>
        <p:txBody>
          <a:bodyPr/>
          <a:lstStyle>
            <a:lvl1pPr>
              <a:defRPr sz="1400" b="1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fld id="{F857E44E-A0FB-42A2-970A-D94DDDB3543D}" type="datetime1">
              <a:rPr lang="ru-RU" smtClean="0"/>
              <a:pPr/>
              <a:t>20.11.2018</a:t>
            </a:fld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532440" y="6309320"/>
            <a:ext cx="576064" cy="432048"/>
          </a:xfrm>
          <a:prstGeom prst="rect">
            <a:avLst/>
          </a:prstGeom>
        </p:spPr>
        <p:txBody>
          <a:bodyPr/>
          <a:lstStyle>
            <a:lvl1pPr>
              <a:defRPr sz="1400" b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fld id="{637F723A-77FC-40A0-B1B0-9768910C67E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пасибо за внимание!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Y:\Отдел ИК и СМ\Овчинников\ФОНД 2 - ЦВП\- БРЕНДБУК\Для-презентации-5.png"/>
          <p:cNvPicPr>
            <a:picLocks noChangeAspect="1" noChangeArrowheads="1"/>
          </p:cNvPicPr>
          <p:nvPr userDrawn="1"/>
        </p:nvPicPr>
        <p:blipFill>
          <a:blip r:embed="rId2" cstate="print"/>
          <a:srcRect l="3352" r="5582"/>
          <a:stretch>
            <a:fillRect/>
          </a:stretch>
        </p:blipFill>
        <p:spPr bwMode="auto">
          <a:xfrm>
            <a:off x="0" y="0"/>
            <a:ext cx="8819456" cy="6858000"/>
          </a:xfrm>
          <a:prstGeom prst="rect">
            <a:avLst/>
          </a:prstGeom>
          <a:noFill/>
        </p:spPr>
      </p:pic>
      <p:sp>
        <p:nvSpPr>
          <p:cNvPr id="12" name="Прямоугольник 11"/>
          <p:cNvSpPr/>
          <p:nvPr userDrawn="1"/>
        </p:nvSpPr>
        <p:spPr>
          <a:xfrm>
            <a:off x="3275856" y="0"/>
            <a:ext cx="5616624" cy="6858000"/>
          </a:xfrm>
          <a:prstGeom prst="rect">
            <a:avLst/>
          </a:prstGeom>
          <a:gradFill>
            <a:gsLst>
              <a:gs pos="100000">
                <a:schemeClr val="bg1"/>
              </a:gs>
              <a:gs pos="0">
                <a:schemeClr val="bg1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TextBox 12"/>
          <p:cNvSpPr txBox="1"/>
          <p:nvPr userDrawn="1"/>
        </p:nvSpPr>
        <p:spPr>
          <a:xfrm>
            <a:off x="6300192" y="1844824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14" name="Прямоугольник 13"/>
          <p:cNvSpPr/>
          <p:nvPr userDrawn="1"/>
        </p:nvSpPr>
        <p:spPr>
          <a:xfrm>
            <a:off x="6012160" y="5445224"/>
            <a:ext cx="3131840" cy="432048"/>
          </a:xfrm>
          <a:prstGeom prst="rect">
            <a:avLst/>
          </a:prstGeom>
          <a:solidFill>
            <a:srgbClr val="00A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TextBox 14"/>
          <p:cNvSpPr txBox="1"/>
          <p:nvPr userDrawn="1"/>
        </p:nvSpPr>
        <p:spPr>
          <a:xfrm>
            <a:off x="6156176" y="5445224"/>
            <a:ext cx="29878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Спасибо за внимание!</a:t>
            </a:r>
            <a:endParaRPr lang="ru-RU" sz="20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16" name="Picture 5" descr="Y:\Отдел ИК и СМ\Овчинников\ФОНД 2 - ЦВП\- БРЕНДБУК\Для-презентации-2-1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00192" y="404664"/>
            <a:ext cx="2443908" cy="1440160"/>
          </a:xfrm>
          <a:prstGeom prst="rect">
            <a:avLst/>
          </a:prstGeom>
          <a:noFill/>
        </p:spPr>
      </p:pic>
      <p:sp>
        <p:nvSpPr>
          <p:cNvPr id="19" name="Текст 18"/>
          <p:cNvSpPr>
            <a:spLocks noGrp="1"/>
          </p:cNvSpPr>
          <p:nvPr>
            <p:ph type="body" sz="quarter" idx="11" hasCustomPrompt="1"/>
          </p:nvPr>
        </p:nvSpPr>
        <p:spPr>
          <a:xfrm>
            <a:off x="6516688" y="1989138"/>
            <a:ext cx="2159768" cy="3168054"/>
          </a:xfrm>
        </p:spPr>
        <p:txBody>
          <a:bodyPr>
            <a:normAutofit/>
          </a:bodyPr>
          <a:lstStyle>
            <a:lvl1pPr algn="ctr">
              <a:buNone/>
              <a:defRPr sz="18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algn="ctr"/>
            <a:r>
              <a:rPr lang="ru-RU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Информация </a:t>
            </a:r>
          </a:p>
          <a:p>
            <a:pPr algn="ctr"/>
            <a:r>
              <a:rPr lang="ru-RU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о выступившем</a:t>
            </a:r>
          </a:p>
          <a:p>
            <a:pPr algn="ctr"/>
            <a:r>
              <a:rPr lang="ru-RU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сотруднике</a:t>
            </a:r>
            <a:endParaRPr lang="ru-RU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948264" y="6093296"/>
            <a:ext cx="1368152" cy="432048"/>
          </a:xfrm>
        </p:spPr>
        <p:txBody>
          <a:bodyPr/>
          <a:lstStyle>
            <a:lvl1pPr algn="ctr">
              <a:defRPr sz="1400" b="1">
                <a:solidFill>
                  <a:schemeClr val="tx1">
                    <a:lumMod val="50000"/>
                    <a:lumOff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fld id="{5A8285E7-9AC7-4C9A-9CB5-201A5A7BCBBD}" type="datetime1">
              <a:rPr lang="ru-RU" smtClean="0"/>
              <a:pPr/>
              <a:t>20.11.2018</a:t>
            </a:fld>
            <a:endParaRPr lang="ru-RU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260648"/>
            <a:ext cx="3888432" cy="4320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39552" y="1412776"/>
            <a:ext cx="8064896" cy="48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107504" y="6309320"/>
            <a:ext cx="10801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ED8F53-F674-4B99-BFCB-5174CDC942CC}" type="datetime1">
              <a:rPr lang="ru-RU" smtClean="0"/>
              <a:pPr/>
              <a:t>20.11.2018</a:t>
            </a:fld>
            <a:endParaRPr lang="ru-R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hdr="0" ftr="0"/>
  <p:txStyles>
    <p:titleStyle>
      <a:lvl1pPr algn="l" defTabSz="914400" rtl="0" eaLnBrk="1" latinLnBrk="0" hangingPunct="1">
        <a:spcBef>
          <a:spcPct val="0"/>
        </a:spcBef>
        <a:buNone/>
        <a:defRPr sz="2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microsoft.com/office/2007/relationships/hdphoto" Target="../media/hdphoto1.wdp"/><Relationship Id="rId5" Type="http://schemas.openxmlformats.org/officeDocument/2006/relationships/image" Target="../media/image10.png"/><Relationship Id="rId6" Type="http://schemas.microsoft.com/office/2007/relationships/hdphoto" Target="../media/hdphoto2.wdp"/><Relationship Id="rId7" Type="http://schemas.openxmlformats.org/officeDocument/2006/relationships/image" Target="../media/image11.png"/><Relationship Id="rId8" Type="http://schemas.microsoft.com/office/2007/relationships/hdphoto" Target="../media/hdphoto3.wdp"/><Relationship Id="rId9" Type="http://schemas.openxmlformats.org/officeDocument/2006/relationships/image" Target="../media/image12.png"/><Relationship Id="rId10" Type="http://schemas.microsoft.com/office/2007/relationships/hdphoto" Target="../media/hdphoto4.wdp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microsoft.com/office/2007/relationships/hdphoto" Target="../media/hdphoto1.wdp"/><Relationship Id="rId5" Type="http://schemas.openxmlformats.org/officeDocument/2006/relationships/image" Target="../media/image10.png"/><Relationship Id="rId6" Type="http://schemas.microsoft.com/office/2007/relationships/hdphoto" Target="../media/hdphoto2.wdp"/><Relationship Id="rId7" Type="http://schemas.openxmlformats.org/officeDocument/2006/relationships/image" Target="../media/image11.png"/><Relationship Id="rId8" Type="http://schemas.microsoft.com/office/2007/relationships/hdphoto" Target="../media/hdphoto3.wdp"/><Relationship Id="rId9" Type="http://schemas.openxmlformats.org/officeDocument/2006/relationships/image" Target="../media/image12.png"/><Relationship Id="rId10" Type="http://schemas.microsoft.com/office/2007/relationships/hdphoto" Target="../media/hdphoto4.wdp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7.jpeg"/><Relationship Id="rId12" Type="http://schemas.openxmlformats.org/officeDocument/2006/relationships/image" Target="../media/image18.jpeg"/><Relationship Id="rId13" Type="http://schemas.openxmlformats.org/officeDocument/2006/relationships/image" Target="../media/image19.jpeg"/><Relationship Id="rId14" Type="http://schemas.openxmlformats.org/officeDocument/2006/relationships/image" Target="../media/image20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microsoft.com/office/2007/relationships/hdphoto" Target="../media/hdphoto5.wdp"/><Relationship Id="rId5" Type="http://schemas.openxmlformats.org/officeDocument/2006/relationships/image" Target="../media/image10.png"/><Relationship Id="rId6" Type="http://schemas.microsoft.com/office/2007/relationships/hdphoto" Target="../media/hdphoto6.wdp"/><Relationship Id="rId7" Type="http://schemas.openxmlformats.org/officeDocument/2006/relationships/image" Target="../media/image11.png"/><Relationship Id="rId8" Type="http://schemas.microsoft.com/office/2007/relationships/hdphoto" Target="../media/hdphoto7.wdp"/><Relationship Id="rId9" Type="http://schemas.openxmlformats.org/officeDocument/2006/relationships/image" Target="../media/image12.png"/><Relationship Id="rId10" Type="http://schemas.microsoft.com/office/2007/relationships/hdphoto" Target="../media/hdphoto8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microsoft.com/office/2007/relationships/hdphoto" Target="../media/hdphoto1.wdp"/><Relationship Id="rId5" Type="http://schemas.openxmlformats.org/officeDocument/2006/relationships/image" Target="../media/image10.png"/><Relationship Id="rId6" Type="http://schemas.microsoft.com/office/2007/relationships/hdphoto" Target="../media/hdphoto2.wdp"/><Relationship Id="rId7" Type="http://schemas.openxmlformats.org/officeDocument/2006/relationships/image" Target="../media/image11.png"/><Relationship Id="rId8" Type="http://schemas.microsoft.com/office/2007/relationships/hdphoto" Target="../media/hdphoto3.wdp"/><Relationship Id="rId9" Type="http://schemas.openxmlformats.org/officeDocument/2006/relationships/image" Target="../media/image12.png"/><Relationship Id="rId10" Type="http://schemas.microsoft.com/office/2007/relationships/hdphoto" Target="../media/hdphoto4.wdp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059832" y="2060848"/>
            <a:ext cx="5832648" cy="1512168"/>
          </a:xfrm>
        </p:spPr>
        <p:txBody>
          <a:bodyPr/>
          <a:lstStyle/>
          <a:p>
            <a:r>
              <a:rPr lang="ru-RU" sz="2000" b="1" dirty="0">
                <a:latin typeface="+mj-lt"/>
              </a:rPr>
              <a:t>Разработка системы поддержки принятия решений на основе алгоритмов искусственного интеллекта в эндоскопии пищеварительной </a:t>
            </a:r>
            <a:r>
              <a:rPr lang="ru-RU" sz="2000" b="1" dirty="0" smtClean="0">
                <a:latin typeface="+mj-lt"/>
              </a:rPr>
              <a:t>системы</a:t>
            </a:r>
            <a:r>
              <a:rPr lang="ru-RU" sz="2000" i="1" dirty="0">
                <a:latin typeface="+mj-lt"/>
              </a:rPr>
              <a:t/>
            </a:r>
            <a:br>
              <a:rPr lang="ru-RU" sz="2000" i="1" dirty="0">
                <a:latin typeface="+mj-lt"/>
              </a:rPr>
            </a:br>
            <a:r>
              <a:rPr lang="ru-RU" sz="2000" i="1" dirty="0" smtClean="0">
                <a:latin typeface="+mj-lt"/>
              </a:rPr>
              <a:t>проект С1-51781</a:t>
            </a:r>
            <a:endParaRPr lang="ru-RU" sz="2000" i="1" dirty="0">
              <a:latin typeface="+mj-lt"/>
            </a:endParaRP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107504" y="4281260"/>
            <a:ext cx="4320480" cy="25802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ru-RU" sz="1800" b="1" dirty="0" smtClean="0">
                <a:latin typeface="+mj-lt"/>
              </a:rPr>
              <a:t>Лебедев Антон Александрович</a:t>
            </a:r>
            <a:endParaRPr lang="ru-RU" sz="1800" b="1" dirty="0">
              <a:latin typeface="+mj-lt"/>
            </a:endParaRPr>
          </a:p>
          <a:p>
            <a:endParaRPr lang="ru-RU" sz="1800" dirty="0" smtClean="0">
              <a:latin typeface="+mj-lt"/>
            </a:endParaRPr>
          </a:p>
          <a:p>
            <a:r>
              <a:rPr lang="ru-RU" sz="1800" dirty="0" smtClean="0">
                <a:latin typeface="+mj-lt"/>
              </a:rPr>
              <a:t>Аспирант </a:t>
            </a:r>
            <a:r>
              <a:rPr lang="ru-RU" sz="1800" dirty="0" err="1" smtClean="0">
                <a:latin typeface="+mj-lt"/>
              </a:rPr>
              <a:t>ЯрГУ</a:t>
            </a:r>
            <a:r>
              <a:rPr lang="ru-RU" sz="1800" dirty="0" smtClean="0">
                <a:latin typeface="+mj-lt"/>
              </a:rPr>
              <a:t> им. П.Г. Демидова, </a:t>
            </a:r>
            <a:br>
              <a:rPr lang="ru-RU" sz="1800" dirty="0" smtClean="0">
                <a:latin typeface="+mj-lt"/>
              </a:rPr>
            </a:br>
            <a:r>
              <a:rPr lang="ru-RU" sz="1800" dirty="0" smtClean="0">
                <a:latin typeface="+mj-lt"/>
              </a:rPr>
              <a:t>выпускник программы УМНИК</a:t>
            </a:r>
          </a:p>
          <a:p>
            <a:endParaRPr lang="ru-RU" sz="1800" dirty="0" smtClean="0">
              <a:latin typeface="+mj-lt"/>
            </a:endParaRPr>
          </a:p>
          <a:p>
            <a:r>
              <a:rPr lang="ru-RU" sz="1800" b="1" dirty="0" err="1" smtClean="0">
                <a:latin typeface="+mj-lt"/>
              </a:rPr>
              <a:t>Куваев</a:t>
            </a:r>
            <a:r>
              <a:rPr lang="ru-RU" sz="1800" b="1" dirty="0" smtClean="0">
                <a:latin typeface="+mj-lt"/>
              </a:rPr>
              <a:t> Роман Олегович</a:t>
            </a:r>
          </a:p>
          <a:p>
            <a:endParaRPr lang="ru-RU" sz="1800" b="1" dirty="0" smtClean="0">
              <a:latin typeface="+mj-lt"/>
            </a:endParaRPr>
          </a:p>
          <a:p>
            <a:r>
              <a:rPr lang="ru-RU" sz="1800" dirty="0" smtClean="0">
                <a:latin typeface="+mj-lt"/>
              </a:rPr>
              <a:t>Кандидат медицинских наук,</a:t>
            </a:r>
          </a:p>
          <a:p>
            <a:r>
              <a:rPr lang="ru-RU" sz="1800" dirty="0" smtClean="0">
                <a:latin typeface="+mj-lt"/>
              </a:rPr>
              <a:t>Ярославская онкологическая больница</a:t>
            </a:r>
            <a:endParaRPr lang="ru-RU" sz="1800" dirty="0">
              <a:latin typeface="+mj-lt"/>
            </a:endParaRPr>
          </a:p>
          <a:p>
            <a:endParaRPr lang="ru-RU" sz="1800" i="1" dirty="0" smtClean="0"/>
          </a:p>
        </p:txBody>
      </p:sp>
      <p:sp>
        <p:nvSpPr>
          <p:cNvPr id="5" name="Дата 3"/>
          <p:cNvSpPr>
            <a:spLocks noGrp="1"/>
          </p:cNvSpPr>
          <p:nvPr>
            <p:ph type="dt" sz="half" idx="2"/>
          </p:nvPr>
        </p:nvSpPr>
        <p:spPr>
          <a:xfrm>
            <a:off x="467544" y="3789040"/>
            <a:ext cx="1584176" cy="365125"/>
          </a:xfrm>
        </p:spPr>
        <p:txBody>
          <a:bodyPr/>
          <a:lstStyle/>
          <a:p>
            <a:r>
              <a:rPr lang="ru-RU" i="1" dirty="0" smtClean="0"/>
              <a:t>20.11.2018</a:t>
            </a:r>
            <a:endParaRPr lang="ru-RU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8567410" y="6309320"/>
            <a:ext cx="539552" cy="360040"/>
          </a:xfrm>
          <a:solidFill>
            <a:srgbClr val="00B0F0"/>
          </a:solidFill>
        </p:spPr>
        <p:txBody>
          <a:bodyPr/>
          <a:lstStyle/>
          <a:p>
            <a:r>
              <a:rPr lang="ru-RU" dirty="0"/>
              <a:t>2</a:t>
            </a:r>
          </a:p>
        </p:txBody>
      </p:sp>
      <p:pic>
        <p:nvPicPr>
          <p:cNvPr id="1026" name="Picture 2" descr="http://fasie.ru/local/templates/.default/markup/img/ico_bi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8780" y="1752883"/>
            <a:ext cx="230628" cy="282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http://fasie.ru/local/templates/.default/markup/img/ico_med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3526995"/>
            <a:ext cx="246352" cy="231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http://fasie.ru/local/templates/.default/markup/img/ico_mat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7350" y="3505483"/>
            <a:ext cx="240980" cy="274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http://fasie.ru/local/templates/.default/markup/img/ico_it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6704" y="2610399"/>
            <a:ext cx="223808" cy="223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-32134" y="222849"/>
            <a:ext cx="4242619" cy="51544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 smtClean="0"/>
              <a:t>ОБЩИЕ СВЕДЕНИЯ</a:t>
            </a:r>
            <a:endParaRPr lang="ru-RU" sz="2400" b="1" dirty="0"/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8538962"/>
              </p:ext>
            </p:extLst>
          </p:nvPr>
        </p:nvGraphicFramePr>
        <p:xfrm>
          <a:off x="490630" y="1124744"/>
          <a:ext cx="8329842" cy="4699916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3215027"/>
                <a:gridCol w="5114815"/>
              </a:tblGrid>
              <a:tr h="71573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Наименование НИОКР: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РАЗРАБОТКА АЛГОРИТМОВ ДЕТЕКТИРОВАНИЯ ПАТОЛОГИЙ НА ЭНДОСКОПИЧЕСКИХ ИЗОБРАЖЕНИЯХ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107996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Наименование создаваемого продукта: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 smtClean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Система контроля качества эндоскопических</a:t>
                      </a:r>
                      <a:r>
                        <a:rPr lang="ru-RU" baseline="0" dirty="0" smtClean="0"/>
                        <a:t> исследований на основе алгоритмов машинного обучения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129839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0" dirty="0" smtClean="0"/>
                        <a:t>Срок планируемого выхода на рынок: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 smtClean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2020 год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129839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kern="1200" dirty="0" smtClean="0"/>
                        <a:t>Потребители создаваемой</a:t>
                      </a:r>
                      <a:r>
                        <a:rPr lang="ru-RU" sz="1800" kern="1200" baseline="0" dirty="0" smtClean="0"/>
                        <a:t> продукции</a:t>
                      </a:r>
                      <a:r>
                        <a:rPr lang="ru-RU" dirty="0" smtClean="0"/>
                        <a:t>: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 smtClean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Экспертные центры</a:t>
                      </a:r>
                      <a:r>
                        <a:rPr lang="ru-RU" baseline="0" dirty="0" smtClean="0"/>
                        <a:t> в области эндоскопии при департаментах здравоохранения субъектов РФ, частные клиники, производители эндоскопического оборудования. 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9398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 smtClean="0"/>
              <a:t>АКТУАЛЬНОСТЬ</a:t>
            </a:r>
            <a:endParaRPr lang="ru-RU" b="1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F723A-77FC-40A0-B1B0-9768910C67E5}" type="slidenum">
              <a:rPr lang="ru-RU" smtClean="0"/>
              <a:pPr/>
              <a:t>3</a:t>
            </a:fld>
            <a:endParaRPr lang="ru-RU" dirty="0"/>
          </a:p>
        </p:txBody>
      </p:sp>
      <p:graphicFrame>
        <p:nvGraphicFramePr>
          <p:cNvPr id="9" name="Диаграмма 8"/>
          <p:cNvGraphicFramePr/>
          <p:nvPr>
            <p:extLst>
              <p:ext uri="{D42A27DB-BD31-4B8C-83A1-F6EECF244321}">
                <p14:modId xmlns:p14="http://schemas.microsoft.com/office/powerpoint/2010/main" val="4046112649"/>
              </p:ext>
            </p:extLst>
          </p:nvPr>
        </p:nvGraphicFramePr>
        <p:xfrm>
          <a:off x="0" y="764704"/>
          <a:ext cx="6120680" cy="48322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Прямоугольник 7"/>
          <p:cNvSpPr/>
          <p:nvPr/>
        </p:nvSpPr>
        <p:spPr>
          <a:xfrm>
            <a:off x="107504" y="4725144"/>
            <a:ext cx="446449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6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Суммарная частота рака всех органов желудочно-кишечного тракта уверенно занимает </a:t>
            </a:r>
            <a:r>
              <a:rPr lang="ru-RU" sz="1600" b="1" dirty="0" smtClean="0">
                <a:solidFill>
                  <a:srgbClr val="C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первое место</a:t>
            </a:r>
            <a:endParaRPr lang="ru-RU" sz="1600" b="1" dirty="0">
              <a:solidFill>
                <a:srgbClr val="C0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7504" y="4221088"/>
            <a:ext cx="439248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1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Каприн</a:t>
            </a:r>
            <a:r>
              <a:rPr lang="en-US" sz="11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,</a:t>
            </a:r>
            <a:r>
              <a:rPr lang="ru-RU" sz="11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А.Д. </a:t>
            </a:r>
            <a:r>
              <a:rPr lang="ru-RU" sz="1100" dirty="0">
                <a:latin typeface="Tahoma" pitchFamily="34" charset="0"/>
                <a:ea typeface="Tahoma" pitchFamily="34" charset="0"/>
                <a:cs typeface="Tahoma" pitchFamily="34" charset="0"/>
              </a:rPr>
              <a:t>«Злокачественные новообразования в России в 2016 году</a:t>
            </a:r>
            <a:r>
              <a:rPr lang="en-US" sz="11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ru-RU" sz="1100" dirty="0">
                <a:latin typeface="Tahoma" pitchFamily="34" charset="0"/>
                <a:ea typeface="Tahoma" pitchFamily="34" charset="0"/>
                <a:cs typeface="Tahoma" pitchFamily="34" charset="0"/>
              </a:rPr>
              <a:t>(заболеваемость и смертность</a:t>
            </a:r>
            <a:r>
              <a:rPr lang="ru-RU" sz="11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)»</a:t>
            </a:r>
            <a:r>
              <a:rPr lang="en-US" sz="11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,</a:t>
            </a:r>
            <a:r>
              <a:rPr lang="ru-RU" sz="11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Москва</a:t>
            </a:r>
            <a:r>
              <a:rPr lang="en-US" sz="11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,</a:t>
            </a:r>
            <a:r>
              <a:rPr lang="ru-RU" sz="11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ru-RU" sz="1100" dirty="0">
                <a:latin typeface="Tahoma" pitchFamily="34" charset="0"/>
                <a:ea typeface="Tahoma" pitchFamily="34" charset="0"/>
                <a:cs typeface="Tahoma" pitchFamily="34" charset="0"/>
              </a:rPr>
              <a:t>201</a:t>
            </a:r>
            <a:r>
              <a:rPr lang="en-US" sz="11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8</a:t>
            </a:r>
            <a:endParaRPr lang="en-US" sz="11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3275856" y="1916832"/>
            <a:ext cx="1008112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/>
        </p:nvSpPr>
        <p:spPr>
          <a:xfrm>
            <a:off x="3275856" y="2564904"/>
            <a:ext cx="1008112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/>
        </p:nvSpPr>
        <p:spPr>
          <a:xfrm>
            <a:off x="3275856" y="4005064"/>
            <a:ext cx="1008112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 17"/>
          <p:cNvSpPr/>
          <p:nvPr/>
        </p:nvSpPr>
        <p:spPr>
          <a:xfrm>
            <a:off x="0" y="5661248"/>
            <a:ext cx="45720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6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У 60–80% больных с впервые установленным диагнозом рака определяются </a:t>
            </a:r>
            <a:r>
              <a:rPr lang="ru-RU" sz="1600" b="1" dirty="0" smtClean="0">
                <a:solidFill>
                  <a:srgbClr val="C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III–IV стадии заболевания</a:t>
            </a:r>
            <a:endParaRPr lang="ru-RU" sz="1600" b="1" dirty="0">
              <a:solidFill>
                <a:srgbClr val="C0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0" name="Прямоугольник 19"/>
          <p:cNvSpPr/>
          <p:nvPr/>
        </p:nvSpPr>
        <p:spPr>
          <a:xfrm>
            <a:off x="5292080" y="3501008"/>
            <a:ext cx="36004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В. Скворцова: «</a:t>
            </a:r>
            <a:r>
              <a:rPr lang="ru-RU" sz="1600" i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Мы пока отстаем в </a:t>
            </a:r>
            <a:r>
              <a:rPr lang="ru-RU" sz="1600" i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выявляемости</a:t>
            </a:r>
            <a:r>
              <a:rPr lang="ru-RU" sz="1600" i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, они </a:t>
            </a:r>
            <a:r>
              <a:rPr lang="en-US" sz="1600" i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[</a:t>
            </a:r>
            <a:r>
              <a:rPr lang="ru-RU" sz="1600" i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страны ЕС</a:t>
            </a:r>
            <a:r>
              <a:rPr lang="en-US" sz="1600" i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]</a:t>
            </a:r>
            <a:r>
              <a:rPr lang="ru-RU" sz="1600" i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выявляют намного больше и на ранних стадиях»</a:t>
            </a:r>
            <a:r>
              <a:rPr lang="ru-RU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</a:p>
          <a:p>
            <a:pPr algn="just"/>
            <a:endParaRPr lang="ru-RU" sz="16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just"/>
            <a:r>
              <a:rPr lang="ru-RU" sz="16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Минздрав России рассчитывает к 2024 году, благодаря</a:t>
            </a:r>
            <a:r>
              <a:rPr lang="ru-RU" sz="1600" b="1" dirty="0" smtClean="0">
                <a:solidFill>
                  <a:srgbClr val="C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всероссийской программе борьбы с онкологией</a:t>
            </a:r>
            <a:r>
              <a:rPr lang="ru-RU" sz="16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, добиться </a:t>
            </a:r>
            <a:r>
              <a:rPr lang="ru-RU" sz="1600" b="1" u="sng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снижения смертности от рака </a:t>
            </a:r>
            <a:r>
              <a:rPr lang="ru-RU" sz="16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до уровня европейского или даже ниже.</a:t>
            </a:r>
          </a:p>
          <a:p>
            <a:pPr algn="just"/>
            <a:endParaRPr lang="ru-RU" sz="1600" i="1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just"/>
            <a:endParaRPr lang="ru-RU" sz="16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21" name="Picture 3"/>
          <p:cNvPicPr>
            <a:picLocks noChangeAspect="1" noChangeArrowheads="1"/>
          </p:cNvPicPr>
          <p:nvPr/>
        </p:nvPicPr>
        <p:blipFill>
          <a:blip r:embed="rId4" cstate="print"/>
          <a:srcRect l="8301" t="17719" r="40229" b="22610"/>
          <a:stretch>
            <a:fillRect/>
          </a:stretch>
        </p:blipFill>
        <p:spPr bwMode="auto">
          <a:xfrm>
            <a:off x="5364087" y="1052736"/>
            <a:ext cx="3566855" cy="2324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Прямоугольник 18"/>
          <p:cNvSpPr/>
          <p:nvPr/>
        </p:nvSpPr>
        <p:spPr>
          <a:xfrm>
            <a:off x="-180528" y="972017"/>
            <a:ext cx="54006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altLang="ru-RU" sz="1600" dirty="0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Структура заболеваемости и смертности  населения РФ злокачественными новообразованиями в 2016 г.</a:t>
            </a:r>
            <a:r>
              <a:rPr lang="en-US" altLang="ru-RU" sz="1600" baseline="30000" dirty="0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endParaRPr lang="ru-RU" sz="1600" dirty="0">
              <a:solidFill>
                <a:schemeClr val="tx2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 smtClean="0"/>
              <a:t>АКТУАЛЬНОСТЬ</a:t>
            </a:r>
            <a:endParaRPr lang="ru-RU" b="1" dirty="0"/>
          </a:p>
        </p:txBody>
      </p:sp>
      <p:sp>
        <p:nvSpPr>
          <p:cNvPr id="19" name="Прямоугольник 18"/>
          <p:cNvSpPr/>
          <p:nvPr/>
        </p:nvSpPr>
        <p:spPr>
          <a:xfrm>
            <a:off x="467544" y="980728"/>
            <a:ext cx="82809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Эндоскопическое исследование с выполнением биопсии является ведущим методом диагностики рака желудочно-кишечного тракта</a:t>
            </a:r>
            <a:endParaRPr lang="ru-RU" b="1" dirty="0">
              <a:solidFill>
                <a:schemeClr val="tx2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179512" y="1700808"/>
            <a:ext cx="89644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Современные эндоскопические оптические технологии позволяют существенно повысить эффективность диагностики</a:t>
            </a:r>
            <a:endParaRPr lang="ru-RU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179512" y="5042320"/>
            <a:ext cx="8750206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Эффективное применение этих методик трудоемко и требует от специалиста не только теоретической подготовки, но и достаточного практического опыта</a:t>
            </a:r>
          </a:p>
          <a:p>
            <a:pPr algn="ctr"/>
            <a:endParaRPr lang="ru-RU" sz="9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ctr"/>
            <a:r>
              <a:rPr lang="ru-RU" dirty="0" smtClean="0">
                <a:solidFill>
                  <a:srgbClr val="C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Практическому здравоохранению необходима </a:t>
            </a:r>
            <a:r>
              <a:rPr lang="ru-RU" dirty="0" smtClean="0">
                <a:solidFill>
                  <a:srgbClr val="C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разработка </a:t>
            </a:r>
            <a:r>
              <a:rPr lang="ru-RU" dirty="0" smtClean="0">
                <a:solidFill>
                  <a:srgbClr val="C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и внедрение инструментов </a:t>
            </a:r>
            <a:r>
              <a:rPr lang="ru-RU" dirty="0" smtClean="0">
                <a:solidFill>
                  <a:srgbClr val="C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поддержки принятия решения и контроля качества выполняемых исследований</a:t>
            </a:r>
            <a:endParaRPr lang="ru-RU" dirty="0">
              <a:solidFill>
                <a:srgbClr val="C0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22" name="Picture 2" descr="F:\VIDEO\10-52-54\0506.bmp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4282" y="2428868"/>
            <a:ext cx="2871491" cy="2297986"/>
          </a:xfrm>
          <a:prstGeom prst="rect">
            <a:avLst/>
          </a:prstGeom>
          <a:noFill/>
        </p:spPr>
      </p:pic>
      <p:pic>
        <p:nvPicPr>
          <p:cNvPr id="23" name="Picture 3" descr="F:\VIDEO\10-52-54\0514.bmp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4282" y="2428868"/>
            <a:ext cx="2889892" cy="2297986"/>
          </a:xfrm>
          <a:prstGeom prst="rect">
            <a:avLst/>
          </a:prstGeom>
          <a:noFill/>
        </p:spPr>
      </p:pic>
      <p:pic>
        <p:nvPicPr>
          <p:cNvPr id="24" name="Picture 2" descr="E:\VIDEO\10-52-54\0559.bmp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053796" y="2428868"/>
            <a:ext cx="2875922" cy="2286877"/>
          </a:xfrm>
          <a:prstGeom prst="rect">
            <a:avLst/>
          </a:prstGeom>
          <a:noFill/>
        </p:spPr>
      </p:pic>
      <p:sp>
        <p:nvSpPr>
          <p:cNvPr id="25" name="Овал 24"/>
          <p:cNvSpPr/>
          <p:nvPr/>
        </p:nvSpPr>
        <p:spPr>
          <a:xfrm>
            <a:off x="4643438" y="3714752"/>
            <a:ext cx="714380" cy="571504"/>
          </a:xfrm>
          <a:prstGeom prst="ellipse">
            <a:avLst/>
          </a:prstGeom>
          <a:noFill/>
          <a:ln w="19050">
            <a:solidFill>
              <a:srgbClr val="FFFF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26" name="Полилиния 25"/>
          <p:cNvSpPr/>
          <p:nvPr/>
        </p:nvSpPr>
        <p:spPr>
          <a:xfrm>
            <a:off x="7315200" y="2706624"/>
            <a:ext cx="866852" cy="1945843"/>
          </a:xfrm>
          <a:custGeom>
            <a:avLst/>
            <a:gdLst>
              <a:gd name="connsiteX0" fmla="*/ 0 w 866852"/>
              <a:gd name="connsiteY0" fmla="*/ 0 h 1945843"/>
              <a:gd name="connsiteX1" fmla="*/ 336499 w 866852"/>
              <a:gd name="connsiteY1" fmla="*/ 87782 h 1945843"/>
              <a:gd name="connsiteX2" fmla="*/ 438912 w 866852"/>
              <a:gd name="connsiteY2" fmla="*/ 190195 h 1945843"/>
              <a:gd name="connsiteX3" fmla="*/ 548640 w 866852"/>
              <a:gd name="connsiteY3" fmla="*/ 365760 h 1945843"/>
              <a:gd name="connsiteX4" fmla="*/ 614477 w 866852"/>
              <a:gd name="connsiteY4" fmla="*/ 453542 h 1945843"/>
              <a:gd name="connsiteX5" fmla="*/ 658368 w 866852"/>
              <a:gd name="connsiteY5" fmla="*/ 555955 h 1945843"/>
              <a:gd name="connsiteX6" fmla="*/ 665683 w 866852"/>
              <a:gd name="connsiteY6" fmla="*/ 665683 h 1945843"/>
              <a:gd name="connsiteX7" fmla="*/ 672998 w 866852"/>
              <a:gd name="connsiteY7" fmla="*/ 746150 h 1945843"/>
              <a:gd name="connsiteX8" fmla="*/ 621792 w 866852"/>
              <a:gd name="connsiteY8" fmla="*/ 863194 h 1945843"/>
              <a:gd name="connsiteX9" fmla="*/ 592531 w 866852"/>
              <a:gd name="connsiteY9" fmla="*/ 899770 h 1945843"/>
              <a:gd name="connsiteX10" fmla="*/ 614477 w 866852"/>
              <a:gd name="connsiteY10" fmla="*/ 936346 h 1945843"/>
              <a:gd name="connsiteX11" fmla="*/ 672998 w 866852"/>
              <a:gd name="connsiteY11" fmla="*/ 965606 h 1945843"/>
              <a:gd name="connsiteX12" fmla="*/ 753466 w 866852"/>
              <a:gd name="connsiteY12" fmla="*/ 965606 h 1945843"/>
              <a:gd name="connsiteX13" fmla="*/ 797357 w 866852"/>
              <a:gd name="connsiteY13" fmla="*/ 1016813 h 1945843"/>
              <a:gd name="connsiteX14" fmla="*/ 841248 w 866852"/>
              <a:gd name="connsiteY14" fmla="*/ 1097280 h 1945843"/>
              <a:gd name="connsiteX15" fmla="*/ 863194 w 866852"/>
              <a:gd name="connsiteY15" fmla="*/ 1192378 h 1945843"/>
              <a:gd name="connsiteX16" fmla="*/ 819302 w 866852"/>
              <a:gd name="connsiteY16" fmla="*/ 1280160 h 1945843"/>
              <a:gd name="connsiteX17" fmla="*/ 782726 w 866852"/>
              <a:gd name="connsiteY17" fmla="*/ 1353312 h 1945843"/>
              <a:gd name="connsiteX18" fmla="*/ 724205 w 866852"/>
              <a:gd name="connsiteY18" fmla="*/ 1477670 h 1945843"/>
              <a:gd name="connsiteX19" fmla="*/ 658368 w 866852"/>
              <a:gd name="connsiteY19" fmla="*/ 1572768 h 1945843"/>
              <a:gd name="connsiteX20" fmla="*/ 563270 w 866852"/>
              <a:gd name="connsiteY20" fmla="*/ 1682496 h 1945843"/>
              <a:gd name="connsiteX21" fmla="*/ 504749 w 866852"/>
              <a:gd name="connsiteY21" fmla="*/ 1755648 h 1945843"/>
              <a:gd name="connsiteX22" fmla="*/ 446227 w 866852"/>
              <a:gd name="connsiteY22" fmla="*/ 1865376 h 1945843"/>
              <a:gd name="connsiteX23" fmla="*/ 351130 w 866852"/>
              <a:gd name="connsiteY23" fmla="*/ 1923898 h 1945843"/>
              <a:gd name="connsiteX24" fmla="*/ 270662 w 866852"/>
              <a:gd name="connsiteY24" fmla="*/ 1945843 h 1945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866852" h="1945843">
                <a:moveTo>
                  <a:pt x="0" y="0"/>
                </a:moveTo>
                <a:cubicBezTo>
                  <a:pt x="131673" y="28041"/>
                  <a:pt x="263347" y="56083"/>
                  <a:pt x="336499" y="87782"/>
                </a:cubicBezTo>
                <a:cubicBezTo>
                  <a:pt x="409651" y="119481"/>
                  <a:pt x="403555" y="143865"/>
                  <a:pt x="438912" y="190195"/>
                </a:cubicBezTo>
                <a:cubicBezTo>
                  <a:pt x="474269" y="236525"/>
                  <a:pt x="519379" y="321869"/>
                  <a:pt x="548640" y="365760"/>
                </a:cubicBezTo>
                <a:cubicBezTo>
                  <a:pt x="577901" y="409651"/>
                  <a:pt x="596189" y="421843"/>
                  <a:pt x="614477" y="453542"/>
                </a:cubicBezTo>
                <a:cubicBezTo>
                  <a:pt x="632765" y="485241"/>
                  <a:pt x="649834" y="520598"/>
                  <a:pt x="658368" y="555955"/>
                </a:cubicBezTo>
                <a:cubicBezTo>
                  <a:pt x="666902" y="591312"/>
                  <a:pt x="663245" y="633984"/>
                  <a:pt x="665683" y="665683"/>
                </a:cubicBezTo>
                <a:cubicBezTo>
                  <a:pt x="668121" y="697382"/>
                  <a:pt x="680313" y="713232"/>
                  <a:pt x="672998" y="746150"/>
                </a:cubicBezTo>
                <a:cubicBezTo>
                  <a:pt x="665683" y="779068"/>
                  <a:pt x="635203" y="837591"/>
                  <a:pt x="621792" y="863194"/>
                </a:cubicBezTo>
                <a:cubicBezTo>
                  <a:pt x="608381" y="888797"/>
                  <a:pt x="593750" y="887578"/>
                  <a:pt x="592531" y="899770"/>
                </a:cubicBezTo>
                <a:cubicBezTo>
                  <a:pt x="591312" y="911962"/>
                  <a:pt x="601066" y="925373"/>
                  <a:pt x="614477" y="936346"/>
                </a:cubicBezTo>
                <a:cubicBezTo>
                  <a:pt x="627888" y="947319"/>
                  <a:pt x="649833" y="960729"/>
                  <a:pt x="672998" y="965606"/>
                </a:cubicBezTo>
                <a:cubicBezTo>
                  <a:pt x="696163" y="970483"/>
                  <a:pt x="732739" y="957071"/>
                  <a:pt x="753466" y="965606"/>
                </a:cubicBezTo>
                <a:cubicBezTo>
                  <a:pt x="774193" y="974141"/>
                  <a:pt x="782727" y="994867"/>
                  <a:pt x="797357" y="1016813"/>
                </a:cubicBezTo>
                <a:cubicBezTo>
                  <a:pt x="811987" y="1038759"/>
                  <a:pt x="830275" y="1068019"/>
                  <a:pt x="841248" y="1097280"/>
                </a:cubicBezTo>
                <a:cubicBezTo>
                  <a:pt x="852221" y="1126541"/>
                  <a:pt x="866852" y="1161898"/>
                  <a:pt x="863194" y="1192378"/>
                </a:cubicBezTo>
                <a:cubicBezTo>
                  <a:pt x="859536" y="1222858"/>
                  <a:pt x="819302" y="1280160"/>
                  <a:pt x="819302" y="1280160"/>
                </a:cubicBezTo>
                <a:cubicBezTo>
                  <a:pt x="805891" y="1306982"/>
                  <a:pt x="798575" y="1320394"/>
                  <a:pt x="782726" y="1353312"/>
                </a:cubicBezTo>
                <a:cubicBezTo>
                  <a:pt x="766877" y="1386230"/>
                  <a:pt x="744931" y="1441094"/>
                  <a:pt x="724205" y="1477670"/>
                </a:cubicBezTo>
                <a:cubicBezTo>
                  <a:pt x="703479" y="1514246"/>
                  <a:pt x="685191" y="1538630"/>
                  <a:pt x="658368" y="1572768"/>
                </a:cubicBezTo>
                <a:cubicBezTo>
                  <a:pt x="631546" y="1606906"/>
                  <a:pt x="588873" y="1652016"/>
                  <a:pt x="563270" y="1682496"/>
                </a:cubicBezTo>
                <a:cubicBezTo>
                  <a:pt x="537667" y="1712976"/>
                  <a:pt x="524256" y="1725168"/>
                  <a:pt x="504749" y="1755648"/>
                </a:cubicBezTo>
                <a:cubicBezTo>
                  <a:pt x="485242" y="1786128"/>
                  <a:pt x="471830" y="1837334"/>
                  <a:pt x="446227" y="1865376"/>
                </a:cubicBezTo>
                <a:cubicBezTo>
                  <a:pt x="420624" y="1893418"/>
                  <a:pt x="380391" y="1910487"/>
                  <a:pt x="351130" y="1923898"/>
                </a:cubicBezTo>
                <a:cubicBezTo>
                  <a:pt x="321869" y="1937309"/>
                  <a:pt x="296265" y="1941576"/>
                  <a:pt x="270662" y="1945843"/>
                </a:cubicBezTo>
              </a:path>
            </a:pathLst>
          </a:custGeom>
          <a:ln w="19050">
            <a:solidFill>
              <a:srgbClr val="FFFF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Прямоугольник 28"/>
          <p:cNvSpPr/>
          <p:nvPr/>
        </p:nvSpPr>
        <p:spPr>
          <a:xfrm>
            <a:off x="6020927" y="4725144"/>
            <a:ext cx="30155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Ранний рак желудка</a:t>
            </a:r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, </a:t>
            </a:r>
            <a:r>
              <a:rPr lang="ru-RU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размер 5 мм</a:t>
            </a:r>
            <a:endParaRPr lang="ru-RU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3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8532440" y="6309320"/>
            <a:ext cx="576064" cy="432048"/>
          </a:xfrm>
        </p:spPr>
        <p:txBody>
          <a:bodyPr/>
          <a:lstStyle/>
          <a:p>
            <a:r>
              <a:rPr lang="ru-RU" dirty="0"/>
              <a:t>4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7.40741E-7 L 0.31858 -0.0004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4000"/>
                            </p:stCondLst>
                            <p:childTnLst>
                              <p:par>
                                <p:cTn id="12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4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6500"/>
                            </p:stCondLst>
                            <p:childTnLst>
                              <p:par>
                                <p:cTn id="2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7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5" grpId="0" animBg="1"/>
      <p:bldP spid="26" grpId="0" animBg="1"/>
      <p:bldP spid="2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8567410" y="6309320"/>
            <a:ext cx="539552" cy="360040"/>
          </a:xfrm>
          <a:solidFill>
            <a:srgbClr val="00B0F0"/>
          </a:solidFill>
        </p:spPr>
        <p:txBody>
          <a:bodyPr/>
          <a:lstStyle/>
          <a:p>
            <a:r>
              <a:rPr lang="ru-RU" dirty="0"/>
              <a:t>5</a:t>
            </a:r>
            <a:endParaRPr lang="ru-RU" dirty="0"/>
          </a:p>
        </p:txBody>
      </p:sp>
      <p:pic>
        <p:nvPicPr>
          <p:cNvPr id="1026" name="Picture 2" descr="http://fasie.ru/local/templates/.default/markup/img/ico_bi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8780" y="1752883"/>
            <a:ext cx="230628" cy="282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http://fasie.ru/local/templates/.default/markup/img/ico_med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3526995"/>
            <a:ext cx="246352" cy="231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http://fasie.ru/local/templates/.default/markup/img/ico_mat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7350" y="3505483"/>
            <a:ext cx="240980" cy="274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http://fasie.ru/local/templates/.default/markup/img/ico_it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6704" y="2610399"/>
            <a:ext cx="223808" cy="223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-32134" y="222849"/>
            <a:ext cx="4242619" cy="51544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 smtClean="0"/>
              <a:t>НАУКА</a:t>
            </a:r>
            <a:endParaRPr lang="ru-RU" sz="2400" b="1" dirty="0"/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8286996"/>
              </p:ext>
            </p:extLst>
          </p:nvPr>
        </p:nvGraphicFramePr>
        <p:xfrm>
          <a:off x="490630" y="1124745"/>
          <a:ext cx="8329842" cy="5102841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3215027"/>
                <a:gridCol w="5114815"/>
              </a:tblGrid>
              <a:tr h="16750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Суть научной новизны</a:t>
                      </a:r>
                      <a:r>
                        <a:rPr lang="ru-RU" baseline="0" dirty="0" smtClean="0"/>
                        <a:t> продукта: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baseline="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baseline="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baseline="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 smtClean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Алгоритмы сегментации и классификации эндоскопических изображений будут базироваться на</a:t>
                      </a:r>
                      <a:r>
                        <a:rPr lang="ru-RU" sz="18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методах глубокого обучения и </a:t>
                      </a:r>
                      <a:r>
                        <a:rPr lang="ru-RU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сверточных</a:t>
                      </a:r>
                      <a:r>
                        <a:rPr lang="ru-RU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нейронных сетях. На сегодняшний день таких решений в клинической практике не существует.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152819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Научно-технический и практический задел</a:t>
                      </a:r>
                      <a:r>
                        <a:rPr lang="ru-RU" dirty="0" smtClean="0"/>
                        <a:t>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ru-RU" dirty="0" smtClean="0"/>
                        <a:t>Создана</a:t>
                      </a:r>
                      <a:r>
                        <a:rPr lang="ru-RU" baseline="0" dirty="0" smtClean="0"/>
                        <a:t> база из 450 изображений желудка.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ru-RU" baseline="0" dirty="0" smtClean="0"/>
                        <a:t>Разработан прототип алгоритма сегментации.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ru-RU" baseline="0" dirty="0" smtClean="0"/>
                        <a:t>Есть доступ к суперкомпьютеру </a:t>
                      </a:r>
                      <a:r>
                        <a:rPr lang="en-US" baseline="0" dirty="0" smtClean="0"/>
                        <a:t>NVIDIA DGX-1</a:t>
                      </a:r>
                      <a:r>
                        <a:rPr lang="ru-RU" baseline="0" dirty="0" smtClean="0"/>
                        <a:t>.</a:t>
                      </a:r>
                      <a:endParaRPr lang="en-US" baseline="0" dirty="0" smtClean="0"/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ru-RU" baseline="0" dirty="0" smtClean="0"/>
                        <a:t>Есть каналы входа в Российские и международные </a:t>
                      </a:r>
                      <a:r>
                        <a:rPr lang="ru-RU" baseline="0" dirty="0" err="1" smtClean="0"/>
                        <a:t>коллаборации</a:t>
                      </a:r>
                      <a:r>
                        <a:rPr lang="ru-RU" baseline="0" dirty="0" smtClean="0"/>
                        <a:t>.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183729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Планируемая к созданию</a:t>
                      </a:r>
                      <a:r>
                        <a:rPr lang="ru-RU" baseline="0" dirty="0" smtClean="0"/>
                        <a:t> интеллектуальная собственность:</a:t>
                      </a:r>
                      <a:endParaRPr lang="ru-RU" dirty="0" smtClean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ru-RU" dirty="0" smtClean="0"/>
                        <a:t>Регистрация</a:t>
                      </a:r>
                      <a:r>
                        <a:rPr lang="ru-RU" baseline="0" dirty="0" smtClean="0"/>
                        <a:t> базы данных изображений с экспертной разметкой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ru-RU" baseline="0" dirty="0" smtClean="0"/>
                        <a:t>Регистрация ПО (алгоритма)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ru-RU" baseline="0" dirty="0" smtClean="0"/>
                        <a:t>Подача заявки на патент на систему контроля качества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7400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8567410" y="6309320"/>
            <a:ext cx="539552" cy="360040"/>
          </a:xfrm>
          <a:solidFill>
            <a:srgbClr val="00B0F0"/>
          </a:solidFill>
        </p:spPr>
        <p:txBody>
          <a:bodyPr/>
          <a:lstStyle/>
          <a:p>
            <a:r>
              <a:rPr lang="ru-RU" dirty="0"/>
              <a:t>6</a:t>
            </a:r>
            <a:endParaRPr lang="ru-RU" dirty="0"/>
          </a:p>
        </p:txBody>
      </p:sp>
      <p:pic>
        <p:nvPicPr>
          <p:cNvPr id="1026" name="Picture 2" descr="http://fasie.ru/local/templates/.default/markup/img/ico_bio.pn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8780" y="1752883"/>
            <a:ext cx="230628" cy="282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http://fasie.ru/local/templates/.default/markup/img/ico_med.png"/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3526995"/>
            <a:ext cx="246352" cy="231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http://fasie.ru/local/templates/.default/markup/img/ico_mat.png"/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7350" y="3505483"/>
            <a:ext cx="240980" cy="274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http://fasie.ru/local/templates/.default/markup/img/ico_it.png"/>
          <p:cNvPicPr>
            <a:picLocks noChangeAspect="1" noChangeArrowheads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6704" y="2610399"/>
            <a:ext cx="223808" cy="223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-32134" y="222849"/>
            <a:ext cx="4242619" cy="51544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 smtClean="0"/>
              <a:t>Прототип</a:t>
            </a:r>
            <a:endParaRPr lang="ru-RU" sz="2400" b="1" dirty="0"/>
          </a:p>
        </p:txBody>
      </p:sp>
      <p:pic>
        <p:nvPicPr>
          <p:cNvPr id="9" name="Рисунок 8" descr="C:\Users\Пользователь\AppData\Local\Microsoft\Windows\Temporary Internet Files\Content.Word\121-00_180.jpg"/>
          <p:cNvPicPr/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9554" y="1129859"/>
            <a:ext cx="2072467" cy="22706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Рисунок 9" descr="C:\Users\Пользователь\AppData\Local\Microsoft\Windows\Temporary Internet Files\Content.Word\32-00_90.jpg"/>
          <p:cNvPicPr/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4971" y="1150333"/>
            <a:ext cx="1874040" cy="22592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Рисунок 10" descr="C:\Users\Пользователь\AppData\Local\Microsoft\Windows\Temporary Internet Files\Content.Word\337-00_180.jpg"/>
          <p:cNvPicPr/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9554" y="3835242"/>
            <a:ext cx="2248847" cy="22477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Рисунок 11" descr="C:\Users\Пользователь\AppData\Local\Microsoft\Windows\Temporary Internet Files\Content.Word\402-00.jpg"/>
          <p:cNvPicPr/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4971" y="3798686"/>
            <a:ext cx="2502394" cy="2270672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Прямоугольник 2"/>
          <p:cNvSpPr/>
          <p:nvPr/>
        </p:nvSpPr>
        <p:spPr>
          <a:xfrm>
            <a:off x="1821296" y="6178924"/>
            <a:ext cx="604223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ru-RU" dirty="0" smtClean="0"/>
              <a:t>Эталонная </a:t>
            </a:r>
            <a:r>
              <a:rPr lang="ru-RU" dirty="0"/>
              <a:t>демаркационная линия изображена пунктиром</a:t>
            </a:r>
            <a:r>
              <a:rPr lang="ru-RU" dirty="0" smtClean="0"/>
              <a:t>,</a:t>
            </a:r>
          </a:p>
          <a:p>
            <a:pPr>
              <a:defRPr/>
            </a:pPr>
            <a:r>
              <a:rPr lang="ru-RU" dirty="0" smtClean="0"/>
              <a:t>результат </a:t>
            </a:r>
            <a:r>
              <a:rPr lang="ru-RU" dirty="0"/>
              <a:t>работы алгоритма – сплошной линией.</a:t>
            </a:r>
            <a:r>
              <a:rPr lang="ru-RU" dirty="0"/>
              <a:t> </a:t>
            </a:r>
          </a:p>
        </p:txBody>
      </p:sp>
      <p:sp>
        <p:nvSpPr>
          <p:cNvPr id="14" name="Прямоугольник 13"/>
          <p:cNvSpPr/>
          <p:nvPr/>
        </p:nvSpPr>
        <p:spPr>
          <a:xfrm>
            <a:off x="402249" y="1129859"/>
            <a:ext cx="21879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ru-RU" dirty="0" smtClean="0"/>
              <a:t>Раковые патологии:</a:t>
            </a:r>
            <a:endParaRPr lang="ru-RU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402249" y="3835242"/>
            <a:ext cx="18446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ru-RU" smtClean="0"/>
              <a:t>Иные патологии</a:t>
            </a:r>
            <a:r>
              <a:rPr lang="ru-RU" dirty="0" smtClean="0"/>
              <a:t>: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51544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8567410" y="6309320"/>
            <a:ext cx="539552" cy="360040"/>
          </a:xfrm>
          <a:solidFill>
            <a:srgbClr val="00B0F0"/>
          </a:solidFill>
        </p:spPr>
        <p:txBody>
          <a:bodyPr/>
          <a:lstStyle/>
          <a:p>
            <a:r>
              <a:rPr lang="ru-RU" dirty="0"/>
              <a:t>7</a:t>
            </a:r>
            <a:endParaRPr lang="ru-RU" dirty="0"/>
          </a:p>
        </p:txBody>
      </p:sp>
      <p:pic>
        <p:nvPicPr>
          <p:cNvPr id="1026" name="Picture 2" descr="http://fasie.ru/local/templates/.default/markup/img/ico_bi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8780" y="1752883"/>
            <a:ext cx="230628" cy="282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http://fasie.ru/local/templates/.default/markup/img/ico_med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3526995"/>
            <a:ext cx="246352" cy="231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http://fasie.ru/local/templates/.default/markup/img/ico_mat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7350" y="3505483"/>
            <a:ext cx="240980" cy="274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http://fasie.ru/local/templates/.default/markup/img/ico_it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6704" y="2610399"/>
            <a:ext cx="223808" cy="223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-32134" y="222849"/>
            <a:ext cx="4242619" cy="51544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 smtClean="0"/>
              <a:t>БИЗНЕС</a:t>
            </a:r>
            <a:endParaRPr lang="ru-RU" b="1" dirty="0"/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9762476"/>
              </p:ext>
            </p:extLst>
          </p:nvPr>
        </p:nvGraphicFramePr>
        <p:xfrm>
          <a:off x="755576" y="1396999"/>
          <a:ext cx="7992887" cy="4758139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786511"/>
                <a:gridCol w="1613243"/>
                <a:gridCol w="1759902"/>
                <a:gridCol w="1833231"/>
              </a:tblGrid>
              <a:tr h="643339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Параметр</a:t>
                      </a:r>
                      <a:endParaRPr lang="ru-RU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1-ый</a:t>
                      </a:r>
                      <a:r>
                        <a:rPr lang="ru-RU" baseline="0" dirty="0" smtClean="0"/>
                        <a:t> год после НИОКР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2-ой</a:t>
                      </a:r>
                      <a:r>
                        <a:rPr lang="ru-RU" baseline="0" dirty="0" smtClean="0"/>
                        <a:t> год после НИОКР</a:t>
                      </a:r>
                      <a:endParaRPr lang="ru-RU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3-ий</a:t>
                      </a:r>
                      <a:r>
                        <a:rPr lang="ru-RU" baseline="0" dirty="0" smtClean="0"/>
                        <a:t> год после НИОКР</a:t>
                      </a:r>
                      <a:endParaRPr lang="ru-RU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60185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kern="1200" baseline="0" dirty="0" smtClean="0"/>
                        <a:t>Оценочный объем рынка (платежеспособного спроса), млн. руб.: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kern="1200" baseline="0" dirty="0" smtClean="0"/>
                        <a:t>(100 центров в РФ, в каждом порядка 50000 </a:t>
                      </a:r>
                      <a:r>
                        <a:rPr lang="ru-RU" sz="1800" b="1" kern="1200" baseline="0" dirty="0" err="1" smtClean="0"/>
                        <a:t>исследов</a:t>
                      </a:r>
                      <a:r>
                        <a:rPr lang="ru-RU" sz="1800" b="1" kern="1200" baseline="0" dirty="0" smtClean="0"/>
                        <a:t>.)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5 млн.</a:t>
                      </a:r>
                      <a:r>
                        <a:rPr lang="ru-RU" baseline="0" dirty="0" smtClean="0"/>
                        <a:t> исследований в год в РФ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6 млн.</a:t>
                      </a:r>
                      <a:r>
                        <a:rPr lang="ru-RU" baseline="0" dirty="0" smtClean="0"/>
                        <a:t> исследований в год в РФ</a:t>
                      </a:r>
                      <a:endParaRPr lang="ru-RU" dirty="0" smtClean="0"/>
                    </a:p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7 млн.</a:t>
                      </a:r>
                      <a:r>
                        <a:rPr lang="ru-RU" baseline="0" dirty="0" smtClean="0"/>
                        <a:t> исследований в год в РФ</a:t>
                      </a:r>
                      <a:endParaRPr lang="ru-RU" dirty="0" smtClean="0"/>
                    </a:p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886150">
                <a:tc>
                  <a:txBody>
                    <a:bodyPr/>
                    <a:lstStyle/>
                    <a:p>
                      <a:r>
                        <a:rPr lang="ru-RU" dirty="0" smtClean="0"/>
                        <a:t>Потенциальная</a:t>
                      </a:r>
                      <a:r>
                        <a:rPr lang="ru-RU" baseline="0" dirty="0" smtClean="0"/>
                        <a:t> доля создаваемого продукта на рынке:</a:t>
                      </a:r>
                      <a:endParaRPr lang="ru-RU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10%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15%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20%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348930">
                <a:tc>
                  <a:txBody>
                    <a:bodyPr/>
                    <a:lstStyle/>
                    <a:p>
                      <a:r>
                        <a:rPr lang="ru-RU" dirty="0" smtClean="0"/>
                        <a:t>Выручка от</a:t>
                      </a:r>
                      <a:r>
                        <a:rPr lang="ru-RU" baseline="0" dirty="0" smtClean="0"/>
                        <a:t> реализации продукции, млн. руб.:</a:t>
                      </a:r>
                    </a:p>
                    <a:p>
                      <a:r>
                        <a:rPr lang="ru-RU" b="1" baseline="0" dirty="0" smtClean="0"/>
                        <a:t>(30 руб. за </a:t>
                      </a:r>
                      <a:r>
                        <a:rPr lang="ru-RU" b="1" baseline="0" dirty="0" err="1" smtClean="0"/>
                        <a:t>исследов</a:t>
                      </a:r>
                      <a:r>
                        <a:rPr lang="ru-RU" b="1" baseline="0" dirty="0" smtClean="0"/>
                        <a:t>.)</a:t>
                      </a:r>
                    </a:p>
                    <a:p>
                      <a:endParaRPr lang="ru-RU" baseline="0" dirty="0" smtClean="0"/>
                    </a:p>
                    <a:p>
                      <a:endParaRPr lang="ru-RU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15 млн.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27 млн.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42 млн.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2743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 smtClean="0"/>
              <a:t>КОМАНДА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F723A-77FC-40A0-B1B0-9768910C67E5}" type="slidenum">
              <a:rPr lang="ru-RU" smtClean="0"/>
              <a:pPr/>
              <a:t>8</a:t>
            </a:fld>
            <a:endParaRPr lang="ru-RU"/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4730413"/>
              </p:ext>
            </p:extLst>
          </p:nvPr>
        </p:nvGraphicFramePr>
        <p:xfrm>
          <a:off x="179512" y="1124744"/>
          <a:ext cx="8712968" cy="5157684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828082"/>
                <a:gridCol w="2187460"/>
                <a:gridCol w="2393170"/>
                <a:gridCol w="2304256"/>
              </a:tblGrid>
              <a:tr h="530508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ФИО</a:t>
                      </a:r>
                      <a:endParaRPr lang="ru-RU" sz="1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Роль в проекте, должность</a:t>
                      </a:r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Обязанности в проекте</a:t>
                      </a:r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/>
                        <a:t>Образование и регалии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53050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i="0" dirty="0" smtClean="0"/>
                        <a:t>Лебедев Антон Александрович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директор</a:t>
                      </a:r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Общее руководство, разработка алгоритмов</a:t>
                      </a:r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Аспирант</a:t>
                      </a:r>
                      <a:r>
                        <a:rPr lang="ru-RU" sz="1400" baseline="0" dirty="0" smtClean="0"/>
                        <a:t> </a:t>
                      </a:r>
                      <a:r>
                        <a:rPr lang="ru-RU" sz="1400" baseline="0" dirty="0" err="1" smtClean="0"/>
                        <a:t>ЯрГУ</a:t>
                      </a:r>
                      <a:r>
                        <a:rPr lang="ru-RU" sz="1400" baseline="0" dirty="0" smtClean="0"/>
                        <a:t>, выпускник </a:t>
                      </a:r>
                      <a:r>
                        <a:rPr lang="ru-RU" sz="1400" baseline="0" dirty="0" err="1" smtClean="0"/>
                        <a:t>УМНИКа</a:t>
                      </a:r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530508">
                <a:tc>
                  <a:txBody>
                    <a:bodyPr/>
                    <a:lstStyle/>
                    <a:p>
                      <a:r>
                        <a:rPr lang="ru-RU" sz="1400" b="1" i="0" dirty="0" smtClean="0"/>
                        <a:t>Степанова Ольга </a:t>
                      </a:r>
                    </a:p>
                    <a:p>
                      <a:r>
                        <a:rPr lang="ru-RU" sz="1400" b="1" i="0" dirty="0" smtClean="0"/>
                        <a:t>Анатольевна</a:t>
                      </a:r>
                      <a:endParaRPr lang="ru-RU" sz="1400" b="1" i="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Разработчик</a:t>
                      </a:r>
                      <a:r>
                        <a:rPr lang="ru-RU" sz="1400" baseline="0" dirty="0" smtClean="0"/>
                        <a:t> алгоритмов</a:t>
                      </a:r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Разработка алгоритмов</a:t>
                      </a:r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/>
                        <a:t>Аспирант</a:t>
                      </a:r>
                      <a:r>
                        <a:rPr lang="ru-RU" sz="1400" baseline="0" dirty="0" smtClean="0"/>
                        <a:t> </a:t>
                      </a:r>
                      <a:r>
                        <a:rPr lang="ru-RU" sz="1400" baseline="0" dirty="0" err="1" smtClean="0"/>
                        <a:t>ЯрГУ</a:t>
                      </a:r>
                      <a:r>
                        <a:rPr lang="ru-RU" sz="1400" baseline="0" dirty="0" smtClean="0"/>
                        <a:t>, выпускник </a:t>
                      </a:r>
                      <a:r>
                        <a:rPr lang="ru-RU" sz="1400" baseline="0" dirty="0" err="1" smtClean="0"/>
                        <a:t>УМНИКа</a:t>
                      </a:r>
                      <a:endParaRPr lang="ru-RU" sz="14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586351">
                <a:tc>
                  <a:txBody>
                    <a:bodyPr/>
                    <a:lstStyle/>
                    <a:p>
                      <a:r>
                        <a:rPr lang="ru-RU" sz="1400" b="1" dirty="0" err="1" smtClean="0"/>
                        <a:t>Казина</a:t>
                      </a:r>
                      <a:r>
                        <a:rPr lang="ru-RU" sz="1400" b="1" dirty="0" smtClean="0"/>
                        <a:t> Евгения Максимовна</a:t>
                      </a:r>
                      <a:endParaRPr lang="ru-RU" sz="1400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Коммерческий</a:t>
                      </a:r>
                      <a:r>
                        <a:rPr lang="ru-RU" sz="1400" baseline="0" dirty="0" smtClean="0"/>
                        <a:t> директор</a:t>
                      </a:r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Продажи,</a:t>
                      </a:r>
                      <a:r>
                        <a:rPr lang="ru-RU" sz="1400" baseline="0" dirty="0" smtClean="0"/>
                        <a:t> поиск инвесторов, международное продвижение</a:t>
                      </a:r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/>
                        <a:t>Менеджер продукта – 5 лет опыта, </a:t>
                      </a:r>
                      <a:r>
                        <a:rPr lang="en-US" sz="1400" dirty="0" smtClean="0"/>
                        <a:t>Global Shaper</a:t>
                      </a:r>
                      <a:r>
                        <a:rPr lang="ru-RU" sz="1400" dirty="0" smtClean="0"/>
                        <a:t>. Закончила Сорбонну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53050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i="0" dirty="0" err="1" smtClean="0"/>
                        <a:t>Боевской</a:t>
                      </a:r>
                      <a:r>
                        <a:rPr lang="ru-RU" sz="1400" b="1" i="0" dirty="0" smtClean="0"/>
                        <a:t> Максим Евгеньевич</a:t>
                      </a:r>
                      <a:endParaRPr lang="ru-RU" sz="1400" b="1" i="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инженер</a:t>
                      </a:r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Интеграция алгоритмов с автоматизированными мед. системами</a:t>
                      </a:r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Опыт работы в</a:t>
                      </a:r>
                      <a:r>
                        <a:rPr lang="ru-RU" sz="1400" baseline="0" dirty="0" smtClean="0"/>
                        <a:t> «</a:t>
                      </a:r>
                      <a:r>
                        <a:rPr lang="ru-RU" sz="1400" baseline="0" dirty="0" err="1" smtClean="0"/>
                        <a:t>Диасофт</a:t>
                      </a:r>
                      <a:r>
                        <a:rPr lang="ru-RU" sz="1400" baseline="0" dirty="0" smtClean="0"/>
                        <a:t>» по интеграции ПО с банками</a:t>
                      </a:r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53050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i="0" dirty="0" smtClean="0"/>
                        <a:t>Кашин Сергей Владимирович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Зам. директора</a:t>
                      </a:r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Научное</a:t>
                      </a:r>
                      <a:r>
                        <a:rPr lang="ru-RU" sz="1400" baseline="0" dirty="0" smtClean="0"/>
                        <a:t> руководство</a:t>
                      </a:r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/>
                        <a:t>К.м.н</a:t>
                      </a:r>
                      <a:r>
                        <a:rPr lang="ru-RU" sz="1400" dirty="0" smtClean="0"/>
                        <a:t>.</a:t>
                      </a:r>
                      <a:r>
                        <a:rPr lang="ru-RU" sz="1400" baseline="0" dirty="0" smtClean="0"/>
                        <a:t>, заведующий отделением эндоскопии ЯОКОБ, главный внештатный специалист по эндоскопии Ярославской области</a:t>
                      </a:r>
                      <a:endParaRPr lang="ru-RU" sz="14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530508">
                <a:tc>
                  <a:txBody>
                    <a:bodyPr/>
                    <a:lstStyle/>
                    <a:p>
                      <a:r>
                        <a:rPr lang="ru-RU" sz="1400" b="1" i="0" dirty="0" err="1" smtClean="0"/>
                        <a:t>Куваев</a:t>
                      </a:r>
                      <a:r>
                        <a:rPr lang="ru-RU" sz="1400" b="1" i="0" baseline="0" dirty="0" smtClean="0"/>
                        <a:t> Роман Олегович</a:t>
                      </a:r>
                      <a:endParaRPr lang="ru-RU" sz="1400" b="1" i="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Внедрение в медицинские организации</a:t>
                      </a:r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Пилотные испытания ПО в медицинских центрах</a:t>
                      </a:r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К.м.н.</a:t>
                      </a:r>
                      <a:r>
                        <a:rPr lang="ru-RU" sz="1400" baseline="0" dirty="0" smtClean="0"/>
                        <a:t>, </a:t>
                      </a:r>
                      <a:r>
                        <a:rPr lang="ru-RU" sz="1400" baseline="0" dirty="0" smtClean="0"/>
                        <a:t>ассистент кафедры гастроэнтерологии ФДПО РНИМУ </a:t>
                      </a:r>
                      <a:r>
                        <a:rPr lang="ru-RU" sz="1400" baseline="0" dirty="0" err="1" smtClean="0"/>
                        <a:t>им.Н.И.Пирогова</a:t>
                      </a:r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9629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7624</TotalTime>
  <Words>612</Words>
  <Application>Microsoft Macintosh PowerPoint</Application>
  <PresentationFormat>Экран (4:3)</PresentationFormat>
  <Paragraphs>118</Paragraphs>
  <Slides>8</Slides>
  <Notes>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Calibri</vt:lpstr>
      <vt:lpstr>Tahoma</vt:lpstr>
      <vt:lpstr>Arial</vt:lpstr>
      <vt:lpstr>Тема Office</vt:lpstr>
      <vt:lpstr>Разработка системы поддержки принятия решений на основе алгоритмов искусственного интеллекта в эндоскопии пищеварительной системы проект С1-51781</vt:lpstr>
      <vt:lpstr>Презентация PowerPoint</vt:lpstr>
      <vt:lpstr>АКТУАЛЬНОСТЬ</vt:lpstr>
      <vt:lpstr>АКТУАЛЬНОСТЬ</vt:lpstr>
      <vt:lpstr>Презентация PowerPoint</vt:lpstr>
      <vt:lpstr>Презентация PowerPoint</vt:lpstr>
      <vt:lpstr>Презентация PowerPoint</vt:lpstr>
      <vt:lpstr>КОМАНДА</vt:lpstr>
    </vt:vector>
  </TitlesOfParts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Ovchinnikov</dc:creator>
  <cp:lastModifiedBy>пользователь Microsoft Office</cp:lastModifiedBy>
  <cp:revision>360</cp:revision>
  <cp:lastPrinted>2017-01-12T11:03:12Z</cp:lastPrinted>
  <dcterms:created xsi:type="dcterms:W3CDTF">2016-05-06T08:59:45Z</dcterms:created>
  <dcterms:modified xsi:type="dcterms:W3CDTF">2018-11-20T10:07:22Z</dcterms:modified>
</cp:coreProperties>
</file>