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91" r:id="rId3"/>
    <p:sldId id="286" r:id="rId4"/>
    <p:sldId id="295" r:id="rId5"/>
    <p:sldId id="287" r:id="rId6"/>
    <p:sldId id="294" r:id="rId7"/>
    <p:sldId id="290" r:id="rId8"/>
    <p:sldId id="300" r:id="rId9"/>
    <p:sldId id="298" r:id="rId10"/>
    <p:sldId id="299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8" autoAdjust="0"/>
    <p:restoredTop sz="94660"/>
  </p:normalViewPr>
  <p:slideViewPr>
    <p:cSldViewPr snapToGrid="0">
      <p:cViewPr>
        <p:scale>
          <a:sx n="90" d="100"/>
          <a:sy n="90" d="100"/>
        </p:scale>
        <p:origin x="-564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F3E42-DDF8-474E-ABE3-6A895FC7211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1D68-F6DF-4F6B-AE5A-F97DB80EE1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78231-8023-4918-B439-1ED66CB367F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BE92FC6-1463-48DF-80D7-033A13FB054A}"/>
              </a:ext>
            </a:extLst>
          </p:cNvPr>
          <p:cNvSpPr/>
          <p:nvPr/>
        </p:nvSpPr>
        <p:spPr>
          <a:xfrm>
            <a:off x="0" y="1644949"/>
            <a:ext cx="9143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/>
              <a:t>Разработка программного комплекса </a:t>
            </a:r>
            <a:endParaRPr lang="en-US" sz="4000" dirty="0" smtClean="0"/>
          </a:p>
          <a:p>
            <a:pPr algn="ctr"/>
            <a:r>
              <a:rPr lang="ru-RU" sz="4000" dirty="0" smtClean="0"/>
              <a:t>для </a:t>
            </a:r>
            <a:r>
              <a:rPr lang="ru-RU" sz="4000" dirty="0" smtClean="0"/>
              <a:t>распознавания эмоций на </a:t>
            </a:r>
            <a:r>
              <a:rPr lang="ru-RU" sz="4000" dirty="0" smtClean="0"/>
              <a:t>основе </a:t>
            </a:r>
            <a:r>
              <a:rPr lang="ru-RU" sz="4000" dirty="0" smtClean="0"/>
              <a:t>анализа видеоизображений</a:t>
            </a:r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1C97E3D-EB3D-431F-8C05-E272FE2B4CD8}"/>
              </a:ext>
            </a:extLst>
          </p:cNvPr>
          <p:cNvSpPr/>
          <p:nvPr/>
        </p:nvSpPr>
        <p:spPr>
          <a:xfrm>
            <a:off x="6105525" y="4295146"/>
            <a:ext cx="27051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 smtClean="0">
                <a:cs typeface="Times New Roman" pitchFamily="18" charset="0"/>
              </a:rPr>
              <a:t>Ивановский Леонид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 smtClean="0">
                <a:cs typeface="Times New Roman" pitchFamily="18" charset="0"/>
              </a:rPr>
              <a:t>Моржов</a:t>
            </a:r>
            <a:r>
              <a:rPr lang="ru-RU" sz="2000" dirty="0" smtClean="0">
                <a:cs typeface="Times New Roman" pitchFamily="18" charset="0"/>
              </a:rPr>
              <a:t> Сергей</a:t>
            </a:r>
            <a:endParaRPr lang="ru-RU" sz="2000" dirty="0" smtClean="0"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Хрящев Владимир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Сиротин Дмитрий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 smtClean="0">
                <a:cs typeface="Times New Roman" pitchFamily="18" charset="0"/>
              </a:rPr>
              <a:t>Казина</a:t>
            </a:r>
            <a:r>
              <a:rPr lang="ru-RU" sz="2000" dirty="0" smtClean="0">
                <a:cs typeface="Times New Roman" pitchFamily="18" charset="0"/>
              </a:rPr>
              <a:t> Евгения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71C97E3D-EB3D-431F-8C05-E272FE2B4CD8}"/>
              </a:ext>
            </a:extLst>
          </p:cNvPr>
          <p:cNvSpPr/>
          <p:nvPr/>
        </p:nvSpPr>
        <p:spPr>
          <a:xfrm>
            <a:off x="0" y="631865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>
                <a:cs typeface="Times New Roman" pitchFamily="18" charset="0"/>
              </a:rPr>
              <a:t>Ярославль, 2019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7175" y="1533525"/>
            <a:ext cx="8639175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76225" y="3676650"/>
            <a:ext cx="8639175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55577" y="1340768"/>
          <a:ext cx="7920879" cy="52565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00122"/>
                <a:gridCol w="2273586"/>
                <a:gridCol w="1613513"/>
                <a:gridCol w="1466829"/>
                <a:gridCol w="1466829"/>
              </a:tblGrid>
              <a:tr h="658548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Анализ ошибок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Метрики качества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111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Точность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 smtClean="0"/>
                        <a:t>Полность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</a:t>
                      </a:r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мера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5854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Классы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Улыбка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0,96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0,82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0,94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Удивление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0,98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0,96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Презрение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0,89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0,86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0,87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 smtClean="0"/>
                        <a:t>Заинтересованность</a:t>
                      </a:r>
                      <a:endParaRPr lang="ru-RU" sz="18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0,85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0,87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0,86</a:t>
                      </a:r>
                      <a:endParaRPr lang="ru-RU" sz="1600" i="1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Крик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0,97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0,99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0,98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93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Спокойствие</a:t>
                      </a:r>
                      <a:endParaRPr lang="ru-RU" sz="18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0,91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0,92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0,92</a:t>
                      </a:r>
                      <a:endParaRPr lang="ru-RU" sz="16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Научно-технический задел</a:t>
            </a: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24762"/>
          </a:xfrm>
        </p:spPr>
        <p:txBody>
          <a:bodyPr/>
          <a:lstStyle/>
          <a:p>
            <a:pPr algn="ctr"/>
            <a:r>
              <a:rPr lang="ru-RU" dirty="0" smtClean="0"/>
              <a:t>Опыт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8223" y="1562985"/>
            <a:ext cx="8878186" cy="516742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b="1" dirty="0" smtClean="0"/>
              <a:t>Ивановский Л.И.</a:t>
            </a:r>
            <a:r>
              <a:rPr lang="ru-RU" sz="2000" dirty="0" smtClean="0"/>
              <a:t> </a:t>
            </a:r>
            <a:r>
              <a:rPr lang="ru-RU" sz="2000" dirty="0" smtClean="0"/>
              <a:t>- имеет опыт выполнения </a:t>
            </a:r>
            <a:r>
              <a:rPr lang="ru-RU" sz="2000" dirty="0" smtClean="0"/>
              <a:t>НИОКР по программе УМНИК-НТИ, </a:t>
            </a:r>
            <a:r>
              <a:rPr lang="ru-RU" sz="2000" dirty="0" smtClean="0"/>
              <a:t>а также </a:t>
            </a:r>
            <a:r>
              <a:rPr lang="ru-RU" sz="2000" dirty="0" smtClean="0"/>
              <a:t>опыт </a:t>
            </a:r>
            <a:r>
              <a:rPr lang="ru-RU" sz="2000" dirty="0" smtClean="0"/>
              <a:t>реализации алгоритмов машинного обучения</a:t>
            </a:r>
            <a:r>
              <a:rPr lang="ru-RU" sz="2000" dirty="0" smtClean="0"/>
              <a:t> (в том числе с использованием суперкомпьютера </a:t>
            </a:r>
            <a:r>
              <a:rPr lang="en-US" sz="2000" dirty="0" smtClean="0"/>
              <a:t>NVIDIA DGX-1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высокопроизводительных систем</a:t>
            </a:r>
            <a:r>
              <a:rPr lang="ru-RU" sz="2000" dirty="0" smtClean="0"/>
              <a:t>, связанных с параллельными </a:t>
            </a:r>
            <a:r>
              <a:rPr lang="ru-RU" sz="2000" dirty="0" smtClean="0"/>
              <a:t>вычислениями (</a:t>
            </a:r>
            <a:r>
              <a:rPr lang="ru-RU" sz="2000" dirty="0" err="1" smtClean="0"/>
              <a:t>ЯрГУ</a:t>
            </a:r>
            <a:r>
              <a:rPr lang="ru-RU" sz="2000" dirty="0" smtClean="0"/>
              <a:t>, НЦЧ РАН).</a:t>
            </a:r>
          </a:p>
          <a:p>
            <a:pPr algn="just"/>
            <a:r>
              <a:rPr lang="ru-RU" sz="2000" b="1" dirty="0" err="1" smtClean="0"/>
              <a:t>Моржов</a:t>
            </a:r>
            <a:r>
              <a:rPr lang="ru-RU" sz="2000" b="1" dirty="0" smtClean="0"/>
              <a:t> С.В.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имеет </a:t>
            </a:r>
            <a:r>
              <a:rPr lang="ru-RU" sz="2000" dirty="0" smtClean="0"/>
              <a:t>опыт разработки ПО (</a:t>
            </a:r>
            <a:r>
              <a:rPr lang="ru-RU" sz="2000" dirty="0" err="1" smtClean="0"/>
              <a:t>А-Реал</a:t>
            </a:r>
            <a:r>
              <a:rPr lang="ru-RU" sz="2000" dirty="0" smtClean="0"/>
              <a:t> Консалтинг, </a:t>
            </a:r>
            <a:r>
              <a:rPr lang="ru-RU" sz="2000" dirty="0" err="1" smtClean="0"/>
              <a:t>Малвин</a:t>
            </a:r>
            <a:r>
              <a:rPr lang="ru-RU" sz="2000" dirty="0" smtClean="0"/>
              <a:t> </a:t>
            </a:r>
            <a:r>
              <a:rPr lang="ru-RU" sz="2000" dirty="0" err="1" smtClean="0"/>
              <a:t>Системс</a:t>
            </a:r>
            <a:r>
              <a:rPr lang="ru-RU" sz="2000" dirty="0" smtClean="0"/>
              <a:t>) </a:t>
            </a:r>
            <a:r>
              <a:rPr lang="ru-RU" sz="2000" dirty="0" smtClean="0"/>
              <a:t>и реализации алгоритмов </a:t>
            </a:r>
            <a:r>
              <a:rPr lang="ru-RU" sz="2000" dirty="0" smtClean="0"/>
              <a:t>машинного </a:t>
            </a:r>
            <a:r>
              <a:rPr lang="ru-RU" sz="2000" dirty="0" smtClean="0"/>
              <a:t>обучения (</a:t>
            </a:r>
            <a:r>
              <a:rPr lang="ru-RU" sz="2000" dirty="0" smtClean="0"/>
              <a:t>в том числе с использованием суперкомпьютера </a:t>
            </a:r>
            <a:r>
              <a:rPr lang="en-US" sz="2000" dirty="0" smtClean="0"/>
              <a:t>NVIDIA DGX-1</a:t>
            </a:r>
            <a:r>
              <a:rPr lang="ru-RU" sz="2000" dirty="0" smtClean="0"/>
              <a:t>), </a:t>
            </a:r>
            <a:r>
              <a:rPr lang="ru-RU" sz="2000" dirty="0" smtClean="0"/>
              <a:t>становился призером в конкурсах по машинному обучению (</a:t>
            </a:r>
            <a:r>
              <a:rPr lang="ru-RU" sz="2000" dirty="0" err="1" smtClean="0"/>
              <a:t>Yandex</a:t>
            </a:r>
            <a:r>
              <a:rPr lang="ru-RU" sz="2000" dirty="0" smtClean="0"/>
              <a:t>, </a:t>
            </a:r>
            <a:r>
              <a:rPr lang="ru-RU" sz="2000" dirty="0" err="1" smtClean="0"/>
              <a:t>Kaggle</a:t>
            </a:r>
            <a:r>
              <a:rPr lang="ru-RU" sz="2000" dirty="0" smtClean="0"/>
              <a:t>, </a:t>
            </a:r>
            <a:r>
              <a:rPr lang="ru-RU" sz="2000" dirty="0" err="1" smtClean="0"/>
              <a:t>DevBattle</a:t>
            </a:r>
            <a:r>
              <a:rPr lang="ru-RU" sz="2000" dirty="0" smtClean="0"/>
              <a:t>).</a:t>
            </a:r>
          </a:p>
          <a:p>
            <a:pPr algn="just"/>
            <a:r>
              <a:rPr lang="ru-RU" sz="2000" b="1" dirty="0" smtClean="0"/>
              <a:t>Сиротин Д.М.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имеет 3-летний опыт </a:t>
            </a:r>
            <a:r>
              <a:rPr lang="ru-RU" sz="2000" dirty="0" smtClean="0"/>
              <a:t>разработки ПО (ФГУП Почта России, Научный центр РАН в Черноголовке</a:t>
            </a:r>
            <a:r>
              <a:rPr lang="ru-RU" sz="2000" dirty="0" smtClean="0"/>
              <a:t>). Участие в ключевых организаций.</a:t>
            </a:r>
          </a:p>
          <a:p>
            <a:pPr algn="just"/>
            <a:r>
              <a:rPr lang="ru-RU" sz="2000" b="1" dirty="0" err="1" smtClean="0"/>
              <a:t>Казина</a:t>
            </a:r>
            <a:r>
              <a:rPr lang="ru-RU" sz="2000" b="1" dirty="0" smtClean="0"/>
              <a:t> Е.М.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имеет 5-летний опыт </a:t>
            </a:r>
            <a:r>
              <a:rPr lang="ru-RU" sz="2000" dirty="0" smtClean="0"/>
              <a:t>продуктового менеджмента </a:t>
            </a:r>
            <a:r>
              <a:rPr lang="ru-RU" sz="2000" dirty="0" err="1" smtClean="0"/>
              <a:t>веб-сервисов</a:t>
            </a:r>
            <a:r>
              <a:rPr lang="ru-RU" sz="2000" dirty="0" smtClean="0"/>
              <a:t> и мобильных приложений с большим трафиком, опыт привлечения инвестиций в </a:t>
            </a:r>
            <a:r>
              <a:rPr lang="ru-RU" sz="2000" dirty="0" err="1" smtClean="0"/>
              <a:t>стартап</a:t>
            </a:r>
            <a:r>
              <a:rPr lang="ru-RU" sz="2000" dirty="0" smtClean="0"/>
              <a:t>, опыт работы </a:t>
            </a:r>
            <a:r>
              <a:rPr lang="ru-RU" sz="2000" dirty="0" smtClean="0"/>
              <a:t>с зарубежными партнерами.</a:t>
            </a:r>
          </a:p>
          <a:p>
            <a:pPr algn="just"/>
            <a:r>
              <a:rPr lang="ru-RU" sz="2000" b="1" dirty="0" smtClean="0"/>
              <a:t>Хрящев В.В.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руководитель </a:t>
            </a:r>
            <a:r>
              <a:rPr lang="ru-RU" sz="2000" dirty="0" smtClean="0"/>
              <a:t>Центра искусственного интеллекта и цифровой </a:t>
            </a:r>
            <a:r>
              <a:rPr lang="ru-RU" sz="2000" dirty="0" smtClean="0"/>
              <a:t>экономики </a:t>
            </a:r>
            <a:r>
              <a:rPr lang="ru-RU" sz="2000" dirty="0" err="1" smtClean="0"/>
              <a:t>ЯрГУ</a:t>
            </a:r>
            <a:r>
              <a:rPr lang="ru-RU" sz="2000" dirty="0" smtClean="0"/>
              <a:t>, </a:t>
            </a:r>
            <a:r>
              <a:rPr lang="ru-RU" sz="2000" dirty="0" err="1" smtClean="0"/>
              <a:t>соучередитель</a:t>
            </a:r>
            <a:r>
              <a:rPr lang="ru-RU" sz="2000" dirty="0" smtClean="0"/>
              <a:t> </a:t>
            </a:r>
            <a:r>
              <a:rPr lang="ru-RU" sz="2000" dirty="0" smtClean="0"/>
              <a:t>компании 27 </a:t>
            </a:r>
            <a:r>
              <a:rPr lang="ru-RU" sz="2000" dirty="0" err="1" smtClean="0"/>
              <a:t>faces</a:t>
            </a:r>
            <a:r>
              <a:rPr lang="ru-RU" sz="2000" dirty="0" smtClean="0"/>
              <a:t>. Имеет </a:t>
            </a:r>
            <a:r>
              <a:rPr lang="ru-RU" sz="2000" dirty="0" smtClean="0"/>
              <a:t>опыт </a:t>
            </a:r>
            <a:r>
              <a:rPr lang="ru-RU" sz="2000" dirty="0" smtClean="0"/>
              <a:t>внедрения и продаж </a:t>
            </a:r>
            <a:r>
              <a:rPr lang="ru-RU" sz="2000" dirty="0" smtClean="0"/>
              <a:t>программных продуктов в IT-сфере, опыт работы в сфере малого </a:t>
            </a:r>
            <a:r>
              <a:rPr lang="ru-RU" sz="2000" dirty="0" smtClean="0"/>
              <a:t>инновационного бизнеса</a:t>
            </a:r>
            <a:r>
              <a:rPr lang="ru-RU" sz="2000" dirty="0" smtClean="0"/>
              <a:t>, а также опыт привлечения инвестиций в </a:t>
            </a:r>
            <a:r>
              <a:rPr lang="ru-RU" sz="2000" dirty="0" err="1" smtClean="0"/>
              <a:t>стартап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799"/>
          </a:xfrm>
        </p:spPr>
        <p:txBody>
          <a:bodyPr/>
          <a:lstStyle/>
          <a:p>
            <a:pPr algn="ctr"/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301" y="1580030"/>
            <a:ext cx="8915400" cy="114412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Разработка программного комплекса для распознавания эмоций человека на основе анализа фото- и видеоданных</a:t>
            </a:r>
          </a:p>
        </p:txBody>
      </p:sp>
      <p:pic>
        <p:nvPicPr>
          <p:cNvPr id="5" name="Picture 2" descr="C:\Users\User\Desktop\284c12506cd8ee3599a9263aa00ebb4b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1" y="2895229"/>
            <a:ext cx="8640960" cy="3556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Области применимости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2425" y="1504950"/>
            <a:ext cx="8684071" cy="517207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Оценка качества</a:t>
            </a:r>
            <a:endParaRPr lang="ru-RU" sz="2400" dirty="0" smtClean="0"/>
          </a:p>
          <a:p>
            <a:pPr>
              <a:buNone/>
            </a:pPr>
            <a:r>
              <a:rPr lang="ru-RU" sz="1800" dirty="0" smtClean="0"/>
              <a:t>     </a:t>
            </a:r>
            <a:r>
              <a:rPr lang="ru-RU" sz="1400" dirty="0" smtClean="0"/>
              <a:t>(оценка персонала при общении с клиентом, </a:t>
            </a:r>
          </a:p>
          <a:p>
            <a:pPr>
              <a:buNone/>
            </a:pPr>
            <a:r>
              <a:rPr lang="ru-RU" sz="1400" dirty="0" smtClean="0"/>
              <a:t> </a:t>
            </a:r>
            <a:r>
              <a:rPr lang="ru-RU" sz="1400" dirty="0" smtClean="0"/>
              <a:t>       </a:t>
            </a:r>
            <a:r>
              <a:rPr lang="ru-RU" sz="1400" dirty="0" smtClean="0"/>
              <a:t>оценка предоставленных услуг</a:t>
            </a:r>
            <a:r>
              <a:rPr lang="ru-RU" sz="1400" dirty="0" smtClean="0"/>
              <a:t>)</a:t>
            </a:r>
            <a:endParaRPr lang="ru-RU" sz="14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sz="2400" dirty="0" smtClean="0"/>
              <a:t>Сбор статистики</a:t>
            </a:r>
          </a:p>
          <a:p>
            <a:pPr>
              <a:buNone/>
            </a:pPr>
            <a:r>
              <a:rPr lang="ru-RU" sz="1800" dirty="0" smtClean="0"/>
              <a:t>     </a:t>
            </a:r>
            <a:r>
              <a:rPr lang="ru-RU" sz="1400" dirty="0" smtClean="0"/>
              <a:t>(</a:t>
            </a:r>
            <a:r>
              <a:rPr lang="ru-RU" sz="1400" dirty="0" smtClean="0"/>
              <a:t>в масштабах ТЦ, города, в местах массового скопления людей,</a:t>
            </a:r>
          </a:p>
          <a:p>
            <a:pPr>
              <a:buNone/>
            </a:pPr>
            <a:r>
              <a:rPr lang="ru-RU" sz="1400" dirty="0" smtClean="0"/>
              <a:t>       </a:t>
            </a:r>
            <a:r>
              <a:rPr lang="ru-RU" sz="1400" dirty="0" smtClean="0"/>
              <a:t> мониторинг </a:t>
            </a:r>
            <a:r>
              <a:rPr lang="ru-RU" sz="1400" dirty="0" smtClean="0"/>
              <a:t>эффективности маркетинговых и рекламных компаний)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sz="2400" dirty="0" err="1" smtClean="0"/>
              <a:t>Ритейл</a:t>
            </a:r>
            <a:endParaRPr lang="ru-RU" sz="2400" dirty="0" smtClean="0"/>
          </a:p>
          <a:p>
            <a:pPr>
              <a:buNone/>
            </a:pPr>
            <a:r>
              <a:rPr lang="ru-RU" sz="1400" dirty="0" smtClean="0"/>
              <a:t>      </a:t>
            </a:r>
            <a:r>
              <a:rPr lang="ru-RU" sz="1400" dirty="0" smtClean="0"/>
              <a:t>(</a:t>
            </a:r>
            <a:r>
              <a:rPr lang="ru-RU" sz="1400" dirty="0" smtClean="0"/>
              <a:t>в сфере развлекательных услуг)</a:t>
            </a:r>
            <a:endParaRPr lang="ru-RU" sz="1400" dirty="0"/>
          </a:p>
        </p:txBody>
      </p:sp>
      <p:pic>
        <p:nvPicPr>
          <p:cNvPr id="5" name="Picture 2" descr="C:\Users\User\Desktop\Pie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4834" y="4369739"/>
            <a:ext cx="1923110" cy="2055324"/>
          </a:xfrm>
          <a:prstGeom prst="rect">
            <a:avLst/>
          </a:prstGeom>
          <a:noFill/>
        </p:spPr>
      </p:pic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54360" y="6237312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C:\Users\User\Downloads\97aeea6aeea62ef4a8f7a98a88b6364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6710" y="1305820"/>
            <a:ext cx="4054158" cy="2628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5666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Этапы распознавания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эмоций 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61845" y="1630270"/>
            <a:ext cx="8780136" cy="4968552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Захват изображений лица из базы данных или потокового видео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Предварительная обработка изображений (снижение помех, фильтрация, повышение четкости)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Извлечение оптимального набора признаков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Классификация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Отправление статистики на удаленный сервер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api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177" y="2587377"/>
            <a:ext cx="2291732" cy="2108394"/>
          </a:xfrm>
          <a:prstGeom prst="rect">
            <a:avLst/>
          </a:prstGeom>
          <a:noFill/>
        </p:spPr>
      </p:pic>
      <p:pic>
        <p:nvPicPr>
          <p:cNvPr id="5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16" y="2774082"/>
            <a:ext cx="1368152" cy="1368152"/>
          </a:xfrm>
          <a:prstGeom prst="rect">
            <a:avLst/>
          </a:prstGeom>
          <a:noFill/>
        </p:spPr>
      </p:pic>
      <p:pic>
        <p:nvPicPr>
          <p:cNvPr id="11" name="Picture 4" descr="C:\Users\User\Desktop\webs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8340" y="3145904"/>
            <a:ext cx="1584176" cy="565778"/>
          </a:xfrm>
          <a:prstGeom prst="rect">
            <a:avLst/>
          </a:prstGeom>
          <a:noFill/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1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54360" y="6237312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2" name="Picture 4" descr="C:\Users\User\Downloads\cloudservers1-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7625" y="3051051"/>
            <a:ext cx="1935330" cy="1362472"/>
          </a:xfrm>
          <a:prstGeom prst="rect">
            <a:avLst/>
          </a:prstGeom>
          <a:noFill/>
        </p:spPr>
      </p:pic>
      <p:pic>
        <p:nvPicPr>
          <p:cNvPr id="16" name="Picture 4" descr="C:\Users\User\Desktop\webs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75" y="3084207"/>
            <a:ext cx="1584176" cy="565778"/>
          </a:xfrm>
          <a:prstGeom prst="rect">
            <a:avLst/>
          </a:prstGeom>
          <a:noFill/>
        </p:spPr>
      </p:pic>
      <p:sp>
        <p:nvSpPr>
          <p:cNvPr id="18" name="Содержимое 10"/>
          <p:cNvSpPr>
            <a:spLocks noGrp="1"/>
          </p:cNvSpPr>
          <p:nvPr>
            <p:ph sz="quarter" idx="1"/>
          </p:nvPr>
        </p:nvSpPr>
        <p:spPr>
          <a:xfrm>
            <a:off x="1475605" y="5348486"/>
            <a:ext cx="6087245" cy="957064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Calibri" pitchFamily="34" charset="0"/>
              </a:rPr>
              <a:t>Стоимость </a:t>
            </a:r>
            <a:r>
              <a:rPr lang="ru-RU" sz="2400" dirty="0" err="1" smtClean="0">
                <a:latin typeface="Calibri" pitchFamily="34" charset="0"/>
              </a:rPr>
              <a:t>видеомодуля</a:t>
            </a:r>
            <a:r>
              <a:rPr lang="ru-RU" sz="2400" dirty="0" smtClean="0">
                <a:latin typeface="Calibri" pitchFamily="34" charset="0"/>
              </a:rPr>
              <a:t>: 50000-60000 руб.</a:t>
            </a:r>
          </a:p>
          <a:p>
            <a:r>
              <a:rPr lang="ru-RU" sz="2400" dirty="0" smtClean="0">
                <a:latin typeface="Calibri" pitchFamily="34" charset="0"/>
              </a:rPr>
              <a:t>Стоимость подписки на 1 год: 10000 руб.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49"/>
          </a:xfrm>
        </p:spPr>
        <p:txBody>
          <a:bodyPr/>
          <a:lstStyle/>
          <a:p>
            <a:pPr algn="ctr"/>
            <a:r>
              <a:rPr lang="ru-RU" dirty="0" smtClean="0"/>
              <a:t>Потенциальные </a:t>
            </a:r>
            <a:br>
              <a:rPr lang="ru-RU" dirty="0" smtClean="0"/>
            </a:br>
            <a:r>
              <a:rPr lang="ru-RU" dirty="0" smtClean="0"/>
              <a:t>потребители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713" y="1689022"/>
            <a:ext cx="8463516" cy="49669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рекламные агентства – оценка эффективности рекламы, мониторинг </a:t>
            </a:r>
            <a:r>
              <a:rPr lang="ru-RU" dirty="0" smtClean="0"/>
              <a:t>воздействия</a:t>
            </a:r>
            <a:r>
              <a:rPr lang="ru-RU" dirty="0" smtClean="0"/>
              <a:t>, </a:t>
            </a:r>
            <a:r>
              <a:rPr lang="ru-RU" dirty="0" smtClean="0"/>
              <a:t>изменение стратегий;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отделы развития бизнеса – оценка качества </a:t>
            </a:r>
            <a:r>
              <a:rPr lang="ru-RU" dirty="0" smtClean="0"/>
              <a:t>услуг</a:t>
            </a:r>
            <a:r>
              <a:rPr lang="ru-RU" dirty="0" smtClean="0"/>
              <a:t>, </a:t>
            </a:r>
            <a:r>
              <a:rPr lang="ru-RU" dirty="0" smtClean="0"/>
              <a:t>увеличение </a:t>
            </a:r>
            <a:r>
              <a:rPr lang="ru-RU" dirty="0" smtClean="0"/>
              <a:t>объема продаж</a:t>
            </a:r>
            <a:r>
              <a:rPr lang="ru-RU" dirty="0" smtClean="0"/>
              <a:t>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кадровые агентства – оценка качества работы персонала, </a:t>
            </a:r>
            <a:r>
              <a:rPr lang="ru-RU" dirty="0" err="1" smtClean="0"/>
              <a:t>ассессмент-исследования</a:t>
            </a:r>
            <a:r>
              <a:rPr lang="ru-RU" dirty="0" smtClean="0"/>
              <a:t>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фонды социальных исследований – сбор </a:t>
            </a:r>
            <a:r>
              <a:rPr lang="ru-RU" dirty="0" smtClean="0"/>
              <a:t>статистики;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сфера развлечений – развлекательные приложения.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6028"/>
          </a:xfrm>
        </p:spPr>
        <p:txBody>
          <a:bodyPr/>
          <a:lstStyle/>
          <a:p>
            <a:pPr algn="ctr"/>
            <a:r>
              <a:rPr lang="ru-RU" dirty="0" smtClean="0">
                <a:latin typeface="Calibri" pitchFamily="34" charset="0"/>
              </a:rPr>
              <a:t>Использование </a:t>
            </a:r>
            <a:br>
              <a:rPr lang="ru-RU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>суперкомпьютера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4842139" y="2938004"/>
            <a:ext cx="3816424" cy="687706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/>
              <a:t>Заменяет </a:t>
            </a:r>
            <a:r>
              <a:rPr lang="ru-RU" sz="2000" b="1" dirty="0" smtClean="0"/>
              <a:t>400</a:t>
            </a:r>
            <a:r>
              <a:rPr lang="ru-RU" sz="2000" dirty="0" smtClean="0"/>
              <a:t> традиционных серверов в задачах </a:t>
            </a:r>
            <a:r>
              <a:rPr lang="ru-RU" sz="2000" dirty="0" smtClean="0"/>
              <a:t>ИИ</a:t>
            </a:r>
            <a:endParaRPr lang="ru-RU" sz="2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168879" y="1674375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NVIDIA-DGX-1 </a:t>
            </a:r>
            <a:r>
              <a:rPr lang="ru-RU" sz="2000" dirty="0" err="1" smtClean="0"/>
              <a:t>c</a:t>
            </a:r>
            <a:r>
              <a:rPr lang="ru-RU" sz="2000" dirty="0" smtClean="0"/>
              <a:t> 8 ускорителями NVIDIA </a:t>
            </a:r>
            <a:r>
              <a:rPr lang="ru-RU" sz="2000" dirty="0" err="1" smtClean="0"/>
              <a:t>Tesla</a:t>
            </a:r>
            <a:r>
              <a:rPr lang="ru-RU" sz="2000" dirty="0" smtClean="0"/>
              <a:t> </a:t>
            </a:r>
            <a:r>
              <a:rPr lang="ru-RU" sz="2000" dirty="0" smtClean="0"/>
              <a:t>Центра </a:t>
            </a:r>
            <a:r>
              <a:rPr lang="ru-RU" sz="2000" dirty="0" smtClean="0"/>
              <a:t>Искусственного Интеллекта и Цифровой Экономики </a:t>
            </a:r>
            <a:r>
              <a:rPr lang="ru-RU" sz="2000" dirty="0" err="1" smtClean="0"/>
              <a:t>ЯрГУ</a:t>
            </a:r>
            <a:r>
              <a:rPr lang="en-US" sz="2000" dirty="0" smtClean="0"/>
              <a:t> </a:t>
            </a:r>
            <a:r>
              <a:rPr lang="ru-RU" sz="2000" dirty="0" smtClean="0"/>
              <a:t>им. П.Г. Демидова</a:t>
            </a:r>
            <a:endParaRPr lang="ru-RU" sz="2000" dirty="0"/>
          </a:p>
        </p:txBody>
      </p:sp>
      <p:pic>
        <p:nvPicPr>
          <p:cNvPr id="13" name="Picture 2" descr="C:\Users\User\Downloads\demida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088" y="4903482"/>
            <a:ext cx="3467994" cy="1264196"/>
          </a:xfrm>
          <a:prstGeom prst="rect">
            <a:avLst/>
          </a:prstGeom>
          <a:noFill/>
        </p:spPr>
      </p:pic>
      <p:pic>
        <p:nvPicPr>
          <p:cNvPr id="12" name="Picture 2" descr="C:\Users\User\Desktop\yarsu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56461" y="3952397"/>
            <a:ext cx="2624284" cy="248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Картинки по запросу DGX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9" y="2616678"/>
            <a:ext cx="4184810" cy="1901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3767"/>
          </a:xfrm>
        </p:spPr>
        <p:txBody>
          <a:bodyPr/>
          <a:lstStyle/>
          <a:p>
            <a:pPr algn="ctr"/>
            <a:r>
              <a:rPr lang="ru-RU" dirty="0" smtClean="0"/>
              <a:t>База изображений </a:t>
            </a:r>
            <a:r>
              <a:rPr lang="en-US" dirty="0" err="1" smtClean="0"/>
              <a:t>MultiPie</a:t>
            </a:r>
            <a:endParaRPr lang="ru-RU" dirty="0"/>
          </a:p>
        </p:txBody>
      </p:sp>
      <p:pic>
        <p:nvPicPr>
          <p:cNvPr id="13" name="Рисунок 12" descr="a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4090" y="2400133"/>
            <a:ext cx="2199654" cy="1695878"/>
          </a:xfrm>
          <a:prstGeom prst="rect">
            <a:avLst/>
          </a:prstGeom>
        </p:spPr>
      </p:pic>
      <p:pic>
        <p:nvPicPr>
          <p:cNvPr id="14" name="Рисунок 13" descr="b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62402" y="2400133"/>
            <a:ext cx="2199600" cy="1695878"/>
          </a:xfrm>
          <a:prstGeom prst="rect">
            <a:avLst/>
          </a:prstGeom>
        </p:spPr>
      </p:pic>
      <p:pic>
        <p:nvPicPr>
          <p:cNvPr id="15" name="Рисунок 14" descr="c.png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342722" y="2400133"/>
            <a:ext cx="2199600" cy="1695878"/>
          </a:xfrm>
          <a:prstGeom prst="rect">
            <a:avLst/>
          </a:prstGeom>
        </p:spPr>
      </p:pic>
      <p:pic>
        <p:nvPicPr>
          <p:cNvPr id="16" name="Рисунок 15" descr="d.png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54090" y="4632381"/>
            <a:ext cx="2199654" cy="1695878"/>
          </a:xfrm>
          <a:prstGeom prst="rect">
            <a:avLst/>
          </a:prstGeom>
        </p:spPr>
      </p:pic>
      <p:pic>
        <p:nvPicPr>
          <p:cNvPr id="17" name="Рисунок 16" descr="e.pn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62402" y="4632381"/>
            <a:ext cx="2199600" cy="1695878"/>
          </a:xfrm>
          <a:prstGeom prst="rect">
            <a:avLst/>
          </a:prstGeom>
        </p:spPr>
      </p:pic>
      <p:pic>
        <p:nvPicPr>
          <p:cNvPr id="18" name="Рисунок 17" descr="f.pn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42722" y="4632381"/>
            <a:ext cx="2199600" cy="169587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85557" y="4119037"/>
            <a:ext cx="1612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а) Спокойствие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38466" y="4128329"/>
            <a:ext cx="1111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б) Улыбка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74770" y="4128329"/>
            <a:ext cx="1412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в) Удивление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30273" y="6360577"/>
            <a:ext cx="2328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г) Заинтересованность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840418" y="6360577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д) Презрение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62802" y="6360577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е) Крик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7742" y="987975"/>
            <a:ext cx="8230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</a:rPr>
              <a:t>~</a:t>
            </a:r>
            <a:r>
              <a:rPr lang="ru-RU" sz="2000" dirty="0" smtClean="0">
                <a:latin typeface="Calibri" pitchFamily="34" charset="0"/>
              </a:rPr>
              <a:t>750000 цветных картинок</a:t>
            </a:r>
            <a:endParaRPr lang="en-US" sz="20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</a:rPr>
              <a:t>337 </a:t>
            </a:r>
            <a:r>
              <a:rPr lang="ru-RU" sz="2000" dirty="0" smtClean="0">
                <a:latin typeface="Calibri" pitchFamily="34" charset="0"/>
              </a:rPr>
              <a:t>различных людей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 </a:t>
            </a:r>
            <a:r>
              <a:rPr lang="ru-RU" sz="2000" dirty="0" smtClean="0">
                <a:latin typeface="Calibri" pitchFamily="34" charset="0"/>
              </a:rPr>
              <a:t>различные углы обзора камеры (не более 90°)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разный уровень освещения сцены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7235" y="2020181"/>
          <a:ext cx="8064898" cy="45452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852"/>
                <a:gridCol w="1410538"/>
                <a:gridCol w="827822"/>
                <a:gridCol w="827822"/>
                <a:gridCol w="827822"/>
                <a:gridCol w="827822"/>
                <a:gridCol w="850110"/>
                <a:gridCol w="850110"/>
              </a:tblGrid>
              <a:tr h="446392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Классы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Фактический класс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3709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Улыбка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Удивление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Презрение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Заинтересованность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Крик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Спокойствие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vert="vert270" anchor="ctr"/>
                </a:tc>
              </a:tr>
              <a:tr h="44639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Предсказанный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класс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Улыбка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6471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136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/>
                </a:tc>
              </a:tr>
              <a:tr h="436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Удивление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6715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36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u="sng" dirty="0" smtClean="0"/>
                        <a:t>Презрение</a:t>
                      </a:r>
                      <a:endParaRPr lang="ru-RU" sz="16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6006</a:t>
                      </a:r>
                      <a:endParaRPr lang="ru-RU" sz="16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556</a:t>
                      </a:r>
                      <a:endParaRPr lang="ru-RU" sz="16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5712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u="sng" dirty="0" smtClean="0"/>
                        <a:t>Заинтересованность</a:t>
                      </a:r>
                      <a:endParaRPr lang="ru-RU" sz="1600" u="sng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143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749</a:t>
                      </a:r>
                      <a:endParaRPr lang="ru-RU" sz="16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6112</a:t>
                      </a:r>
                      <a:endParaRPr lang="ru-RU" sz="16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184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36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Крик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53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6903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436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Спокойствие</a:t>
                      </a:r>
                      <a:endParaRPr lang="ru-RU" sz="1600" dirty="0">
                        <a:solidFill>
                          <a:srgbClr val="00000A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144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91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126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301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6563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Научно-технический задел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sz="quarter" idx="1"/>
          </p:nvPr>
        </p:nvSpPr>
        <p:spPr>
          <a:xfrm>
            <a:off x="510362" y="1351408"/>
            <a:ext cx="8133907" cy="39233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Доля правильных ответов: 92.29</a:t>
            </a:r>
            <a:r>
              <a:rPr lang="ru-RU" sz="2000" dirty="0" smtClean="0"/>
              <a:t>%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powerpointstore.com_4</Template>
  <TotalTime>1376</TotalTime>
  <Words>546</Words>
  <Application>Microsoft Office PowerPoint</Application>
  <PresentationFormat>Экран (4:3)</PresentationFormat>
  <Paragraphs>161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Слайд 1</vt:lpstr>
      <vt:lpstr>Цели проекта</vt:lpstr>
      <vt:lpstr>Области применимости</vt:lpstr>
      <vt:lpstr>Этапы распознавания  эмоций </vt:lpstr>
      <vt:lpstr>Бизнес-логика</vt:lpstr>
      <vt:lpstr>Потенциальные  потребители</vt:lpstr>
      <vt:lpstr>Использование  суперкомпьютера</vt:lpstr>
      <vt:lpstr>База изображений MultiPie</vt:lpstr>
      <vt:lpstr>Научно-технический задел</vt:lpstr>
      <vt:lpstr>Научно-технический задел</vt:lpstr>
      <vt:lpstr>Опыт команды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125</cp:revision>
  <dcterms:created xsi:type="dcterms:W3CDTF">2016-11-18T14:12:19Z</dcterms:created>
  <dcterms:modified xsi:type="dcterms:W3CDTF">2019-02-10T00:05:17Z</dcterms:modified>
</cp:coreProperties>
</file>