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1" r:id="rId3"/>
    <p:sldId id="302" r:id="rId4"/>
    <p:sldId id="293" r:id="rId5"/>
    <p:sldId id="300" r:id="rId6"/>
    <p:sldId id="297" r:id="rId7"/>
    <p:sldId id="298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Хандогина Дарья Владимировна" initials="ХДВ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9900CC"/>
    <a:srgbClr val="FF0000"/>
    <a:srgbClr val="31859C"/>
    <a:srgbClr val="000000"/>
    <a:srgbClr val="00A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183" autoAdjust="0"/>
  </p:normalViewPr>
  <p:slideViewPr>
    <p:cSldViewPr>
      <p:cViewPr>
        <p:scale>
          <a:sx n="100" d="100"/>
          <a:sy n="100" d="100"/>
        </p:scale>
        <p:origin x="-2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3128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67592-B37D-4A7B-92D2-7F0A7EB4C5C1}" type="datetimeFigureOut">
              <a:rPr lang="ru-RU" smtClean="0"/>
              <a:pPr/>
              <a:t>21.04.2019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85CE7-35A6-458B-9242-C348FC5321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013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5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47F5-6EFA-4EC4-B6C6-B391083C0A4E}" type="datetimeFigureOut">
              <a:rPr lang="ru-RU" smtClean="0"/>
              <a:pPr/>
              <a:t>21.04.2019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12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1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54" y="9430096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F9586-D0AE-4714-9600-B5596362A0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201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9586-D0AE-4714-9600-B5596362A045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08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Y:\Отдел ИК и СМ\Овчинников\ФОНД 2 - ЦВП\- БРЕНДБУК\Для-презентации-3.png"/>
          <p:cNvPicPr>
            <a:picLocks noChangeAspect="1" noChangeArrowheads="1"/>
          </p:cNvPicPr>
          <p:nvPr userDrawn="1"/>
        </p:nvPicPr>
        <p:blipFill>
          <a:blip r:embed="rId2" cstate="print"/>
          <a:srcRect l="9335" r="290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59832" y="2276872"/>
            <a:ext cx="5544616" cy="1080120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3717032"/>
            <a:ext cx="9144000" cy="504056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789040"/>
            <a:ext cx="3600400" cy="360040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Место проведения</a:t>
            </a:r>
            <a:endParaRPr lang="ru-RU" dirty="0"/>
          </a:p>
        </p:txBody>
      </p:sp>
      <p:pic>
        <p:nvPicPr>
          <p:cNvPr id="3077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2443908" cy="1440160"/>
          </a:xfrm>
          <a:prstGeom prst="rect">
            <a:avLst/>
          </a:prstGeom>
          <a:noFill/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>
            <a:off x="2915816" y="2276872"/>
            <a:ext cx="0" cy="108012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Y:\Отдел ИК и СМ\Овчинников\ФОНД 2 - ЦВП\- БРЕНДБУК\Для-презентации-4.png"/>
          <p:cNvPicPr>
            <a:picLocks noChangeAspect="1" noChangeArrowheads="1"/>
          </p:cNvPicPr>
          <p:nvPr userDrawn="1"/>
        </p:nvPicPr>
        <p:blipFill>
          <a:blip r:embed="rId4" cstate="print"/>
          <a:srcRect r="32306" b="17040"/>
          <a:stretch>
            <a:fillRect/>
          </a:stretch>
        </p:blipFill>
        <p:spPr bwMode="auto">
          <a:xfrm>
            <a:off x="5220072" y="2780928"/>
            <a:ext cx="3923928" cy="4077072"/>
          </a:xfrm>
          <a:prstGeom prst="rect">
            <a:avLst/>
          </a:prstGeom>
          <a:noFill/>
        </p:spPr>
      </p:pic>
      <p:sp>
        <p:nvSpPr>
          <p:cNvPr id="2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F239E58-EE24-4863-BED4-D747BEE77A1B}" type="datetime1">
              <a:rPr lang="ru-RU" smtClean="0"/>
              <a:pPr/>
              <a:t>21.04.2019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оризонт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Отдел ИК и СМ\Овчинников\ФОНД 2 - ЦВП\- БРЕНДБУК\Для-презентации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942975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2453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24136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E487C9F-BD98-468E-AB74-D4582B3B478C}" type="datetime1">
              <a:rPr lang="ru-RU" smtClean="0"/>
              <a:pPr/>
              <a:t>21.04.2019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ертик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Отдел ИК и СМ\Овчинников\ФОНД 2 - ЦВП\- БРЕНДБУК\Для-презентации-1-1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59632" cy="6858000"/>
          </a:xfrm>
          <a:prstGeom prst="rect">
            <a:avLst/>
          </a:prstGeom>
          <a:noFill/>
        </p:spPr>
      </p:pic>
      <p:pic>
        <p:nvPicPr>
          <p:cNvPr id="2054" name="Picture 6" descr="Y:\Отдел ИК и СМ\Овчинников\ФОНД 2 - ЦВП\- БРЕНДБУК\Для-презентации-1-1-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0"/>
            <a:ext cx="1259632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 userDrawn="1"/>
        </p:nvSpPr>
        <p:spPr>
          <a:xfrm>
            <a:off x="0" y="260648"/>
            <a:ext cx="42119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3" descr="Y:\Отдел ИК и СМ\Овчинников\ФОНД 2 - ЦВП\- БРЕНДБУК\Для-презентации-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6495" y="188640"/>
            <a:ext cx="1267505" cy="664418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8532440" y="6309320"/>
            <a:ext cx="61156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764704"/>
            <a:ext cx="6624736" cy="5904656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504" y="6309320"/>
            <a:ext cx="1296144" cy="432048"/>
          </a:xfrm>
        </p:spPr>
        <p:txBody>
          <a:bodyPr/>
          <a:lstStyle>
            <a:lvl1pPr>
              <a:defRPr sz="1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F857E44E-A0FB-42A2-970A-D94DDDB3543D}" type="datetime1">
              <a:rPr lang="ru-RU" smtClean="0"/>
              <a:pPr/>
              <a:t>21.04.2019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76064" cy="432048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7F723A-77FC-40A0-B1B0-9768910C67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:\Отдел ИК и СМ\Овчинников\ФОНД 2 - ЦВП\- БРЕНДБУК\Для-презентации-5.png"/>
          <p:cNvPicPr>
            <a:picLocks noChangeAspect="1" noChangeArrowheads="1"/>
          </p:cNvPicPr>
          <p:nvPr userDrawn="1"/>
        </p:nvPicPr>
        <p:blipFill>
          <a:blip r:embed="rId2" cstate="print"/>
          <a:srcRect l="3352" r="5582"/>
          <a:stretch>
            <a:fillRect/>
          </a:stretch>
        </p:blipFill>
        <p:spPr bwMode="auto">
          <a:xfrm>
            <a:off x="0" y="0"/>
            <a:ext cx="8819456" cy="685800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3275856" y="0"/>
            <a:ext cx="5616624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300192" y="18448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012160" y="5445224"/>
            <a:ext cx="3131840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56176" y="5445224"/>
            <a:ext cx="298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Picture 5" descr="Y:\Отдел ИК и СМ\Овчинников\ФОНД 2 - ЦВП\- БРЕНДБУК\Для-презентации-2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04664"/>
            <a:ext cx="2443908" cy="1440160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1" hasCustomPrompt="1"/>
          </p:nvPr>
        </p:nvSpPr>
        <p:spPr>
          <a:xfrm>
            <a:off x="6516688" y="1989138"/>
            <a:ext cx="2159768" cy="3168054"/>
          </a:xfrm>
        </p:spPr>
        <p:txBody>
          <a:bodyPr>
            <a:normAutofit/>
          </a:bodyPr>
          <a:lstStyle>
            <a:lvl1pPr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Информация 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выступившем</a:t>
            </a:r>
          </a:p>
          <a:p>
            <a:pPr algn="ctr"/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сотруднике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48264" y="6093296"/>
            <a:ext cx="1368152" cy="432048"/>
          </a:xfrm>
        </p:spPr>
        <p:txBody>
          <a:bodyPr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5A8285E7-9AC7-4C9A-9CB5-201A5A7BCBBD}" type="datetime1">
              <a:rPr lang="ru-RU" smtClean="0"/>
              <a:pPr/>
              <a:t>21.04.2019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38884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806489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7504" y="630932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8F53-F674-4B99-BFCB-5174CDC942CC}" type="datetime1">
              <a:rPr lang="ru-RU" smtClean="0"/>
              <a:pPr/>
              <a:t>21.04.2019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7.jpeg"/><Relationship Id="rId5" Type="http://schemas.openxmlformats.org/officeDocument/2006/relationships/image" Target="../media/image10.png"/><Relationship Id="rId15" Type="http://schemas.openxmlformats.org/officeDocument/2006/relationships/image" Target="../media/image21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8.png"/><Relationship Id="rId10" Type="http://schemas.microsoft.com/office/2007/relationships/hdphoto" Target="../media/hdphoto4.wdp"/><Relationship Id="rId9" Type="http://schemas.openxmlformats.org/officeDocument/2006/relationships/image" Target="../media/image12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87824" y="2060848"/>
            <a:ext cx="6048672" cy="1584176"/>
          </a:xfrm>
        </p:spPr>
        <p:txBody>
          <a:bodyPr/>
          <a:lstStyle/>
          <a:p>
            <a:r>
              <a:rPr lang="ru-RU" sz="2400" b="1" i="1" dirty="0" smtClean="0">
                <a:latin typeface="+mj-lt"/>
              </a:rPr>
              <a:t>Разработка программного комплекса для распознавания эмоций на основе анализа видеоизображений</a:t>
            </a:r>
            <a:r>
              <a:rPr lang="ru-RU" sz="2000" i="1" dirty="0" smtClean="0"/>
              <a:t/>
            </a:r>
            <a:br>
              <a:rPr lang="ru-RU" sz="2000" i="1" dirty="0" smtClean="0"/>
            </a:br>
            <a:r>
              <a:rPr lang="ru-RU" sz="2000" i="1" dirty="0"/>
              <a:t/>
            </a:r>
            <a:br>
              <a:rPr lang="ru-RU" sz="2000" i="1" dirty="0"/>
            </a:br>
            <a:r>
              <a:rPr lang="ru-RU" sz="1600" dirty="0" smtClean="0"/>
              <a:t>заявка С1-57297</a:t>
            </a:r>
            <a:endParaRPr lang="ru-RU" sz="2000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467544" y="3789040"/>
            <a:ext cx="1800200" cy="365125"/>
          </a:xfrm>
        </p:spPr>
        <p:txBody>
          <a:bodyPr/>
          <a:lstStyle/>
          <a:p>
            <a:r>
              <a:rPr lang="ru-RU" sz="2400" i="1" dirty="0" smtClean="0"/>
              <a:t>2</a:t>
            </a:r>
            <a:r>
              <a:rPr lang="en-US" sz="2400" i="1" dirty="0" smtClean="0"/>
              <a:t>2</a:t>
            </a:r>
            <a:r>
              <a:rPr lang="ru-RU" sz="2400" i="1" dirty="0" smtClean="0"/>
              <a:t>.04.2019</a:t>
            </a:r>
            <a:endParaRPr lang="ru-RU" sz="2400" i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4281260"/>
            <a:ext cx="4248472" cy="2460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sz="2400" b="1" dirty="0" smtClean="0">
                <a:latin typeface="+mj-lt"/>
              </a:rPr>
              <a:t>Ивановский Леонид Игоревич</a:t>
            </a:r>
          </a:p>
          <a:p>
            <a:r>
              <a:rPr lang="ru-RU" sz="1600" dirty="0" smtClean="0">
                <a:latin typeface="+mj-lt"/>
              </a:rPr>
              <a:t>руководитель разработки</a:t>
            </a:r>
            <a:endParaRPr lang="ru-RU" sz="1600" dirty="0">
              <a:latin typeface="+mj-lt"/>
            </a:endParaRPr>
          </a:p>
          <a:p>
            <a:endParaRPr lang="ru-RU" sz="1800" dirty="0" smtClean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Ярославская обл., г. Ярославль</a:t>
            </a:r>
          </a:p>
          <a:p>
            <a:endParaRPr lang="ru-RU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2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-32134" y="222849"/>
            <a:ext cx="5252206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ЦЕЛЬ И ПЛАН ВЫПОЛНЕНИЯ</a:t>
            </a:r>
            <a:endParaRPr lang="ru-RU" sz="3200" b="1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07504" y="2301259"/>
            <a:ext cx="885698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Этапы реализации проекта: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НИОКР 1 года.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Разработка алгоритмов для распознавания эмоций на основе глубокого обучения.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НИОКР 2 года.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Разработка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кросс-платформенной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библиотеки для распознавания эмоций человека.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НИОКР 3 года.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Разработка программного комплекса для распознавания эмоций человека.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465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 descr="C:\Users\User\Desktop\284c12506cd8ee3599a9263aa00ebb4b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55576" y="3789040"/>
            <a:ext cx="7564196" cy="299775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79512" y="1052736"/>
            <a:ext cx="871296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b="1" i="1" dirty="0" smtClean="0"/>
              <a:t>Разработка программного комплекса по прогнозированию индивидуального состояния человека, исходя из распознанных эмоций на видеоизображениях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29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ru-RU" sz="2000" dirty="0"/>
              <a:t>3</a:t>
            </a:r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АКТУАЛЬНОСТЬ</a:t>
            </a:r>
            <a:endParaRPr lang="ru-RU" sz="3200" b="1" dirty="0"/>
          </a:p>
        </p:txBody>
      </p:sp>
      <p:pic>
        <p:nvPicPr>
          <p:cNvPr id="1027" name="Picture 3" descr="C:\_Repositories\Emotions_Recognition\Theory\СТАРТ-1\3037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236" y="1199360"/>
            <a:ext cx="1067444" cy="1077512"/>
          </a:xfrm>
          <a:prstGeom prst="rect">
            <a:avLst/>
          </a:prstGeom>
          <a:noFill/>
        </p:spPr>
      </p:pic>
      <p:pic>
        <p:nvPicPr>
          <p:cNvPr id="1028" name="Picture 4" descr="C:\_Repositories\Emotions_Recognition\Theory\СТАРТ-1\16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7504" y="2780928"/>
            <a:ext cx="1744216" cy="55873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267744" y="151672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рынок видеонаблюдения по итогам </a:t>
            </a:r>
            <a:r>
              <a:rPr lang="ru-RU" sz="2000" b="1" dirty="0" smtClean="0"/>
              <a:t>2018 г. </a:t>
            </a:r>
            <a:r>
              <a:rPr lang="ru-RU" sz="2000" dirty="0" smtClean="0"/>
              <a:t>(</a:t>
            </a:r>
            <a:r>
              <a:rPr lang="en-US" sz="2000" dirty="0" smtClean="0"/>
              <a:t>HIS </a:t>
            </a:r>
            <a:r>
              <a:rPr lang="en-US" sz="2000" dirty="0" err="1" smtClean="0"/>
              <a:t>Markit</a:t>
            </a:r>
            <a:r>
              <a:rPr lang="ru-RU" sz="20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7744" y="2852936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ежегодный  </a:t>
            </a:r>
            <a:r>
              <a:rPr lang="ru-RU" sz="2000" b="1" dirty="0" smtClean="0"/>
              <a:t>рост  </a:t>
            </a:r>
            <a:r>
              <a:rPr lang="ru-RU" sz="2000" dirty="0" smtClean="0"/>
              <a:t>товарооборота</a:t>
            </a:r>
            <a:r>
              <a:rPr lang="ru-RU" sz="2000" b="1" dirty="0" smtClean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Intel</a:t>
            </a:r>
            <a:r>
              <a:rPr lang="ru-RU" sz="2000" dirty="0" smtClean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7744" y="4017258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 </a:t>
            </a:r>
            <a:r>
              <a:rPr lang="ru-RU" sz="2000" b="1" dirty="0" smtClean="0"/>
              <a:t>201</a:t>
            </a:r>
            <a:r>
              <a:rPr lang="en-US" sz="2000" b="1" dirty="0" smtClean="0"/>
              <a:t>3</a:t>
            </a:r>
            <a:r>
              <a:rPr lang="ru-RU" sz="2000" b="1" dirty="0" smtClean="0"/>
              <a:t> г.</a:t>
            </a:r>
            <a:r>
              <a:rPr lang="ru-RU" sz="2000" dirty="0" smtClean="0"/>
              <a:t> – </a:t>
            </a:r>
            <a:r>
              <a:rPr lang="ru-RU" sz="2000" b="1" dirty="0" smtClean="0"/>
              <a:t>интерес к </a:t>
            </a:r>
            <a:r>
              <a:rPr lang="ru-RU" sz="2000" dirty="0" smtClean="0"/>
              <a:t>автоматической </a:t>
            </a:r>
            <a:r>
              <a:rPr lang="ru-RU" sz="2000" b="1" dirty="0" smtClean="0"/>
              <a:t>оценке</a:t>
            </a:r>
            <a:r>
              <a:rPr lang="ru-RU" sz="2000" dirty="0" smtClean="0"/>
              <a:t> качества </a:t>
            </a:r>
            <a:r>
              <a:rPr lang="ru-RU" sz="2000" b="1" dirty="0" smtClean="0"/>
              <a:t>услуг</a:t>
            </a:r>
            <a:r>
              <a:rPr lang="en-US" sz="2000" dirty="0" smtClean="0"/>
              <a:t>,</a:t>
            </a:r>
          </a:p>
          <a:p>
            <a:r>
              <a:rPr lang="ru-RU" sz="2000" dirty="0" smtClean="0"/>
              <a:t>с </a:t>
            </a:r>
            <a:r>
              <a:rPr lang="ru-RU" sz="2000" b="1" dirty="0" smtClean="0"/>
              <a:t>2015 г.</a:t>
            </a:r>
            <a:r>
              <a:rPr lang="ru-RU" sz="2000" dirty="0" smtClean="0"/>
              <a:t> – к оценке качества работы </a:t>
            </a:r>
            <a:r>
              <a:rPr lang="ru-RU" sz="2000" b="1" dirty="0" smtClean="0"/>
              <a:t>персонала</a:t>
            </a:r>
            <a:endParaRPr lang="ru-RU" sz="2000" dirty="0" smtClean="0"/>
          </a:p>
        </p:txBody>
      </p:sp>
      <p:pic>
        <p:nvPicPr>
          <p:cNvPr id="2052" name="Picture 4" descr="C:\Users\User\Downloads\hires3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5994" y="3717032"/>
            <a:ext cx="1725726" cy="122538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95536" y="5374957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США, Европа и Азия продвинулись в направлении интеллектуализации этой области. В России еще толком нет подобных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en-US" sz="2000" dirty="0" smtClean="0"/>
              <a:t>4</a:t>
            </a:r>
            <a:endParaRPr lang="ru-RU" sz="2000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НАУКА</a:t>
            </a:r>
            <a:endParaRPr lang="ru-RU" sz="32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8080501"/>
              </p:ext>
            </p:extLst>
          </p:nvPr>
        </p:nvGraphicFramePr>
        <p:xfrm>
          <a:off x="179512" y="1030906"/>
          <a:ext cx="8784976" cy="38382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92288"/>
                <a:gridCol w="6192688"/>
              </a:tblGrid>
              <a:tr h="1186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Суть</a:t>
                      </a:r>
                      <a:r>
                        <a:rPr lang="ru-RU" sz="1600" baseline="0" dirty="0" smtClean="0"/>
                        <a:t> научной новизны проекта:</a:t>
                      </a:r>
                      <a:endParaRPr lang="ru-RU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ru-RU" sz="1600" b="0" dirty="0" smtClean="0"/>
                        <a:t>Впервые предлагается разработать комплексный алгоритм прогнозирования эмоционального состояния человека для оценки качества предоставленных услуг</a:t>
                      </a:r>
                      <a:r>
                        <a:rPr lang="ru-RU" sz="1600" b="0" baseline="0" dirty="0" smtClean="0"/>
                        <a:t> на основе технологии </a:t>
                      </a:r>
                      <a:r>
                        <a:rPr lang="ru-RU" sz="1600" b="0" baseline="0" dirty="0" err="1" smtClean="0"/>
                        <a:t>сверточных</a:t>
                      </a:r>
                      <a:r>
                        <a:rPr lang="ru-RU" sz="1600" b="0" baseline="0" dirty="0" smtClean="0"/>
                        <a:t> нейронных сетей</a:t>
                      </a:r>
                      <a:endParaRPr lang="ru-RU" sz="1600" b="0" dirty="0" smtClean="0"/>
                    </a:p>
                  </a:txBody>
                  <a:tcPr/>
                </a:tc>
              </a:tr>
              <a:tr h="1186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effectLst/>
                        </a:rPr>
                        <a:t>Научно-технический и практический задел</a:t>
                      </a:r>
                      <a:r>
                        <a:rPr lang="ru-RU" sz="1600" dirty="0" smtClean="0"/>
                        <a:t>:</a:t>
                      </a:r>
                      <a:endParaRPr lang="ru-RU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dirty="0" smtClean="0"/>
                        <a:t>  Собрана база из более </a:t>
                      </a:r>
                      <a:r>
                        <a:rPr lang="ru-RU" sz="1600" smtClean="0"/>
                        <a:t>чем </a:t>
                      </a:r>
                      <a:r>
                        <a:rPr lang="ru-RU" sz="1600" b="1" smtClean="0"/>
                        <a:t>200 000</a:t>
                      </a:r>
                      <a:r>
                        <a:rPr lang="ru-RU" sz="1600" smtClean="0"/>
                        <a:t> </a:t>
                      </a:r>
                      <a:r>
                        <a:rPr lang="ru-RU" sz="1600" dirty="0" smtClean="0"/>
                        <a:t>снимков лиц с разными типами эмоций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dirty="0" smtClean="0"/>
                        <a:t>  Разработан прототип алгоритма распознавания эмоций (</a:t>
                      </a:r>
                      <a:r>
                        <a:rPr lang="ru-RU" sz="1600" b="1" dirty="0" smtClean="0"/>
                        <a:t>точность: </a:t>
                      </a:r>
                      <a:r>
                        <a:rPr lang="ru-RU" sz="1800" b="1" u="none" dirty="0" smtClean="0"/>
                        <a:t>94</a:t>
                      </a:r>
                      <a:r>
                        <a:rPr lang="en-US" sz="1800" b="1" u="none" dirty="0" smtClean="0"/>
                        <a:t>.5%</a:t>
                      </a:r>
                      <a:r>
                        <a:rPr lang="ru-RU" sz="1600" dirty="0" smtClean="0"/>
                        <a:t>)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dirty="0" smtClean="0"/>
                        <a:t>  Имеется доступ к суперкомпьютеру NVIDIA DGX-1</a:t>
                      </a:r>
                    </a:p>
                    <a:p>
                      <a:pPr algn="l">
                        <a:buFont typeface="Wingdings" pitchFamily="2" charset="2"/>
                        <a:buChar char="ü"/>
                      </a:pPr>
                      <a:r>
                        <a:rPr lang="ru-RU" sz="1600" baseline="0" dirty="0" smtClean="0"/>
                        <a:t>  </a:t>
                      </a:r>
                      <a:r>
                        <a:rPr lang="ru-RU" sz="1600" dirty="0" smtClean="0"/>
                        <a:t>Сотрудничество с Центром ИИ и цифровой экономики </a:t>
                      </a:r>
                      <a:r>
                        <a:rPr lang="ru-RU" sz="1600" dirty="0" err="1" smtClean="0"/>
                        <a:t>ЯрГУ</a:t>
                      </a:r>
                      <a:endParaRPr lang="ru-RU" sz="1600" b="0" dirty="0" smtClean="0"/>
                    </a:p>
                  </a:txBody>
                  <a:tcPr/>
                </a:tc>
              </a:tr>
              <a:tr h="829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Планируемая к созданию</a:t>
                      </a:r>
                      <a:r>
                        <a:rPr lang="ru-RU" sz="1600" baseline="0" dirty="0" smtClean="0"/>
                        <a:t> интеллектуальная собственность: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ru-RU" sz="1600" b="0" dirty="0" smtClean="0"/>
                        <a:t>В конце </a:t>
                      </a:r>
                      <a:r>
                        <a:rPr lang="ru-RU" sz="1600" b="1" dirty="0" smtClean="0"/>
                        <a:t>2020 г.</a:t>
                      </a:r>
                      <a:r>
                        <a:rPr lang="ru-RU" sz="1600" baseline="0" dirty="0" smtClean="0"/>
                        <a:t> – регистрация ПО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ru-RU" sz="1600" baseline="0" dirty="0" err="1" smtClean="0"/>
                        <a:t>кросс-платформенная</a:t>
                      </a:r>
                      <a:r>
                        <a:rPr lang="ru-RU" sz="1600" baseline="0" dirty="0" smtClean="0"/>
                        <a:t> библиотека</a:t>
                      </a:r>
                      <a:r>
                        <a:rPr lang="en-US" sz="1600" baseline="0" dirty="0" smtClean="0"/>
                        <a:t>)</a:t>
                      </a:r>
                      <a:endParaRPr lang="ru-RU" sz="1600" baseline="0" dirty="0" smtClean="0"/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ru-RU" sz="1600" baseline="0" dirty="0" smtClean="0"/>
                        <a:t>Во </a:t>
                      </a:r>
                      <a:r>
                        <a:rPr lang="en-US" sz="1600" baseline="0" dirty="0" smtClean="0"/>
                        <a:t>II</a:t>
                      </a:r>
                      <a:r>
                        <a:rPr lang="ru-RU" sz="1600" baseline="0" dirty="0" smtClean="0"/>
                        <a:t> пол. </a:t>
                      </a:r>
                      <a:r>
                        <a:rPr lang="ru-RU" sz="1600" b="1" baseline="0" dirty="0" smtClean="0"/>
                        <a:t>2021 г.</a:t>
                      </a:r>
                      <a:r>
                        <a:rPr lang="ru-RU" sz="1600" baseline="0" dirty="0" smtClean="0"/>
                        <a:t> – подача заявки на патент по итоговому программному комплексу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 descr="C:\_Repositories\Emotions_Recognition\Smile_000144.jpg"/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79512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C:\_Repositories\Emotions_Recognition\Smile_000144.jpg"/>
          <p:cNvPicPr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1655824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C:\_Repositories\Emotions_Recognition\Smile_000144.jpg"/>
          <p:cNvPicPr/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3095984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C:\_Repositories\Emotions_Recognition\Smile_000144.jpg"/>
          <p:cNvPicPr/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4608152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C:\_Repositories\Emotions_Recognition\Smile_000144.jpg"/>
          <p:cNvPicPr/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6120320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C:\_Repositories\Emotions_Recognition\Smile_000144.jpg"/>
          <p:cNvPicPr/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7632488" y="4941168"/>
            <a:ext cx="1332000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774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en-US" sz="2000" dirty="0" smtClean="0"/>
              <a:t>5</a:t>
            </a:r>
            <a:endParaRPr lang="ru-RU" sz="2000" dirty="0"/>
          </a:p>
        </p:txBody>
      </p:sp>
      <p:pic>
        <p:nvPicPr>
          <p:cNvPr id="1026" name="Picture 2" descr="http://fasie.ru/local/templates/.default/markup/img/ico_b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780" y="1752883"/>
            <a:ext cx="230628" cy="28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ХАРАКТЕРИСТИКИ</a:t>
            </a:r>
            <a:endParaRPr lang="ru-RU" sz="32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9145415"/>
              </p:ext>
            </p:extLst>
          </p:nvPr>
        </p:nvGraphicFramePr>
        <p:xfrm>
          <a:off x="107504" y="1628800"/>
          <a:ext cx="8928993" cy="46135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7425"/>
                <a:gridCol w="1322737"/>
                <a:gridCol w="1616679"/>
                <a:gridCol w="1249251"/>
                <a:gridCol w="1543193"/>
                <a:gridCol w="1469708"/>
              </a:tblGrid>
              <a:tr h="5374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</a:t>
                      </a:r>
                      <a:endParaRPr lang="ru-RU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Создаваемый </a:t>
                      </a:r>
                      <a:r>
                        <a:rPr lang="ru-RU" sz="1400" baseline="0" dirty="0" smtClean="0"/>
                        <a:t>продукт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err="1" smtClean="0"/>
                        <a:t>Эмо-Анкетер</a:t>
                      </a:r>
                      <a:r>
                        <a:rPr lang="ru-RU" sz="1400" b="1" dirty="0" smtClean="0"/>
                        <a:t> </a:t>
                      </a:r>
                    </a:p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ru-RU" sz="1400" b="1" dirty="0" smtClean="0"/>
                        <a:t>Красная Кнопка</a:t>
                      </a:r>
                      <a:r>
                        <a:rPr lang="en-US" sz="1400" b="1" dirty="0" smtClean="0"/>
                        <a:t>)</a:t>
                      </a:r>
                      <a:endParaRPr lang="ru-RU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EmoDetect</a:t>
                      </a:r>
                      <a:r>
                        <a:rPr lang="en-US" sz="1400" b="1" dirty="0" smtClean="0"/>
                        <a:t> (</a:t>
                      </a:r>
                      <a:r>
                        <a:rPr lang="en-US" sz="1400" b="1" dirty="0" err="1" smtClean="0"/>
                        <a:t>Neurobotics</a:t>
                      </a:r>
                      <a:r>
                        <a:rPr lang="en-US" sz="1400" b="1" dirty="0" smtClean="0"/>
                        <a:t>)</a:t>
                      </a:r>
                      <a:r>
                        <a:rPr lang="ru-RU" sz="1400" b="1" dirty="0" smtClean="0"/>
                        <a:t> </a:t>
                      </a:r>
                      <a:endParaRPr lang="ru-RU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Automotive AI (</a:t>
                      </a:r>
                      <a:r>
                        <a:rPr lang="en-US" sz="1400" b="1" dirty="0" err="1" smtClean="0"/>
                        <a:t>Affectiva</a:t>
                      </a:r>
                      <a:r>
                        <a:rPr lang="en-US" sz="1400" b="1" dirty="0" smtClean="0"/>
                        <a:t>)</a:t>
                      </a:r>
                      <a:endParaRPr lang="ru-RU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err="1" smtClean="0"/>
                        <a:t>FaceReader</a:t>
                      </a:r>
                      <a:r>
                        <a:rPr lang="en-US" sz="1600" b="1" baseline="0" dirty="0" smtClean="0"/>
                        <a:t> (</a:t>
                      </a:r>
                      <a:r>
                        <a:rPr lang="en-US" sz="1600" b="1" baseline="0" dirty="0" err="1" smtClean="0"/>
                        <a:t>Noldus</a:t>
                      </a:r>
                      <a:r>
                        <a:rPr lang="en-US" sz="1600" b="1" baseline="0" dirty="0" smtClean="0"/>
                        <a:t>)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004">
                <a:tc>
                  <a:txBody>
                    <a:bodyPr/>
                    <a:lstStyle/>
                    <a:p>
                      <a:r>
                        <a:rPr lang="ru-RU" sz="1400" i="1" dirty="0" smtClean="0"/>
                        <a:t>Работа в режиме реального времени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Поддержка камер невысокого разрешения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340">
                <a:tc>
                  <a:txBody>
                    <a:bodyPr/>
                    <a:lstStyle/>
                    <a:p>
                      <a:r>
                        <a:rPr lang="ru-RU" sz="1400" i="1" dirty="0" smtClean="0"/>
                        <a:t>Работа в условиях различной освещенности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Поддержка разных типов эмоций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Только улыбки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Только</a:t>
                      </a:r>
                      <a:r>
                        <a:rPr lang="ru-RU" sz="1400" baseline="0" dirty="0" smtClean="0"/>
                        <a:t> у</a:t>
                      </a:r>
                      <a:r>
                        <a:rPr lang="ru-RU" sz="1400" dirty="0" smtClean="0"/>
                        <a:t>лыбки, сонливость, гнев</a:t>
                      </a:r>
                    </a:p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Алгоритм распознавания жестов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 smtClean="0"/>
                        <a:t>Страна производителя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052736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Основные характеристики продукта и преимущества перед аналогами</a:t>
            </a:r>
            <a:endParaRPr lang="ru-RU" sz="2000" b="1" dirty="0"/>
          </a:p>
        </p:txBody>
      </p:sp>
      <p:pic>
        <p:nvPicPr>
          <p:cNvPr id="2050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4120" y="4257040"/>
            <a:ext cx="468000" cy="468000"/>
          </a:xfrm>
          <a:prstGeom prst="rect">
            <a:avLst/>
          </a:prstGeom>
          <a:noFill/>
        </p:spPr>
      </p:pic>
      <p:pic>
        <p:nvPicPr>
          <p:cNvPr id="2051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6552272" y="5049232"/>
            <a:ext cx="468000" cy="468000"/>
          </a:xfrm>
          <a:prstGeom prst="rect">
            <a:avLst/>
          </a:prstGeom>
          <a:noFill/>
        </p:spPr>
      </p:pic>
      <p:pic>
        <p:nvPicPr>
          <p:cNvPr id="13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2204864"/>
            <a:ext cx="468000" cy="468000"/>
          </a:xfrm>
          <a:prstGeom prst="rect">
            <a:avLst/>
          </a:prstGeom>
          <a:noFill/>
        </p:spPr>
      </p:pic>
      <p:pic>
        <p:nvPicPr>
          <p:cNvPr id="14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2816880"/>
            <a:ext cx="468000" cy="468000"/>
          </a:xfrm>
          <a:prstGeom prst="rect">
            <a:avLst/>
          </a:prstGeom>
          <a:noFill/>
        </p:spPr>
      </p:pic>
      <p:pic>
        <p:nvPicPr>
          <p:cNvPr id="15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4257040"/>
            <a:ext cx="468000" cy="468000"/>
          </a:xfrm>
          <a:prstGeom prst="rect">
            <a:avLst/>
          </a:prstGeom>
          <a:noFill/>
        </p:spPr>
      </p:pic>
      <p:pic>
        <p:nvPicPr>
          <p:cNvPr id="16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5049232"/>
            <a:ext cx="468000" cy="468000"/>
          </a:xfrm>
          <a:prstGeom prst="rect">
            <a:avLst/>
          </a:prstGeom>
          <a:noFill/>
        </p:spPr>
      </p:pic>
      <p:pic>
        <p:nvPicPr>
          <p:cNvPr id="17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9912" y="2204864"/>
            <a:ext cx="468000" cy="468000"/>
          </a:xfrm>
          <a:prstGeom prst="rect">
            <a:avLst/>
          </a:prstGeom>
          <a:noFill/>
        </p:spPr>
      </p:pic>
      <p:pic>
        <p:nvPicPr>
          <p:cNvPr id="19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2168" y="2204864"/>
            <a:ext cx="468000" cy="468000"/>
          </a:xfrm>
          <a:prstGeom prst="rect">
            <a:avLst/>
          </a:prstGeom>
          <a:noFill/>
        </p:spPr>
      </p:pic>
      <p:pic>
        <p:nvPicPr>
          <p:cNvPr id="20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2272" y="2816880"/>
            <a:ext cx="468000" cy="468000"/>
          </a:xfrm>
          <a:prstGeom prst="rect">
            <a:avLst/>
          </a:prstGeom>
          <a:noFill/>
        </p:spPr>
      </p:pic>
      <p:pic>
        <p:nvPicPr>
          <p:cNvPr id="22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5148064" y="2240920"/>
            <a:ext cx="468000" cy="468000"/>
          </a:xfrm>
          <a:prstGeom prst="rect">
            <a:avLst/>
          </a:prstGeom>
          <a:noFill/>
        </p:spPr>
      </p:pic>
      <p:pic>
        <p:nvPicPr>
          <p:cNvPr id="23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5148064" y="5049232"/>
            <a:ext cx="468000" cy="468000"/>
          </a:xfrm>
          <a:prstGeom prst="rect">
            <a:avLst/>
          </a:prstGeom>
          <a:noFill/>
        </p:spPr>
      </p:pic>
      <p:pic>
        <p:nvPicPr>
          <p:cNvPr id="24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3779912" y="5049232"/>
            <a:ext cx="468000" cy="468000"/>
          </a:xfrm>
          <a:prstGeom prst="rect">
            <a:avLst/>
          </a:prstGeom>
          <a:noFill/>
        </p:spPr>
      </p:pic>
      <p:pic>
        <p:nvPicPr>
          <p:cNvPr id="25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3779912" y="2852936"/>
            <a:ext cx="468000" cy="468000"/>
          </a:xfrm>
          <a:prstGeom prst="rect">
            <a:avLst/>
          </a:prstGeom>
          <a:noFill/>
        </p:spPr>
      </p:pic>
      <p:pic>
        <p:nvPicPr>
          <p:cNvPr id="2052" name="Picture 4" descr="C:\Users\User\Downloads\42559-8-russia-flag-download-free-hd-image-thumb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23728" y="5589320"/>
            <a:ext cx="720000" cy="720000"/>
          </a:xfrm>
          <a:prstGeom prst="rect">
            <a:avLst/>
          </a:prstGeom>
          <a:noFill/>
        </p:spPr>
      </p:pic>
      <p:pic>
        <p:nvPicPr>
          <p:cNvPr id="27" name="Picture 4" descr="C:\Users\User\Downloads\42559-8-russia-flag-download-free-hd-image-thumb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35896" y="5589240"/>
            <a:ext cx="720000" cy="720000"/>
          </a:xfrm>
          <a:prstGeom prst="rect">
            <a:avLst/>
          </a:prstGeom>
          <a:noFill/>
        </p:spPr>
      </p:pic>
      <p:pic>
        <p:nvPicPr>
          <p:cNvPr id="28" name="Picture 4" descr="C:\Users\User\Downloads\42559-8-russia-flag-download-free-hd-image-thumb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4048" y="5589240"/>
            <a:ext cx="720000" cy="720000"/>
          </a:xfrm>
          <a:prstGeom prst="rect">
            <a:avLst/>
          </a:prstGeom>
          <a:noFill/>
        </p:spPr>
      </p:pic>
      <p:pic>
        <p:nvPicPr>
          <p:cNvPr id="2054" name="Picture 6" descr="C:\Users\User\Downloads\u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16224" y="5697312"/>
            <a:ext cx="540000" cy="540000"/>
          </a:xfrm>
          <a:prstGeom prst="rect">
            <a:avLst/>
          </a:prstGeom>
          <a:noFill/>
        </p:spPr>
      </p:pic>
      <p:pic>
        <p:nvPicPr>
          <p:cNvPr id="30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00392" y="2204864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64440" y="2816880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8064440" y="5049232"/>
            <a:ext cx="468000" cy="468000"/>
          </a:xfrm>
          <a:prstGeom prst="rect">
            <a:avLst/>
          </a:prstGeom>
          <a:noFill/>
        </p:spPr>
      </p:pic>
      <p:pic>
        <p:nvPicPr>
          <p:cNvPr id="33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64440" y="4257040"/>
            <a:ext cx="468000" cy="468000"/>
          </a:xfrm>
          <a:prstGeom prst="rect">
            <a:avLst/>
          </a:prstGeom>
          <a:noFill/>
        </p:spPr>
      </p:pic>
      <p:pic>
        <p:nvPicPr>
          <p:cNvPr id="2056" name="Picture 8" descr="C:\Users\User\Downloads\NL-Netherlands-Flag-icon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00392" y="5733256"/>
            <a:ext cx="504056" cy="432048"/>
          </a:xfrm>
          <a:prstGeom prst="rect">
            <a:avLst/>
          </a:prstGeom>
          <a:noFill/>
        </p:spPr>
      </p:pic>
      <p:pic>
        <p:nvPicPr>
          <p:cNvPr id="36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67744" y="3537064"/>
            <a:ext cx="468000" cy="468000"/>
          </a:xfrm>
          <a:prstGeom prst="rect">
            <a:avLst/>
          </a:prstGeom>
          <a:noFill/>
        </p:spPr>
      </p:pic>
      <p:pic>
        <p:nvPicPr>
          <p:cNvPr id="37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9912" y="3573016"/>
            <a:ext cx="468000" cy="468000"/>
          </a:xfrm>
          <a:prstGeom prst="rect">
            <a:avLst/>
          </a:prstGeom>
          <a:noFill/>
        </p:spPr>
      </p:pic>
      <p:pic>
        <p:nvPicPr>
          <p:cNvPr id="38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4120" y="2816984"/>
            <a:ext cx="468000" cy="468000"/>
          </a:xfrm>
          <a:prstGeom prst="rect">
            <a:avLst/>
          </a:prstGeom>
          <a:noFill/>
        </p:spPr>
      </p:pic>
      <p:pic>
        <p:nvPicPr>
          <p:cNvPr id="39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2272" y="3573016"/>
            <a:ext cx="468000" cy="468000"/>
          </a:xfrm>
          <a:prstGeom prst="rect">
            <a:avLst/>
          </a:prstGeom>
          <a:noFill/>
        </p:spPr>
      </p:pic>
      <p:pic>
        <p:nvPicPr>
          <p:cNvPr id="40" name="Picture 3" descr="C:\Users\User\Downloads\minus-2-256-150x150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8028384" y="3573016"/>
            <a:ext cx="468000" cy="468000"/>
          </a:xfrm>
          <a:prstGeom prst="rect">
            <a:avLst/>
          </a:prstGeom>
          <a:noFill/>
        </p:spPr>
      </p:pic>
      <p:pic>
        <p:nvPicPr>
          <p:cNvPr id="41" name="Picture 2" descr="C:\Users\User\Downloads\accept-tick-icon-70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84120" y="3573016"/>
            <a:ext cx="468000" cy="46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01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567410" y="6309320"/>
            <a:ext cx="539552" cy="360040"/>
          </a:xfrm>
          <a:solidFill>
            <a:srgbClr val="00B0F0"/>
          </a:solidFill>
        </p:spPr>
        <p:txBody>
          <a:bodyPr/>
          <a:lstStyle/>
          <a:p>
            <a:r>
              <a:rPr lang="en-US" sz="2000" dirty="0" smtClean="0"/>
              <a:t>6</a:t>
            </a:r>
            <a:endParaRPr lang="ru-RU" sz="2000" dirty="0"/>
          </a:p>
        </p:txBody>
      </p:sp>
      <p:pic>
        <p:nvPicPr>
          <p:cNvPr id="1033" name="Picture 9" descr="http://fasie.ru/local/templates/.default/markup/img/ico_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526995"/>
            <a:ext cx="246352" cy="2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sie.ru/local/templates/.default/markup/img/ico_m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7350" y="3505483"/>
            <a:ext cx="240980" cy="2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fasie.ru/local/templates/.default/markup/img/ico_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6704" y="2610399"/>
            <a:ext cx="223808" cy="2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БИЗНЕС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6300028"/>
            <a:ext cx="568863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Срок планируемого выхода продукта на рынок:    2021 г. 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7504" y="1167135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Области применения: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7504" y="4147972"/>
            <a:ext cx="88569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Calibri" pitchFamily="34" charset="0"/>
                <a:cs typeface="Times New Roman" pitchFamily="18" charset="0"/>
              </a:rPr>
              <a:t>Пути коммерциализации: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 smtClean="0">
              <a:ln>
                <a:noFill/>
              </a:ln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Продажа программно-аппаратного комплекса на год: 200 тыс. руб.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Покупка лицензии на год: 60 тыс. руб.</a:t>
            </a:r>
          </a:p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ru-RU" sz="2000" dirty="0" smtClean="0">
                <a:latin typeface="+mj-lt"/>
                <a:ea typeface="Calibri" pitchFamily="34" charset="0"/>
                <a:cs typeface="Times New Roman" pitchFamily="18" charset="0"/>
              </a:rPr>
              <a:t>Продажа «больших» статистических данных</a:t>
            </a:r>
          </a:p>
        </p:txBody>
      </p:sp>
      <p:pic>
        <p:nvPicPr>
          <p:cNvPr id="12" name="Рисунок 11" descr="C:\Users\User\Downloads\landingpage-image-smb-crm-1.png"/>
          <p:cNvPicPr/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2879952" y="1808960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C:\Users\User\Downloads\landingpage-image-smb-crm-1.png"/>
          <p:cNvPicPr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611560" y="1916832"/>
            <a:ext cx="1260000" cy="11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 descr="C:\Users\User\Downloads\landingpage-image-smb-crm-1.png"/>
          <p:cNvPicPr/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4896208" y="2204864"/>
            <a:ext cx="1548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95536" y="33569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развитие бизнеса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915816" y="33569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маркетинг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33569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оценка персонала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236296" y="33569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1026" name="Picture 2" descr="C:\Users\User\Downloads\Meaningful-Metrics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256" y="1628800"/>
            <a:ext cx="1728000" cy="172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627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23A-77FC-40A0-B1B0-9768910C67E5}" type="slidenum">
              <a:rPr lang="ru-RU" sz="2000" smtClean="0"/>
              <a:pPr/>
              <a:t>7</a:t>
            </a:fld>
            <a:endParaRPr lang="ru-RU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5901337"/>
              </p:ext>
            </p:extLst>
          </p:nvPr>
        </p:nvGraphicFramePr>
        <p:xfrm>
          <a:off x="107505" y="1052733"/>
          <a:ext cx="8928992" cy="51845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199"/>
                <a:gridCol w="1584176"/>
                <a:gridCol w="2232248"/>
                <a:gridCol w="3312369"/>
              </a:tblGrid>
              <a:tr h="59242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ФИО</a:t>
                      </a:r>
                      <a:endParaRPr lang="ru-RU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Роль в проекте, должность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Обязанности в проекте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Образование и регалии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49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Ивановский Леонид Игоревич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smtClean="0"/>
                        <a:t>Руководитель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Руководство проекта, разработка алгоритмов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выпускник программы УМНИК-НТИ,</a:t>
                      </a:r>
                    </a:p>
                    <a:p>
                      <a:pPr algn="l"/>
                      <a:r>
                        <a:rPr lang="ru-RU" sz="1400" dirty="0" smtClean="0"/>
                        <a:t>опыт разработки алгоритмов компьютерного зрения и высокопроизводительных систем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78593">
                <a:tc>
                  <a:txBody>
                    <a:bodyPr/>
                    <a:lstStyle/>
                    <a:p>
                      <a:pPr algn="l"/>
                      <a:r>
                        <a:rPr lang="ru-RU" sz="1400" b="1" i="0" dirty="0" err="1" smtClean="0"/>
                        <a:t>Моржов</a:t>
                      </a:r>
                      <a:r>
                        <a:rPr lang="ru-RU" sz="1400" b="1" i="0" dirty="0" smtClean="0"/>
                        <a:t> Сергей Владимирович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smtClean="0"/>
                        <a:t>Ведущий программист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Разработка алгоритмов, разработка ПО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опыт разработки ПО и алгоритмов машинного обучения 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Малвин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Системс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А-Реал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Консалтинг)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48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Сиротин Дмитрий Михайлович</a:t>
                      </a:r>
                      <a:endParaRPr lang="ru-RU" sz="1400" b="1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err="1" smtClean="0"/>
                        <a:t>Инженер-тестировщик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Разработка и тестирование ПО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Аспирант </a:t>
                      </a:r>
                      <a:r>
                        <a:rPr lang="ru-RU" sz="1400" dirty="0" err="1" smtClean="0"/>
                        <a:t>ЯрГУ</a:t>
                      </a:r>
                      <a:r>
                        <a:rPr lang="ru-RU" sz="1400" dirty="0" smtClean="0"/>
                        <a:t> им. П.Г. Демидова, опыт разработки</a:t>
                      </a:r>
                      <a:r>
                        <a:rPr lang="ru-RU" sz="1400" baseline="0" dirty="0" smtClean="0"/>
                        <a:t> и</a:t>
                      </a:r>
                      <a:r>
                        <a:rPr lang="ru-RU" sz="1400" dirty="0" smtClean="0"/>
                        <a:t> тестирования ПО (ФГУП Почта России, Научный центр РАН в Черноголовке)</a:t>
                      </a:r>
                    </a:p>
                    <a:p>
                      <a:pPr algn="l"/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79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dirty="0" smtClean="0"/>
                        <a:t>Ершова Анна Михайловна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i="1" dirty="0" err="1" smtClean="0"/>
                        <a:t>Маркетолог</a:t>
                      </a:r>
                      <a:endParaRPr lang="ru-RU" sz="1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Маркетинг, продажи, привлечение инвестиций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Alumna of </a:t>
                      </a:r>
                      <a:r>
                        <a:rPr lang="en-US" sz="1400" dirty="0" err="1" smtClean="0"/>
                        <a:t>Sapienza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Universita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di</a:t>
                      </a:r>
                      <a:r>
                        <a:rPr lang="en-US" sz="1400" dirty="0" smtClean="0"/>
                        <a:t> Roma,</a:t>
                      </a:r>
                    </a:p>
                    <a:p>
                      <a:pPr algn="l"/>
                      <a:r>
                        <a:rPr lang="ru-RU" sz="1400" dirty="0" smtClean="0"/>
                        <a:t>опыт инженерно-промышленного менеджмента и привлечения инвестиций в </a:t>
                      </a:r>
                      <a:r>
                        <a:rPr lang="ru-RU" sz="1400" dirty="0" err="1" smtClean="0"/>
                        <a:t>стартапы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-32134" y="222849"/>
            <a:ext cx="4242619" cy="5154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КОМАНДА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20596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507</Words>
  <Application>Microsoft Office PowerPoint</Application>
  <PresentationFormat>Экран (4:3)</PresentationFormat>
  <Paragraphs>96</Paragraphs>
  <Slides>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Разработка программного комплекса для распознавания эмоций на основе анализа видеоизображений  заявка С1-57297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Ovchinnikov</dc:creator>
  <cp:lastModifiedBy>User</cp:lastModifiedBy>
  <cp:revision>488</cp:revision>
  <cp:lastPrinted>2017-01-12T11:03:12Z</cp:lastPrinted>
  <dcterms:created xsi:type="dcterms:W3CDTF">2016-05-06T08:59:45Z</dcterms:created>
  <dcterms:modified xsi:type="dcterms:W3CDTF">2019-04-21T22:56:15Z</dcterms:modified>
</cp:coreProperties>
</file>