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01" r:id="rId3"/>
    <p:sldId id="302" r:id="rId4"/>
    <p:sldId id="293" r:id="rId5"/>
    <p:sldId id="300" r:id="rId6"/>
    <p:sldId id="297" r:id="rId7"/>
    <p:sldId id="298" r:id="rId8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Хандогина Дарья Владимировна" initials="ХДВ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F0"/>
    <a:srgbClr val="9900CC"/>
    <a:srgbClr val="FF0000"/>
    <a:srgbClr val="31859C"/>
    <a:srgbClr val="000000"/>
    <a:srgbClr val="00AE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6183" autoAdjust="0"/>
  </p:normalViewPr>
  <p:slideViewPr>
    <p:cSldViewPr>
      <p:cViewPr>
        <p:scale>
          <a:sx n="90" d="100"/>
          <a:sy n="90" d="100"/>
        </p:scale>
        <p:origin x="-59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3128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5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67592-B37D-4A7B-92D2-7F0A7EB4C5C1}" type="datetimeFigureOut">
              <a:rPr lang="ru-RU" smtClean="0"/>
              <a:pPr/>
              <a:t>20.04.2019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1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54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85CE7-35A6-458B-9242-C348FC532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0134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5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747F5-6EFA-4EC4-B6C6-B391083C0A4E}" type="datetimeFigureOut">
              <a:rPr lang="ru-RU" smtClean="0"/>
              <a:pPr/>
              <a:t>20.04.2019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12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1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54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F9586-D0AE-4714-9600-B5596362A0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0201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080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080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080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080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080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Y:\Отдел ИК и СМ\Овчинников\ФОНД 2 - ЦВП\- БРЕНДБУК\Для-презентации-3.png"/>
          <p:cNvPicPr>
            <a:picLocks noChangeAspect="1" noChangeArrowheads="1"/>
          </p:cNvPicPr>
          <p:nvPr userDrawn="1"/>
        </p:nvPicPr>
        <p:blipFill>
          <a:blip r:embed="rId2" cstate="print"/>
          <a:srcRect l="9335" r="290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59832" y="2276872"/>
            <a:ext cx="5544616" cy="1080120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0" y="3717032"/>
            <a:ext cx="9144000" cy="504056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789040"/>
            <a:ext cx="3600400" cy="360040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Место проведения</a:t>
            </a:r>
            <a:endParaRPr lang="ru-RU" dirty="0"/>
          </a:p>
        </p:txBody>
      </p:sp>
      <p:pic>
        <p:nvPicPr>
          <p:cNvPr id="3077" name="Picture 5" descr="Y:\Отдел ИК и СМ\Овчинников\ФОНД 2 - ЦВП\- БРЕНДБУК\Для-презентации-2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2443908" cy="1440160"/>
          </a:xfrm>
          <a:prstGeom prst="rect">
            <a:avLst/>
          </a:prstGeom>
          <a:noFill/>
        </p:spPr>
      </p:pic>
      <p:cxnSp>
        <p:nvCxnSpPr>
          <p:cNvPr id="22" name="Прямая соединительная линия 21"/>
          <p:cNvCxnSpPr/>
          <p:nvPr userDrawn="1"/>
        </p:nvCxnSpPr>
        <p:spPr>
          <a:xfrm>
            <a:off x="2915816" y="2276872"/>
            <a:ext cx="0" cy="10801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Y:\Отдел ИК и СМ\Овчинников\ФОНД 2 - ЦВП\- БРЕНДБУК\Для-презентации-4.png"/>
          <p:cNvPicPr>
            <a:picLocks noChangeAspect="1" noChangeArrowheads="1"/>
          </p:cNvPicPr>
          <p:nvPr userDrawn="1"/>
        </p:nvPicPr>
        <p:blipFill>
          <a:blip r:embed="rId4" cstate="print"/>
          <a:srcRect r="32306" b="17040"/>
          <a:stretch>
            <a:fillRect/>
          </a:stretch>
        </p:blipFill>
        <p:spPr bwMode="auto">
          <a:xfrm>
            <a:off x="5220072" y="2780928"/>
            <a:ext cx="3923928" cy="4077072"/>
          </a:xfrm>
          <a:prstGeom prst="rect">
            <a:avLst/>
          </a:prstGeom>
          <a:noFill/>
        </p:spPr>
      </p:pic>
      <p:sp>
        <p:nvSpPr>
          <p:cNvPr id="25" name="Дата 3"/>
          <p:cNvSpPr>
            <a:spLocks noGrp="1"/>
          </p:cNvSpPr>
          <p:nvPr>
            <p:ph type="dt" sz="half" idx="2"/>
          </p:nvPr>
        </p:nvSpPr>
        <p:spPr>
          <a:xfrm>
            <a:off x="467544" y="3789040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F239E58-EE24-4863-BED4-D747BEE77A1B}" type="datetime1">
              <a:rPr lang="ru-RU" smtClean="0"/>
              <a:pPr/>
              <a:t>20.04.2019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Горизонт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Y:\Отдел ИК и СМ\Овчинников\ФОНД 2 - ЦВП\- БРЕНДБУК\Для-презентации-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942975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 userDrawn="1"/>
        </p:nvSpPr>
        <p:spPr>
          <a:xfrm>
            <a:off x="0" y="260648"/>
            <a:ext cx="42119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532440" y="6309320"/>
            <a:ext cx="6115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4824536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504" y="6309320"/>
            <a:ext cx="1224136" cy="432048"/>
          </a:xfrm>
        </p:spPr>
        <p:txBody>
          <a:bodyPr/>
          <a:lstStyle>
            <a:lvl1pPr>
              <a:defRPr sz="1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E487C9F-BD98-468E-AB74-D4582B3B478C}" type="datetime1">
              <a:rPr lang="ru-RU" smtClean="0"/>
              <a:pPr/>
              <a:t>20.04.2019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09320"/>
            <a:ext cx="576064" cy="432048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7F723A-77FC-40A0-B1B0-9768910C67E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 descr="Y:\Отдел ИК и СМ\Овчинников\ФОНД 2 - ЦВП\- БРЕНДБУК\Для-презентации-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6495" y="188640"/>
            <a:ext cx="1267505" cy="66441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ертик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Y:\Отдел ИК и СМ\Овчинников\ФОНД 2 - ЦВП\- БРЕНДБУК\Для-презентации-1-1-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59632" cy="6858000"/>
          </a:xfrm>
          <a:prstGeom prst="rect">
            <a:avLst/>
          </a:prstGeom>
          <a:noFill/>
        </p:spPr>
      </p:pic>
      <p:pic>
        <p:nvPicPr>
          <p:cNvPr id="2054" name="Picture 6" descr="Y:\Отдел ИК и СМ\Овчинников\ФОНД 2 - ЦВП\- БРЕНДБУК\Для-презентации-1-1-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0"/>
            <a:ext cx="1259632" cy="6858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 userDrawn="1"/>
        </p:nvSpPr>
        <p:spPr>
          <a:xfrm>
            <a:off x="0" y="260648"/>
            <a:ext cx="42119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3" descr="Y:\Отдел ИК и СМ\Овчинников\ФОНД 2 - ЦВП\- БРЕНДБУК\Для-презентации-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6495" y="188640"/>
            <a:ext cx="1267505" cy="664418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 userDrawn="1"/>
        </p:nvSpPr>
        <p:spPr>
          <a:xfrm>
            <a:off x="8532440" y="6309320"/>
            <a:ext cx="6115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9632" y="764704"/>
            <a:ext cx="6624736" cy="5904656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504" y="6309320"/>
            <a:ext cx="1296144" cy="432048"/>
          </a:xfrm>
        </p:spPr>
        <p:txBody>
          <a:bodyPr/>
          <a:lstStyle>
            <a:lvl1pPr>
              <a:defRPr sz="1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F857E44E-A0FB-42A2-970A-D94DDDB3543D}" type="datetime1">
              <a:rPr lang="ru-RU" smtClean="0"/>
              <a:pPr/>
              <a:t>20.04.2019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09320"/>
            <a:ext cx="576064" cy="432048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7F723A-77FC-40A0-B1B0-9768910C6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Y:\Отдел ИК и СМ\Овчинников\ФОНД 2 - ЦВП\- БРЕНДБУК\Для-презентации-5.png"/>
          <p:cNvPicPr>
            <a:picLocks noChangeAspect="1" noChangeArrowheads="1"/>
          </p:cNvPicPr>
          <p:nvPr userDrawn="1"/>
        </p:nvPicPr>
        <p:blipFill>
          <a:blip r:embed="rId2" cstate="print"/>
          <a:srcRect l="3352" r="5582"/>
          <a:stretch>
            <a:fillRect/>
          </a:stretch>
        </p:blipFill>
        <p:spPr bwMode="auto">
          <a:xfrm>
            <a:off x="0" y="0"/>
            <a:ext cx="8819456" cy="685800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 userDrawn="1"/>
        </p:nvSpPr>
        <p:spPr>
          <a:xfrm>
            <a:off x="3275856" y="0"/>
            <a:ext cx="5616624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300192" y="18448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012160" y="5445224"/>
            <a:ext cx="313184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56176" y="5445224"/>
            <a:ext cx="298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 за внимание!</a:t>
            </a:r>
            <a:endParaRPr lang="ru-RU" sz="2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6" name="Picture 5" descr="Y:\Отдел ИК и СМ\Овчинников\ФОНД 2 - ЦВП\- БРЕНДБУК\Для-презентации-2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04664"/>
            <a:ext cx="2443908" cy="1440160"/>
          </a:xfrm>
          <a:prstGeom prst="rect">
            <a:avLst/>
          </a:prstGeom>
          <a:noFill/>
        </p:spPr>
      </p:pic>
      <p:sp>
        <p:nvSpPr>
          <p:cNvPr id="19" name="Текст 18"/>
          <p:cNvSpPr>
            <a:spLocks noGrp="1"/>
          </p:cNvSpPr>
          <p:nvPr>
            <p:ph type="body" sz="quarter" idx="11" hasCustomPrompt="1"/>
          </p:nvPr>
        </p:nvSpPr>
        <p:spPr>
          <a:xfrm>
            <a:off x="6516688" y="1989138"/>
            <a:ext cx="2159768" cy="3168054"/>
          </a:xfrm>
        </p:spPr>
        <p:txBody>
          <a:bodyPr>
            <a:normAutofit/>
          </a:bodyPr>
          <a:lstStyle>
            <a:lvl1pPr algn="ctr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Информация 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 выступившем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сотруднике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48264" y="6093296"/>
            <a:ext cx="1368152" cy="432048"/>
          </a:xfrm>
        </p:spPr>
        <p:txBody>
          <a:bodyPr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5A8285E7-9AC7-4C9A-9CB5-201A5A7BCBBD}" type="datetime1">
              <a:rPr lang="ru-RU" smtClean="0"/>
              <a:pPr/>
              <a:t>20.04.2019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388843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412776"/>
            <a:ext cx="8064896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7504" y="6309320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8F53-F674-4B99-BFCB-5174CDC942CC}" type="datetime1">
              <a:rPr lang="ru-RU" smtClean="0"/>
              <a:pPr/>
              <a:t>20.04.2019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6.jpe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4.jpeg"/><Relationship Id="rId5" Type="http://schemas.openxmlformats.org/officeDocument/2006/relationships/image" Target="../media/image10.png"/><Relationship Id="rId15" Type="http://schemas.openxmlformats.org/officeDocument/2006/relationships/image" Target="../media/image18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87824" y="2060848"/>
            <a:ext cx="6048672" cy="1584176"/>
          </a:xfrm>
        </p:spPr>
        <p:txBody>
          <a:bodyPr/>
          <a:lstStyle/>
          <a:p>
            <a:r>
              <a:rPr lang="ru-RU" sz="2400" b="1" i="1" dirty="0" smtClean="0">
                <a:latin typeface="+mj-lt"/>
              </a:rPr>
              <a:t>Разработка программного комплекса для распознавания эмоций на основе анализа видеоизображений</a:t>
            </a:r>
            <a:r>
              <a:rPr lang="ru-RU" sz="2000" i="1" dirty="0" smtClean="0"/>
              <a:t/>
            </a:r>
            <a:br>
              <a:rPr lang="ru-RU" sz="2000" i="1" dirty="0" smtClean="0"/>
            </a:br>
            <a:r>
              <a:rPr lang="ru-RU" sz="2000" i="1" dirty="0"/>
              <a:t/>
            </a:r>
            <a:br>
              <a:rPr lang="ru-RU" sz="2000" i="1" dirty="0"/>
            </a:br>
            <a:r>
              <a:rPr lang="ru-RU" sz="1600" dirty="0" smtClean="0"/>
              <a:t>заявка С1-57297</a:t>
            </a:r>
            <a:endParaRPr lang="ru-RU" sz="2000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467544" y="3789040"/>
            <a:ext cx="1800200" cy="365125"/>
          </a:xfrm>
        </p:spPr>
        <p:txBody>
          <a:bodyPr/>
          <a:lstStyle/>
          <a:p>
            <a:r>
              <a:rPr lang="ru-RU" sz="2400" i="1" dirty="0" smtClean="0"/>
              <a:t>21.04.2019</a:t>
            </a:r>
            <a:endParaRPr lang="ru-RU" sz="2400" i="1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504" y="4281260"/>
            <a:ext cx="4248472" cy="2460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sz="2400" b="1" dirty="0" smtClean="0">
                <a:latin typeface="+mj-lt"/>
              </a:rPr>
              <a:t>Ивановский Леонид Игоревич</a:t>
            </a:r>
          </a:p>
          <a:p>
            <a:r>
              <a:rPr lang="ru-RU" sz="1600" dirty="0" smtClean="0">
                <a:latin typeface="+mj-lt"/>
              </a:rPr>
              <a:t>руководитель разработки</a:t>
            </a:r>
            <a:endParaRPr lang="ru-RU" sz="1600" dirty="0">
              <a:latin typeface="+mj-lt"/>
            </a:endParaRPr>
          </a:p>
          <a:p>
            <a:endParaRPr lang="ru-RU" sz="1800" dirty="0" smtClean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Ярославская обл., г. Ярославль</a:t>
            </a:r>
            <a:endParaRPr lang="ru-RU" sz="2000" dirty="0" smtClean="0">
              <a:latin typeface="+mj-lt"/>
            </a:endParaRPr>
          </a:p>
          <a:p>
            <a:endParaRPr lang="ru-RU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sz="2000" dirty="0"/>
              <a:t>2</a:t>
            </a:r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1340768"/>
            <a:ext cx="8928991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ru-RU" sz="2400" b="1" i="1" dirty="0" smtClean="0"/>
              <a:t>Разработка программного комплекса по прогнозированию индивидуального состояния человека, исходя из распознанных эмоций на видеоизображениях</a:t>
            </a:r>
            <a:endParaRPr lang="en-US" sz="2400" b="1" i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-32134" y="222849"/>
            <a:ext cx="5252206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ЦЕЛЬ И ПЛАН ВЫПОЛНЕНИЯ</a:t>
            </a:r>
            <a:endParaRPr lang="ru-RU" sz="3200" b="1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07504" y="2918554"/>
            <a:ext cx="885698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Этапы реализации проекта: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НИОКР 1 года.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Разработка алгоритмов для распознавания эмоций на основе глубокого обучения.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НИОКР 2 года.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Разработка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кросс-платформенной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библиотеки для распознавания эмоций человека.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НИОКР 3 года.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Разработка программного комплекса для распознавания эмоций человека.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465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19" name="Picture 15" descr="C:\_Repositories\Emotions_Recognition\Theory\Картинки для статей и презентаций\Multi-PIE-data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512" y="4869160"/>
            <a:ext cx="8704512" cy="1096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293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sz="2000" dirty="0"/>
              <a:t>3</a:t>
            </a:r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АКТУАЛЬНОСТЬ</a:t>
            </a:r>
            <a:endParaRPr lang="ru-RU" sz="3200" b="1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07504" y="1268760"/>
            <a:ext cx="892899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921" tIns="52461" rIns="104921" bIns="52461"/>
          <a:lstStyle/>
          <a:p>
            <a:pPr marL="457200" indent="-457200" algn="just">
              <a:spcAft>
                <a:spcPts val="800"/>
              </a:spcAft>
              <a:buFont typeface="Wingdings" pitchFamily="2" charset="2"/>
              <a:buChar char="Ø"/>
            </a:pPr>
            <a:r>
              <a:rPr lang="ru-RU" sz="2000" dirty="0" smtClean="0"/>
              <a:t>Рынок видеонаблюдения по итогам </a:t>
            </a:r>
            <a:r>
              <a:rPr lang="ru-RU" sz="2000" b="1" dirty="0" smtClean="0"/>
              <a:t>2018 г.</a:t>
            </a:r>
            <a:r>
              <a:rPr lang="ru-RU" sz="2000" dirty="0" smtClean="0"/>
              <a:t> оценивался в </a:t>
            </a:r>
            <a:r>
              <a:rPr lang="ru-RU" sz="2000" b="1" dirty="0" smtClean="0"/>
              <a:t>30.37 </a:t>
            </a:r>
            <a:r>
              <a:rPr lang="ru-RU" sz="2000" b="1" dirty="0" err="1" smtClean="0"/>
              <a:t>млрд</a:t>
            </a:r>
            <a:r>
              <a:rPr lang="ru-RU" sz="2000" b="1" dirty="0" smtClean="0"/>
              <a:t> $</a:t>
            </a:r>
            <a:r>
              <a:rPr lang="ru-RU" sz="2000" dirty="0" smtClean="0"/>
              <a:t> (IHS </a:t>
            </a:r>
            <a:r>
              <a:rPr lang="ru-RU" sz="2000" dirty="0" err="1" smtClean="0"/>
              <a:t>Markit</a:t>
            </a:r>
            <a:r>
              <a:rPr lang="ru-RU" sz="2000" dirty="0" smtClean="0"/>
              <a:t>).</a:t>
            </a:r>
          </a:p>
          <a:p>
            <a:pPr marL="457200" indent="-457200" algn="just">
              <a:spcAft>
                <a:spcPts val="800"/>
              </a:spcAft>
            </a:pPr>
            <a:endParaRPr lang="ru-RU" sz="2000" dirty="0" smtClean="0"/>
          </a:p>
          <a:p>
            <a:pPr marL="457200" indent="-457200" algn="just">
              <a:spcAft>
                <a:spcPts val="800"/>
              </a:spcAft>
              <a:buFont typeface="Wingdings" pitchFamily="2" charset="2"/>
              <a:buChar char="Ø"/>
            </a:pPr>
            <a:r>
              <a:rPr lang="ru-RU" sz="2000" dirty="0" smtClean="0"/>
              <a:t>К </a:t>
            </a:r>
            <a:r>
              <a:rPr lang="ru-RU" sz="2000" b="1" dirty="0" smtClean="0"/>
              <a:t>2023 г.</a:t>
            </a:r>
            <a:r>
              <a:rPr lang="ru-RU" sz="2000" dirty="0" smtClean="0"/>
              <a:t> общий оборот рынка видеонаблюдения </a:t>
            </a:r>
            <a:r>
              <a:rPr lang="ru-RU" sz="2000" dirty="0" smtClean="0"/>
              <a:t>достигнет </a:t>
            </a:r>
            <a:r>
              <a:rPr lang="ru-RU" sz="2000" b="1" dirty="0" smtClean="0"/>
              <a:t>75.64 </a:t>
            </a:r>
            <a:r>
              <a:rPr lang="ru-RU" sz="2000" b="1" dirty="0" err="1" smtClean="0"/>
              <a:t>млрд</a:t>
            </a:r>
            <a:r>
              <a:rPr lang="ru-RU" sz="2000" b="1" dirty="0" smtClean="0"/>
              <a:t> $ </a:t>
            </a:r>
            <a:r>
              <a:rPr lang="ru-RU" sz="2000" dirty="0" smtClean="0"/>
              <a:t>(ежегодное  </a:t>
            </a:r>
            <a:r>
              <a:rPr lang="ru-RU" sz="2000" b="1" dirty="0" smtClean="0"/>
              <a:t>увеличение</a:t>
            </a:r>
            <a:r>
              <a:rPr lang="ru-RU" sz="2000" dirty="0" smtClean="0"/>
              <a:t> на </a:t>
            </a:r>
            <a:r>
              <a:rPr lang="ru-RU" sz="2000" b="1" dirty="0" smtClean="0"/>
              <a:t>15-16%</a:t>
            </a:r>
            <a:r>
              <a:rPr lang="ru-RU" sz="2000" dirty="0" smtClean="0"/>
              <a:t>, согласно оценкам </a:t>
            </a:r>
            <a:r>
              <a:rPr lang="ru-RU" sz="2000" dirty="0" err="1" smtClean="0"/>
              <a:t>MarketsandMarkets</a:t>
            </a:r>
            <a:r>
              <a:rPr lang="ru-RU" sz="2000" dirty="0" smtClean="0"/>
              <a:t> и </a:t>
            </a:r>
            <a:r>
              <a:rPr lang="ru-RU" sz="2000" dirty="0" err="1" smtClean="0"/>
              <a:t>Intel</a:t>
            </a:r>
            <a:r>
              <a:rPr lang="ru-RU" sz="2000" dirty="0" smtClean="0"/>
              <a:t>).</a:t>
            </a:r>
          </a:p>
          <a:p>
            <a:pPr marL="457200" indent="-457200" algn="just">
              <a:spcAft>
                <a:spcPts val="800"/>
              </a:spcAft>
            </a:pPr>
            <a:endParaRPr lang="ru-RU" sz="2000" dirty="0" smtClean="0"/>
          </a:p>
          <a:p>
            <a:pPr marL="457200" indent="-457200" algn="just">
              <a:spcAft>
                <a:spcPts val="800"/>
              </a:spcAft>
              <a:buFont typeface="Wingdings" pitchFamily="2" charset="2"/>
              <a:buChar char="Ø"/>
            </a:pPr>
            <a:r>
              <a:rPr lang="ru-RU" sz="2000" dirty="0" smtClean="0"/>
              <a:t>Перед бизнесом все чаще встает вопрос об использовании  современных подходов оценки качества предоставленных услуг и работы персонала</a:t>
            </a:r>
            <a:r>
              <a:rPr lang="ru-RU" sz="2000" dirty="0" smtClean="0"/>
              <a:t>.</a:t>
            </a:r>
          </a:p>
          <a:p>
            <a:pPr marL="457200" indent="-457200" algn="just">
              <a:spcAft>
                <a:spcPts val="800"/>
              </a:spcAft>
            </a:pPr>
            <a:endParaRPr lang="ru-RU" sz="2000" dirty="0" smtClean="0"/>
          </a:p>
          <a:p>
            <a:pPr marL="457200" indent="-457200" algn="just">
              <a:spcAft>
                <a:spcPts val="800"/>
              </a:spcAft>
              <a:buFont typeface="Wingdings" pitchFamily="2" charset="2"/>
              <a:buChar char="Ø"/>
            </a:pPr>
            <a:r>
              <a:rPr lang="ru-RU" sz="2000" dirty="0" smtClean="0"/>
              <a:t>Уже сейчас рынок Северной Америки, Европы и Юго-Восточной Азии движется в направлении интеллектуализации этой области. На рынках России пока еще нет подобных современных, интеллектуальных решений.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6774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sz="2000" dirty="0"/>
              <a:t>3</a:t>
            </a:r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НАУКА</a:t>
            </a:r>
            <a:endParaRPr lang="ru-RU" sz="32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8080501"/>
              </p:ext>
            </p:extLst>
          </p:nvPr>
        </p:nvGraphicFramePr>
        <p:xfrm>
          <a:off x="179512" y="1089202"/>
          <a:ext cx="8784976" cy="35639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92170"/>
                <a:gridCol w="6092806"/>
              </a:tblGrid>
              <a:tr h="1186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Суть</a:t>
                      </a:r>
                      <a:r>
                        <a:rPr lang="ru-RU" sz="1600" b="0" baseline="0" dirty="0" smtClean="0"/>
                        <a:t> научной новизны проекта:</a:t>
                      </a:r>
                      <a:endParaRPr lang="ru-RU" sz="1600" b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ru-RU" sz="1600" b="0" dirty="0" smtClean="0"/>
                        <a:t>Впервые предлагается разработать комплексный алгоритм прогнозирования эмоционального состояния человека для оценки качества предоставленных услуг</a:t>
                      </a:r>
                      <a:r>
                        <a:rPr lang="ru-RU" sz="1600" b="0" baseline="0" dirty="0" smtClean="0"/>
                        <a:t> на основе технологии </a:t>
                      </a:r>
                      <a:r>
                        <a:rPr lang="ru-RU" sz="1600" b="0" baseline="0" dirty="0" err="1" smtClean="0"/>
                        <a:t>сверточных</a:t>
                      </a:r>
                      <a:r>
                        <a:rPr lang="ru-RU" sz="1600" b="0" baseline="0" dirty="0" smtClean="0"/>
                        <a:t> нейронных сетей</a:t>
                      </a:r>
                      <a:endParaRPr lang="ru-RU" sz="16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86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Научно-технический и практический задел</a:t>
                      </a:r>
                      <a:r>
                        <a:rPr lang="ru-RU" sz="1600" b="0" dirty="0" smtClean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ru-RU" sz="1600" dirty="0" smtClean="0"/>
                        <a:t>  </a:t>
                      </a:r>
                      <a:r>
                        <a:rPr lang="ru-RU" sz="1600" b="0" dirty="0" smtClean="0"/>
                        <a:t>Собрана база из более чем 200000 снимков лиц с разными типами эмоций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ru-RU" sz="1600" b="0" dirty="0" smtClean="0"/>
                        <a:t>  Разработан прототип алгоритма распознавания эмоций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ru-RU" sz="1600" b="0" dirty="0" smtClean="0"/>
                        <a:t>  Имеется доступ к суперкомпьютеру NVIDIA DGX-1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ru-RU" sz="1600" b="0" baseline="0" dirty="0" smtClean="0"/>
                        <a:t>  </a:t>
                      </a:r>
                      <a:r>
                        <a:rPr lang="ru-RU" sz="1600" b="0" dirty="0" smtClean="0"/>
                        <a:t>Сотрудничество с Центром ИИ и цифровой экономики </a:t>
                      </a:r>
                      <a:r>
                        <a:rPr lang="ru-RU" sz="1600" b="0" dirty="0" err="1" smtClean="0"/>
                        <a:t>ЯрГУ</a:t>
                      </a:r>
                      <a:endParaRPr lang="ru-RU" sz="16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29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Планируемая к созданию</a:t>
                      </a:r>
                      <a:r>
                        <a:rPr lang="ru-RU" sz="1600" baseline="0" dirty="0" smtClean="0"/>
                        <a:t> интеллектуальная собственность:</a:t>
                      </a:r>
                      <a:endParaRPr lang="ru-RU" sz="16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ru-RU" sz="1600" dirty="0" smtClean="0"/>
                        <a:t>В конце 2020 г.</a:t>
                      </a:r>
                      <a:r>
                        <a:rPr lang="ru-RU" sz="1600" baseline="0" dirty="0" smtClean="0"/>
                        <a:t> – регистрация ПО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ru-RU" sz="1600" baseline="0" dirty="0" err="1" smtClean="0"/>
                        <a:t>кросс-платформенная</a:t>
                      </a:r>
                      <a:r>
                        <a:rPr lang="ru-RU" sz="1600" baseline="0" dirty="0" smtClean="0"/>
                        <a:t> библиотека</a:t>
                      </a:r>
                      <a:r>
                        <a:rPr lang="en-US" sz="1600" baseline="0" dirty="0" smtClean="0"/>
                        <a:t>)</a:t>
                      </a:r>
                      <a:endParaRPr lang="ru-RU" sz="1600" baseline="0" dirty="0" smtClean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ru-RU" sz="1600" baseline="0" dirty="0" smtClean="0"/>
                        <a:t>Во </a:t>
                      </a:r>
                      <a:r>
                        <a:rPr lang="en-US" sz="1600" baseline="0" dirty="0" smtClean="0"/>
                        <a:t>II</a:t>
                      </a:r>
                      <a:r>
                        <a:rPr lang="ru-RU" sz="1600" baseline="0" dirty="0" smtClean="0"/>
                        <a:t> пол. 2021 г. – подача заявки на патент по итоговому программному комплексу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0" name="Рисунок 9" descr="C:\_Repositories\Emotions_Recognition\Smile_000144.jpg"/>
          <p:cNvPicPr/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179512" y="4869160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C:\_Repositories\Emotions_Recognition\Smile_000144.jpg"/>
          <p:cNvPicPr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1655824" y="4869160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C:\_Repositories\Emotions_Recognition\Smile_000144.jpg"/>
          <p:cNvPicPr/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3095984" y="4869160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C:\_Repositories\Emotions_Recognition\Smile_000144.jpg"/>
          <p:cNvPicPr/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4608152" y="4869160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 descr="C:\_Repositories\Emotions_Recognition\Smile_000144.jpg"/>
          <p:cNvPicPr/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6120320" y="4869160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C:\_Repositories\Emotions_Recognition\Smile_000144.jpg"/>
          <p:cNvPicPr/>
          <p:nvPr/>
        </p:nvPicPr>
        <p:blipFill>
          <a:blip r:embed="rId16" cstate="print"/>
          <a:stretch>
            <a:fillRect/>
          </a:stretch>
        </p:blipFill>
        <p:spPr bwMode="auto">
          <a:xfrm>
            <a:off x="7632488" y="4869160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774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sz="2000" dirty="0"/>
              <a:t>4</a:t>
            </a:r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ХАРАКТЕРИСТИКИ</a:t>
            </a:r>
            <a:endParaRPr lang="ru-RU" sz="32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9145415"/>
              </p:ext>
            </p:extLst>
          </p:nvPr>
        </p:nvGraphicFramePr>
        <p:xfrm>
          <a:off x="215008" y="1797404"/>
          <a:ext cx="8749480" cy="3647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9226"/>
                <a:gridCol w="1552327"/>
                <a:gridCol w="1834568"/>
                <a:gridCol w="1833159"/>
                <a:gridCol w="1800200"/>
              </a:tblGrid>
              <a:tr h="5374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Параметр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Создаваемый </a:t>
                      </a:r>
                      <a:r>
                        <a:rPr lang="ru-RU" sz="1600" baseline="0" dirty="0" smtClean="0"/>
                        <a:t>продукт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Эмо-Анкетер</a:t>
                      </a:r>
                      <a:r>
                        <a:rPr lang="ru-RU" sz="1600" dirty="0" smtClean="0"/>
                        <a:t> </a:t>
                      </a:r>
                    </a:p>
                    <a:p>
                      <a:pPr algn="ctr"/>
                      <a:r>
                        <a:rPr lang="en-US" sz="1600" dirty="0" smtClean="0"/>
                        <a:t>(</a:t>
                      </a:r>
                      <a:r>
                        <a:rPr lang="ru-RU" sz="1600" dirty="0" smtClean="0"/>
                        <a:t>Красная Кнопка</a:t>
                      </a:r>
                      <a:r>
                        <a:rPr lang="en-US" sz="1600" dirty="0" smtClean="0"/>
                        <a:t>)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EmoDetect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Neurobotics</a:t>
                      </a:r>
                      <a:r>
                        <a:rPr lang="en-US" sz="1600" dirty="0" smtClean="0"/>
                        <a:t>)</a:t>
                      </a:r>
                      <a:r>
                        <a:rPr lang="ru-RU" sz="1600" dirty="0" smtClean="0"/>
                        <a:t> 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Automotive AI (</a:t>
                      </a:r>
                      <a:r>
                        <a:rPr lang="en-US" sz="1600" dirty="0" err="1" smtClean="0"/>
                        <a:t>Affectiva</a:t>
                      </a:r>
                      <a:r>
                        <a:rPr lang="en-US" sz="1600" dirty="0" smtClean="0"/>
                        <a:t>)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3004">
                <a:tc>
                  <a:txBody>
                    <a:bodyPr/>
                    <a:lstStyle/>
                    <a:p>
                      <a:r>
                        <a:rPr lang="ru-RU" sz="1400" i="1" dirty="0" smtClean="0"/>
                        <a:t>Работа в режиме реального времени</a:t>
                      </a:r>
                      <a:endParaRPr lang="ru-RU" sz="14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+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+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+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24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 smtClean="0"/>
                        <a:t>Поддержка камер невысокого разрешения</a:t>
                      </a:r>
                      <a:endParaRPr lang="ru-RU" sz="1400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+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+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+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69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 smtClean="0"/>
                        <a:t>Поддержка разных типов эмоций</a:t>
                      </a:r>
                      <a:endParaRPr lang="ru-RU" sz="1400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+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Только улыбки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+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Улыбки, сонливость, раздражительность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 smtClean="0"/>
                        <a:t>Алгоритм распознавания жестов</a:t>
                      </a:r>
                      <a:endParaRPr lang="ru-RU" sz="1400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+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3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 smtClean="0"/>
                        <a:t>Страна производителя</a:t>
                      </a:r>
                      <a:endParaRPr lang="ru-RU" sz="1400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Россия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Россия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Россия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США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1124744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Основные характеристики продукта и преимущества перед аналогами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xmlns="" val="26001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sz="2000" dirty="0"/>
              <a:t>5</a:t>
            </a:r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БИЗНЕС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6300028"/>
            <a:ext cx="56886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Срок планируемого выхода продукта на рынок:    2021 г. </a:t>
            </a:r>
            <a:endParaRPr lang="ru-RU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7504" y="1167135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Times New Roman" pitchFamily="18" charset="0"/>
              </a:rPr>
              <a:t>Области применимости: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7504" y="3959185"/>
            <a:ext cx="885698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Times New Roman" pitchFamily="18" charset="0"/>
              </a:rPr>
              <a:t>Планы продаж: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 smtClean="0">
              <a:ln>
                <a:noFill/>
              </a:ln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ru-RU" sz="2000" dirty="0" smtClean="0">
                <a:latin typeface="+mj-lt"/>
                <a:ea typeface="Calibri" pitchFamily="34" charset="0"/>
                <a:cs typeface="Times New Roman" pitchFamily="18" charset="0"/>
              </a:rPr>
              <a:t>Продажа программно-аппаратного комплекса на год: 200 тыс. руб.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ru-RU" sz="2000" dirty="0" smtClean="0">
                <a:latin typeface="+mj-lt"/>
                <a:ea typeface="Calibri" pitchFamily="34" charset="0"/>
                <a:cs typeface="Times New Roman" pitchFamily="18" charset="0"/>
              </a:rPr>
              <a:t>Покупка лицензии на год: 60 тыс. руб.</a:t>
            </a:r>
          </a:p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000" dirty="0" smtClean="0">
                <a:latin typeface="+mj-lt"/>
                <a:ea typeface="Calibri" pitchFamily="34" charset="0"/>
                <a:cs typeface="Times New Roman" pitchFamily="18" charset="0"/>
              </a:rPr>
              <a:t>Продажа отдельных </a:t>
            </a:r>
            <a:r>
              <a:rPr lang="ru-RU" sz="2000" dirty="0" smtClean="0">
                <a:latin typeface="+mj-lt"/>
                <a:ea typeface="Calibri" pitchFamily="34" charset="0"/>
                <a:cs typeface="Times New Roman" pitchFamily="18" charset="0"/>
              </a:rPr>
              <a:t>алгоритмов на </a:t>
            </a:r>
            <a:r>
              <a:rPr lang="ru-RU" sz="2000" dirty="0" smtClean="0">
                <a:latin typeface="+mj-lt"/>
                <a:ea typeface="Calibri" pitchFamily="34" charset="0"/>
                <a:cs typeface="Times New Roman" pitchFamily="18" charset="0"/>
              </a:rPr>
              <a:t>базе модуля </a:t>
            </a:r>
            <a:r>
              <a:rPr lang="ru-RU" sz="2000" dirty="0" err="1" smtClean="0">
                <a:latin typeface="+mj-lt"/>
                <a:ea typeface="Calibri" pitchFamily="34" charset="0"/>
                <a:cs typeface="Times New Roman" pitchFamily="18" charset="0"/>
              </a:rPr>
              <a:t>кросс-платформенной</a:t>
            </a:r>
            <a:r>
              <a:rPr lang="ru-RU" sz="2000" dirty="0" smtClean="0">
                <a:latin typeface="+mj-lt"/>
                <a:ea typeface="Calibri" pitchFamily="34" charset="0"/>
                <a:cs typeface="Times New Roman" pitchFamily="18" charset="0"/>
              </a:rPr>
              <a:t> библиотеки</a:t>
            </a:r>
            <a:endParaRPr lang="ru-RU" sz="2000" dirty="0" smtClean="0">
              <a:latin typeface="+mj-lt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2" name="Рисунок 11" descr="C:\Users\User\Downloads\landingpage-image-smb-crm-1.png"/>
          <p:cNvPicPr/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2771800" y="1808960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C:\Users\User\Downloads\landingpage-image-smb-crm-1.png"/>
          <p:cNvPicPr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611560" y="1916832"/>
            <a:ext cx="1260000" cy="11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 descr="C:\Users\User\Downloads\landingpage-image-smb-crm-1.png"/>
          <p:cNvPicPr/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4464168" y="1916832"/>
            <a:ext cx="162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C:\Users\User\Downloads\landingpage-image-smb-crm-1.png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48384" y="1916832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07504" y="335699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отделы развития бизнеса</a:t>
            </a:r>
            <a:endParaRPr lang="ru-R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335699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отделы рекламы</a:t>
            </a:r>
            <a:endParaRPr lang="ru-RU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283968" y="335699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кадровые агентства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2200" y="3356992"/>
            <a:ext cx="2484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фонды соц. исследований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41627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b="1" dirty="0" smtClean="0"/>
              <a:t>КОМАНДА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23A-77FC-40A0-B1B0-9768910C67E5}" type="slidenum">
              <a:rPr lang="ru-RU" sz="2000" smtClean="0"/>
              <a:pPr/>
              <a:t>7</a:t>
            </a:fld>
            <a:endParaRPr lang="ru-RU" sz="2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5901337"/>
              </p:ext>
            </p:extLst>
          </p:nvPr>
        </p:nvGraphicFramePr>
        <p:xfrm>
          <a:off x="107505" y="1052733"/>
          <a:ext cx="8928992" cy="51845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0199"/>
                <a:gridCol w="1584176"/>
                <a:gridCol w="2232248"/>
                <a:gridCol w="3312369"/>
              </a:tblGrid>
              <a:tr h="59242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ФИО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Роль в проекте, должность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Обязанности в проекте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Образование и регалии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49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dirty="0" smtClean="0"/>
                        <a:t>Ивановский Леонид Игоревич</a:t>
                      </a:r>
                      <a:endParaRPr lang="ru-RU" sz="1400" b="1" i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i="1" dirty="0" smtClean="0"/>
                        <a:t>Руководитель</a:t>
                      </a:r>
                      <a:endParaRPr lang="ru-RU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Общее руководство, разработка алгоритмов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Аспирант </a:t>
                      </a:r>
                      <a:r>
                        <a:rPr lang="ru-RU" sz="1400" dirty="0" err="1" smtClean="0"/>
                        <a:t>ЯрГУ</a:t>
                      </a:r>
                      <a:r>
                        <a:rPr lang="ru-RU" sz="1400" dirty="0" smtClean="0"/>
                        <a:t> им. П.Г. Демидова, выпускник программы УМНИК-НТИ,</a:t>
                      </a:r>
                    </a:p>
                    <a:p>
                      <a:pPr algn="l"/>
                      <a:r>
                        <a:rPr lang="ru-RU" sz="1400" dirty="0" smtClean="0"/>
                        <a:t>опыт разработки алгоритмов компьютерного зрения и высокопроизводительных систем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78593">
                <a:tc>
                  <a:txBody>
                    <a:bodyPr/>
                    <a:lstStyle/>
                    <a:p>
                      <a:pPr algn="l"/>
                      <a:r>
                        <a:rPr lang="ru-RU" sz="1400" b="1" i="0" dirty="0" err="1" smtClean="0"/>
                        <a:t>Моржов</a:t>
                      </a:r>
                      <a:r>
                        <a:rPr lang="ru-RU" sz="1400" b="1" i="0" dirty="0" smtClean="0"/>
                        <a:t> Сергей Владимирович</a:t>
                      </a:r>
                      <a:endParaRPr lang="ru-RU" sz="1400" b="1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i="1" dirty="0" smtClean="0"/>
                        <a:t>Ведущий программист</a:t>
                      </a:r>
                      <a:endParaRPr lang="ru-RU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Разработка алгоритмов машинного обучения, разработка ПО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Аспирант </a:t>
                      </a:r>
                      <a:r>
                        <a:rPr lang="ru-RU" sz="1400" dirty="0" err="1" smtClean="0"/>
                        <a:t>ЯрГУ</a:t>
                      </a:r>
                      <a:r>
                        <a:rPr lang="ru-RU" sz="1400" dirty="0" smtClean="0"/>
                        <a:t> им. П.Г. Демидова,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опыт разработки ПО и алгоритмов машинного обучения 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Малвин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Системс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А-Реал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Консалтинг)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84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dirty="0" smtClean="0"/>
                        <a:t>Сиротин Дмитрий Михайлович</a:t>
                      </a:r>
                      <a:endParaRPr lang="ru-RU" sz="1400" b="1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i="1" dirty="0" err="1" smtClean="0"/>
                        <a:t>Инженер-тестировщик</a:t>
                      </a:r>
                      <a:endParaRPr lang="ru-RU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Разработка и тестирование ПО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Аспирант </a:t>
                      </a:r>
                      <a:r>
                        <a:rPr lang="ru-RU" sz="1400" dirty="0" err="1" smtClean="0"/>
                        <a:t>ЯрГУ</a:t>
                      </a:r>
                      <a:r>
                        <a:rPr lang="ru-RU" sz="1400" dirty="0" smtClean="0"/>
                        <a:t> им. П.Г. Демидова, опыт разработки</a:t>
                      </a:r>
                      <a:r>
                        <a:rPr lang="ru-RU" sz="1400" baseline="0" dirty="0" smtClean="0"/>
                        <a:t> и</a:t>
                      </a:r>
                      <a:r>
                        <a:rPr lang="ru-RU" sz="1400" dirty="0" smtClean="0"/>
                        <a:t> тестирования ПО (ФГУП Почта России, Научный центр РАН в Черноголовке)</a:t>
                      </a:r>
                    </a:p>
                    <a:p>
                      <a:pPr algn="l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79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dirty="0" smtClean="0"/>
                        <a:t>Ершова Анна Михайловна</a:t>
                      </a:r>
                      <a:endParaRPr lang="ru-RU" sz="1400" b="1" i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i="1" dirty="0" err="1" smtClean="0"/>
                        <a:t>Маркетолог</a:t>
                      </a:r>
                      <a:endParaRPr lang="ru-RU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Продвижение продукта, продажи, привлечение инвестиций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Alumna of </a:t>
                      </a:r>
                      <a:r>
                        <a:rPr lang="en-US" sz="1400" dirty="0" err="1" smtClean="0"/>
                        <a:t>Sapienza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Universita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di</a:t>
                      </a:r>
                      <a:r>
                        <a:rPr lang="en-US" sz="1400" dirty="0" smtClean="0"/>
                        <a:t> Roma,</a:t>
                      </a:r>
                    </a:p>
                    <a:p>
                      <a:pPr algn="l"/>
                      <a:r>
                        <a:rPr lang="ru-RU" sz="1400" dirty="0" smtClean="0"/>
                        <a:t>опыт инженерно-промышленного менеджмента и привлечения инвестиций в </a:t>
                      </a:r>
                      <a:r>
                        <a:rPr lang="ru-RU" sz="1400" dirty="0" err="1" smtClean="0"/>
                        <a:t>стартапы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96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7815</TotalTime>
  <Words>543</Words>
  <Application>Microsoft Office PowerPoint</Application>
  <PresentationFormat>Экран (4:3)</PresentationFormat>
  <Paragraphs>114</Paragraphs>
  <Slides>7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Разработка программного комплекса для распознавания эмоций на основе анализа видеоизображений  заявка С1-57297</vt:lpstr>
      <vt:lpstr>Слайд 2</vt:lpstr>
      <vt:lpstr>Слайд 3</vt:lpstr>
      <vt:lpstr>Слайд 4</vt:lpstr>
      <vt:lpstr>Слайд 5</vt:lpstr>
      <vt:lpstr>Слайд 6</vt:lpstr>
      <vt:lpstr>КОМАНДА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Ovchinnikov</dc:creator>
  <cp:lastModifiedBy>User</cp:lastModifiedBy>
  <cp:revision>428</cp:revision>
  <cp:lastPrinted>2017-01-12T11:03:12Z</cp:lastPrinted>
  <dcterms:created xsi:type="dcterms:W3CDTF">2016-05-06T08:59:45Z</dcterms:created>
  <dcterms:modified xsi:type="dcterms:W3CDTF">2019-04-20T20:45:31Z</dcterms:modified>
</cp:coreProperties>
</file>