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578290-0F71-4967-9605-B722F0D4CD6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E0DBC27-7F8C-4B20-A3D6-797C49E10C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290-0F71-4967-9605-B722F0D4CD6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BC27-7F8C-4B20-A3D6-797C49E10C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290-0F71-4967-9605-B722F0D4CD6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BC27-7F8C-4B20-A3D6-797C49E10C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578290-0F71-4967-9605-B722F0D4CD6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0DBC27-7F8C-4B20-A3D6-797C49E10C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8578290-0F71-4967-9605-B722F0D4CD6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E0DBC27-7F8C-4B20-A3D6-797C49E10C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290-0F71-4967-9605-B722F0D4CD6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BC27-7F8C-4B20-A3D6-797C49E10C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290-0F71-4967-9605-B722F0D4CD6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BC27-7F8C-4B20-A3D6-797C49E10C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578290-0F71-4967-9605-B722F0D4CD6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0DBC27-7F8C-4B20-A3D6-797C49E10C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8290-0F71-4967-9605-B722F0D4CD6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BC27-7F8C-4B20-A3D6-797C49E10C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578290-0F71-4967-9605-B722F0D4CD6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E0DBC27-7F8C-4B20-A3D6-797C49E10C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578290-0F71-4967-9605-B722F0D4CD6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0DBC27-7F8C-4B20-A3D6-797C49E10C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8578290-0F71-4967-9605-B722F0D4CD6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E0DBC27-7F8C-4B20-A3D6-797C49E10CC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908720"/>
            <a:ext cx="7272808" cy="230425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Контроль ручных операций на предприятиях с помощью глубокого машинного обучения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2200" y="4437112"/>
            <a:ext cx="2520280" cy="864096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Ивановский Л.И.</a:t>
            </a:r>
          </a:p>
          <a:p>
            <a:pPr algn="r"/>
            <a:r>
              <a:rPr lang="ru-RU" sz="2000" dirty="0" smtClean="0"/>
              <a:t>Хрящев В.В.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96944" cy="850106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Постановка задачи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2248272"/>
            <a:ext cx="8424936" cy="1828800"/>
          </a:xfrm>
        </p:spPr>
        <p:txBody>
          <a:bodyPr/>
          <a:lstStyle/>
          <a:p>
            <a:pPr algn="just"/>
            <a:r>
              <a:rPr lang="ru-RU" dirty="0" smtClean="0"/>
              <a:t>Разработка алгоритма глубокого машинного обучения по контролю ручных операций оператора сборочного производства по видеоизображению с рабочего места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96944" cy="70609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Основные требования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772816"/>
            <a:ext cx="8424936" cy="352839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Работа в режиме реального времени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Поддержка </a:t>
            </a:r>
            <a:r>
              <a:rPr lang="ru-RU" dirty="0" err="1" smtClean="0"/>
              <a:t>видеопотоков</a:t>
            </a:r>
            <a:r>
              <a:rPr lang="ru-RU" dirty="0" smtClean="0"/>
              <a:t> и статических изображений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Распознавание собранного турбокомпрессора или отдельных его деталей на кадрах с определенной частотой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96944" cy="70609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Данные 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512" y="908720"/>
            <a:ext cx="8496944" cy="1656184"/>
          </a:xfrm>
        </p:spPr>
        <p:txBody>
          <a:bodyPr>
            <a:normAutofit/>
          </a:bodyPr>
          <a:lstStyle/>
          <a:p>
            <a:pPr algn="just"/>
            <a:r>
              <a:rPr lang="ru-RU" sz="1800" i="1" dirty="0" smtClean="0"/>
              <a:t>Обучающая выборка</a:t>
            </a:r>
            <a:r>
              <a:rPr lang="ru-RU" sz="1800" dirty="0" smtClean="0"/>
              <a:t> – 100 </a:t>
            </a:r>
            <a:r>
              <a:rPr lang="ru-RU" sz="1800" dirty="0" err="1" smtClean="0"/>
              <a:t>видеофайлов</a:t>
            </a:r>
            <a:r>
              <a:rPr lang="ru-RU" sz="1800" dirty="0" smtClean="0"/>
              <a:t>, 100 кадров и 100 файлов разметки формата «</a:t>
            </a:r>
            <a:r>
              <a:rPr lang="en-US" sz="1800" dirty="0" smtClean="0"/>
              <a:t>txt</a:t>
            </a:r>
            <a:r>
              <a:rPr lang="ru-RU" sz="1800" dirty="0" smtClean="0"/>
              <a:t>» с координатами левого верхнего и правого нижнего угла рамки, содержащей нужный объект.</a:t>
            </a:r>
          </a:p>
          <a:p>
            <a:pPr algn="just">
              <a:buNone/>
            </a:pPr>
            <a:endParaRPr lang="ru-RU" sz="1800" dirty="0" smtClean="0"/>
          </a:p>
          <a:p>
            <a:pPr algn="just"/>
            <a:r>
              <a:rPr lang="ru-RU" sz="1800" i="1" dirty="0" smtClean="0"/>
              <a:t>Тестовая выборка</a:t>
            </a:r>
            <a:r>
              <a:rPr lang="ru-RU" sz="1800" dirty="0" smtClean="0"/>
              <a:t> – 100 </a:t>
            </a:r>
            <a:r>
              <a:rPr lang="ru-RU" sz="1800" dirty="0" err="1" smtClean="0"/>
              <a:t>видеофайлов</a:t>
            </a:r>
            <a:r>
              <a:rPr lang="ru-RU" sz="1800" dirty="0" smtClean="0"/>
              <a:t> 10 деталей турбокомпрессора.</a:t>
            </a:r>
            <a:endParaRPr lang="ru-RU" sz="1800" dirty="0"/>
          </a:p>
        </p:txBody>
      </p:sp>
      <p:pic>
        <p:nvPicPr>
          <p:cNvPr id="1026" name="Picture 2" descr="C:\_Repositories\Kamaz_Control\visualization_fixed\7_05_00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1560" y="2564904"/>
            <a:ext cx="7520828" cy="42304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496944" cy="634082"/>
          </a:xfrm>
        </p:spPr>
        <p:txBody>
          <a:bodyPr/>
          <a:lstStyle/>
          <a:p>
            <a:pPr algn="ctr"/>
            <a:r>
              <a:rPr lang="ru-RU" dirty="0" smtClean="0"/>
              <a:t>Предварительные результаты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836712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+mj-lt"/>
              </a:rPr>
              <a:t>92%</a:t>
            </a:r>
            <a:r>
              <a:rPr lang="ru-RU" sz="2000" dirty="0" smtClean="0">
                <a:latin typeface="+mj-lt"/>
              </a:rPr>
              <a:t> грамотно распознанных рамок для объектов</a:t>
            </a:r>
            <a:endParaRPr lang="ru-RU" sz="2000" dirty="0">
              <a:latin typeface="+mj-lt"/>
            </a:endParaRPr>
          </a:p>
        </p:txBody>
      </p:sp>
      <p:pic>
        <p:nvPicPr>
          <p:cNvPr id="2050" name="Picture 2" descr="C:\Users\User\Desktop\0_23_0100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6782" y="1412776"/>
            <a:ext cx="4353210" cy="2592288"/>
          </a:xfrm>
          <a:prstGeom prst="rect">
            <a:avLst/>
          </a:prstGeom>
          <a:noFill/>
        </p:spPr>
      </p:pic>
      <p:pic>
        <p:nvPicPr>
          <p:cNvPr id="7" name="Picture 2" descr="C:\Users\User\Desktop\0_23_01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0" y="1412776"/>
            <a:ext cx="4336240" cy="2592288"/>
          </a:xfrm>
          <a:prstGeom prst="rect">
            <a:avLst/>
          </a:prstGeom>
          <a:noFill/>
        </p:spPr>
      </p:pic>
      <p:pic>
        <p:nvPicPr>
          <p:cNvPr id="8" name="Picture 2" descr="C:\Users\User\Desktop\0_23_0100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43508" y="4149080"/>
            <a:ext cx="4356484" cy="2577083"/>
          </a:xfrm>
          <a:prstGeom prst="rect">
            <a:avLst/>
          </a:prstGeom>
          <a:noFill/>
        </p:spPr>
      </p:pic>
      <p:pic>
        <p:nvPicPr>
          <p:cNvPr id="9" name="Picture 2" descr="C:\Users\User\Desktop\0_23_0100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572000" y="4149080"/>
            <a:ext cx="4320480" cy="2574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107</TotalTime>
  <Words>108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Эркер</vt:lpstr>
      <vt:lpstr>Контроль ручных операций на предприятиях с помощью глубокого машинного обучения</vt:lpstr>
      <vt:lpstr>Постановка задачи</vt:lpstr>
      <vt:lpstr>Основные требования</vt:lpstr>
      <vt:lpstr>Данные </vt:lpstr>
      <vt:lpstr>Предварительные результаты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Контроль ручных операций по видеоизображению с помощью глубокого машинного обучения</dc:title>
  <dc:creator>User</dc:creator>
  <cp:lastModifiedBy>User</cp:lastModifiedBy>
  <cp:revision>12</cp:revision>
  <dcterms:created xsi:type="dcterms:W3CDTF">2018-05-31T18:57:04Z</dcterms:created>
  <dcterms:modified xsi:type="dcterms:W3CDTF">2018-06-03T20:00:32Z</dcterms:modified>
</cp:coreProperties>
</file>