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61" r:id="rId2"/>
    <p:sldId id="263" r:id="rId3"/>
    <p:sldId id="264" r:id="rId4"/>
    <p:sldId id="265" r:id="rId5"/>
    <p:sldId id="267" r:id="rId6"/>
    <p:sldId id="268" r:id="rId7"/>
    <p:sldId id="269" r:id="rId8"/>
    <p:sldId id="271" r:id="rId9"/>
    <p:sldId id="277" r:id="rId10"/>
    <p:sldId id="270" r:id="rId11"/>
    <p:sldId id="281" r:id="rId12"/>
    <p:sldId id="274" r:id="rId13"/>
    <p:sldId id="279" r:id="rId14"/>
    <p:sldId id="278" r:id="rId15"/>
    <p:sldId id="275" r:id="rId16"/>
    <p:sldId id="280" r:id="rId17"/>
    <p:sldId id="284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94660"/>
  </p:normalViewPr>
  <p:slideViewPr>
    <p:cSldViewPr snapToGrid="0">
      <p:cViewPr>
        <p:scale>
          <a:sx n="50" d="100"/>
          <a:sy n="50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User\Downloads\ouzzaszpcnsrlrecpmy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6894" y="397071"/>
            <a:ext cx="1842218" cy="1856952"/>
          </a:xfrm>
          <a:prstGeom prst="rect">
            <a:avLst/>
          </a:prstGeom>
          <a:noFill/>
        </p:spPr>
      </p:pic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29268" y="5938692"/>
            <a:ext cx="1749104" cy="45245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Anton Rubtsov</a:t>
            </a:r>
            <a:endParaRPr lang="ru-RU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2055" name="Picture 7" descr="C:\Users\User\Downloads\rud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6349" y="5188262"/>
            <a:ext cx="1908087" cy="593728"/>
          </a:xfrm>
          <a:prstGeom prst="rect">
            <a:avLst/>
          </a:prstGeom>
          <a:noFill/>
        </p:spPr>
      </p:pic>
      <p:pic>
        <p:nvPicPr>
          <p:cNvPr id="2056" name="Picture 8" descr="C:\Users\User\Downloads\RS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6349" y="5938692"/>
            <a:ext cx="1547814" cy="532947"/>
          </a:xfrm>
          <a:prstGeom prst="rect">
            <a:avLst/>
          </a:prstGeom>
          <a:noFill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BE92FC6-1463-48DF-80D7-033A13FB054A}"/>
              </a:ext>
            </a:extLst>
          </p:cNvPr>
          <p:cNvSpPr/>
          <p:nvPr/>
        </p:nvSpPr>
        <p:spPr>
          <a:xfrm>
            <a:off x="270545" y="2821843"/>
            <a:ext cx="8602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Comparison of Different </a:t>
            </a:r>
          </a:p>
          <a:p>
            <a:pPr algn="ctr"/>
            <a:r>
              <a:rPr lang="ru-RU" sz="3600" dirty="0"/>
              <a:t>Convolutional Neural Network Architectures </a:t>
            </a:r>
          </a:p>
          <a:p>
            <a:pPr algn="ctr"/>
            <a:r>
              <a:rPr lang="ru-RU" sz="3600" dirty="0"/>
              <a:t>for Satellite Image Segmentation </a:t>
            </a:r>
          </a:p>
        </p:txBody>
      </p:sp>
      <p:pic>
        <p:nvPicPr>
          <p:cNvPr id="1028" name="Picture 4" descr="P.G. Demidov">
            <a:extLst>
              <a:ext uri="{FF2B5EF4-FFF2-40B4-BE49-F238E27FC236}">
                <a16:creationId xmlns:a16="http://schemas.microsoft.com/office/drawing/2014/main" xmlns="" id="{88C8A80F-C611-4F96-8FCA-F1C87519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103" y="5113274"/>
            <a:ext cx="1457730" cy="14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logna university">
            <a:extLst>
              <a:ext uri="{FF2B5EF4-FFF2-40B4-BE49-F238E27FC236}">
                <a16:creationId xmlns:a16="http://schemas.microsoft.com/office/drawing/2014/main" xmlns="" id="{7F77663A-3114-40AF-9D27-7E96B5EC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219" y="67034"/>
            <a:ext cx="2322195" cy="23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1C97E3D-EB3D-431F-8C05-E272FE2B4CD8}"/>
              </a:ext>
            </a:extLst>
          </p:cNvPr>
          <p:cNvSpPr/>
          <p:nvPr/>
        </p:nvSpPr>
        <p:spPr>
          <a:xfrm>
            <a:off x="2064725" y="5353041"/>
            <a:ext cx="2217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itchFamily="18" charset="0"/>
              </a:rPr>
              <a:t>Vladimir Khryashchev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cs typeface="Times New Roman" pitchFamily="18" charset="0"/>
              </a:rPr>
              <a:t>Leonid Ivanovsky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itchFamily="18" charset="0"/>
              </a:rPr>
              <a:t>Vladimir Pavlov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E0E1986-7CFE-4252-8FB8-BDCD9E583C3A}"/>
              </a:ext>
            </a:extLst>
          </p:cNvPr>
          <p:cNvSpPr/>
          <p:nvPr/>
        </p:nvSpPr>
        <p:spPr>
          <a:xfrm>
            <a:off x="6829268" y="5300460"/>
            <a:ext cx="184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itchFamily="18" charset="0"/>
              </a:rPr>
              <a:t>Anna Ostrovskaya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2D6BF2C8-4F25-4D39-81E3-9D8E9968483C}"/>
              </a:ext>
            </a:extLst>
          </p:cNvPr>
          <p:cNvSpPr/>
          <p:nvPr/>
        </p:nvSpPr>
        <p:spPr>
          <a:xfrm>
            <a:off x="4944111" y="583144"/>
            <a:ext cx="3770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The 23rd Conference of </a:t>
            </a:r>
          </a:p>
          <a:p>
            <a:pPr algn="ctr"/>
            <a:r>
              <a:rPr lang="ru-RU" sz="2000" dirty="0"/>
              <a:t>Open Innovations Association - </a:t>
            </a:r>
            <a:r>
              <a:rPr lang="ru-RU" sz="2000" b="1" dirty="0"/>
              <a:t>FRUCT</a:t>
            </a:r>
          </a:p>
          <a:p>
            <a:pPr algn="ctr"/>
            <a:r>
              <a:rPr lang="ru-RU" sz="2000" dirty="0"/>
              <a:t>Bologna, Italy, 15 November 2018</a:t>
            </a:r>
          </a:p>
        </p:txBody>
      </p:sp>
      <p:sp>
        <p:nvSpPr>
          <p:cNvPr id="6" name="Знак ''минус'' 5">
            <a:extLst>
              <a:ext uri="{FF2B5EF4-FFF2-40B4-BE49-F238E27FC236}">
                <a16:creationId xmlns:a16="http://schemas.microsoft.com/office/drawing/2014/main" xmlns="" id="{E930DC04-EAF0-40DA-AEA3-FBC445040B6A}"/>
              </a:ext>
            </a:extLst>
          </p:cNvPr>
          <p:cNvSpPr/>
          <p:nvPr/>
        </p:nvSpPr>
        <p:spPr>
          <a:xfrm>
            <a:off x="85189" y="2633642"/>
            <a:ext cx="9022657" cy="18820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нак ''минус'' 17">
            <a:extLst>
              <a:ext uri="{FF2B5EF4-FFF2-40B4-BE49-F238E27FC236}">
                <a16:creationId xmlns:a16="http://schemas.microsoft.com/office/drawing/2014/main" xmlns="" id="{1880FA09-FD08-4F66-AE07-4317399F14CB}"/>
              </a:ext>
            </a:extLst>
          </p:cNvPr>
          <p:cNvSpPr/>
          <p:nvPr/>
        </p:nvSpPr>
        <p:spPr>
          <a:xfrm>
            <a:off x="0" y="4661214"/>
            <a:ext cx="9107846" cy="1798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395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Training and testing</a:t>
            </a:r>
            <a:endParaRPr lang="ru-RU" sz="4800" dirty="0"/>
          </a:p>
        </p:txBody>
      </p:sp>
      <p:pic>
        <p:nvPicPr>
          <p:cNvPr id="4" name="Picture 2" descr="C:\Users\User\Downloads\big_nvidia-dgx-1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05" y="1549696"/>
            <a:ext cx="4631070" cy="4811132"/>
          </a:xfrm>
          <a:prstGeom prst="rect">
            <a:avLst/>
          </a:prstGeom>
          <a:noFill/>
        </p:spPr>
      </p:pic>
      <p:sp>
        <p:nvSpPr>
          <p:cNvPr id="5" name="Содержимое 10"/>
          <p:cNvSpPr>
            <a:spLocks noGrp="1"/>
          </p:cNvSpPr>
          <p:nvPr>
            <p:ph sz="quarter" idx="1"/>
          </p:nvPr>
        </p:nvSpPr>
        <p:spPr>
          <a:xfrm>
            <a:off x="5862437" y="1866899"/>
            <a:ext cx="2443363" cy="5524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latin typeface="Calibri" pitchFamily="34" charset="0"/>
              </a:rPr>
              <a:t>Training</a:t>
            </a:r>
            <a:r>
              <a:rPr lang="ru-RU" sz="3200" dirty="0">
                <a:latin typeface="Calibri" pitchFamily="34" charset="0"/>
              </a:rPr>
              <a:t>: </a:t>
            </a:r>
            <a:r>
              <a:rPr lang="en-US" sz="3200" dirty="0">
                <a:latin typeface="Calibri" pitchFamily="34" charset="0"/>
              </a:rPr>
              <a:t>~1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h</a:t>
            </a:r>
          </a:p>
          <a:p>
            <a:pPr>
              <a:buNone/>
            </a:pPr>
            <a:endParaRPr lang="en-US" sz="3200" dirty="0">
              <a:latin typeface="Calibri" pitchFamily="34" charset="0"/>
            </a:endParaRPr>
          </a:p>
        </p:txBody>
      </p:sp>
      <p:pic>
        <p:nvPicPr>
          <p:cNvPr id="7170" name="Picture 2" descr="C:\Users\User\Downloads\demid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0222" y="4714875"/>
            <a:ext cx="3919406" cy="1428750"/>
          </a:xfrm>
          <a:prstGeom prst="rect">
            <a:avLst/>
          </a:prstGeom>
          <a:noFill/>
        </p:spPr>
      </p:pic>
      <p:sp>
        <p:nvSpPr>
          <p:cNvPr id="6" name="Содержимое 10"/>
          <p:cNvSpPr txBox="1">
            <a:spLocks/>
          </p:cNvSpPr>
          <p:nvPr/>
        </p:nvSpPr>
        <p:spPr>
          <a:xfrm>
            <a:off x="4981576" y="3000374"/>
            <a:ext cx="4029074" cy="1219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Loss function: binary</a:t>
            </a:r>
            <a:r>
              <a:rPr kumimoji="0" lang="en-US" sz="21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cross-entropy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100" dirty="0">
                <a:latin typeface="Calibri" pitchFamily="34" charset="0"/>
              </a:rPr>
              <a:t>Optimizer: Adam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Epochs (E): 256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044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Numerical results on </a:t>
            </a:r>
            <a:br>
              <a:rPr lang="en-US" sz="4400" dirty="0"/>
            </a:br>
            <a:r>
              <a:rPr lang="en-US" sz="4400" dirty="0"/>
              <a:t>DSTL sampling</a:t>
            </a:r>
            <a:endParaRPr lang="ru-RU" sz="4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0698" y="1766168"/>
          <a:ext cx="5372101" cy="2053358"/>
        </p:xfrm>
        <a:graphic>
          <a:graphicData uri="http://schemas.openxmlformats.org/drawingml/2006/table">
            <a:tbl>
              <a:tblPr/>
              <a:tblGrid>
                <a:gridCol w="2767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4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0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Model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Detection</a:t>
                      </a:r>
                      <a:r>
                        <a:rPr lang="en-US" sz="2000" b="1" baseline="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 a</a:t>
                      </a:r>
                      <a:r>
                        <a:rPr lang="en-US" sz="2000" b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ccuracy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SegNet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93</a:t>
                      </a:r>
                      <a:r>
                        <a:rPr lang="ru-RU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59</a:t>
                      </a:r>
                      <a:r>
                        <a:rPr lang="ru-RU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%</a:t>
                      </a: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TLinkNet</a:t>
                      </a:r>
                      <a:endParaRPr lang="ru-RU" sz="200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94</a:t>
                      </a: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.53</a:t>
                      </a:r>
                      <a:r>
                        <a:rPr lang="ru-RU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%</a:t>
                      </a: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U-Net</a:t>
                      </a:r>
                      <a:endParaRPr lang="ru-RU" sz="200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94.66%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790701" y="4303044"/>
          <a:ext cx="5343524" cy="2316833"/>
        </p:xfrm>
        <a:graphic>
          <a:graphicData uri="http://schemas.openxmlformats.org/drawingml/2006/table">
            <a:tbl>
              <a:tblPr/>
              <a:tblGrid>
                <a:gridCol w="2753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85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Model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Dice coefficient (DSC) 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SegNet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2000" spc="-5" dirty="0">
                          <a:solidFill>
                            <a:srgbClr val="00000A"/>
                          </a:solidFill>
                          <a:latin typeface="Times New Roman"/>
                          <a:ea typeface="MS Mincho"/>
                        </a:rPr>
                        <a:t>.</a:t>
                      </a: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45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TLinkNet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0.68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U-Net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0.75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855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Numerical results on </a:t>
            </a:r>
            <a:br>
              <a:rPr lang="en-US" sz="4400" dirty="0"/>
            </a:br>
            <a:r>
              <a:rPr lang="en-US" sz="4400" dirty="0"/>
              <a:t>DSTL sampling</a:t>
            </a:r>
            <a:endParaRPr lang="ru-RU" sz="4400" dirty="0"/>
          </a:p>
        </p:txBody>
      </p:sp>
      <p:pic>
        <p:nvPicPr>
          <p:cNvPr id="10241" name="Picture 1" descr="C:\Users\User\Downloads\v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512" y="2486025"/>
            <a:ext cx="7168218" cy="4254974"/>
          </a:xfrm>
          <a:prstGeom prst="rect">
            <a:avLst/>
          </a:prstGeom>
          <a:noFill/>
        </p:spPr>
      </p:pic>
      <p:pic>
        <p:nvPicPr>
          <p:cNvPr id="2050" name="Picture 2" descr="C:\Users\User\Downloads\DS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9" y="1591706"/>
            <a:ext cx="4592636" cy="759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545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PlanetScope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en-US" sz="4800" dirty="0" smtClean="0"/>
              <a:t>database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1450" y="1981201"/>
            <a:ext cx="8763000" cy="3971924"/>
          </a:xfrm>
        </p:spPr>
        <p:txBody>
          <a:bodyPr>
            <a:normAutofit/>
          </a:bodyPr>
          <a:lstStyle/>
          <a:p>
            <a:r>
              <a:rPr lang="en-US" sz="3200" dirty="0"/>
              <a:t>30 samples in GEOTIFF format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Image resolution: 8600x5800 </a:t>
            </a:r>
            <a:r>
              <a:rPr lang="en-US" sz="3200" dirty="0" err="1"/>
              <a:t>px</a:t>
            </a:r>
            <a:r>
              <a:rPr lang="en-US" sz="3200" dirty="0"/>
              <a:t> (26km x 17.5 km)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Marking: web-application “Supervise”, 3 experts</a:t>
            </a:r>
            <a:endParaRPr lang="ru-RU" sz="3200" dirty="0"/>
          </a:p>
        </p:txBody>
      </p:sp>
      <p:pic>
        <p:nvPicPr>
          <p:cNvPr id="4" name="Picture 8" descr="C:\Users\User\Downloads\R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6141" y="2419351"/>
            <a:ext cx="2625830" cy="904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044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Dataset preparation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1925" y="2047876"/>
            <a:ext cx="8763000" cy="3981450"/>
          </a:xfrm>
        </p:spPr>
        <p:txBody>
          <a:bodyPr>
            <a:normAutofit/>
          </a:bodyPr>
          <a:lstStyle/>
          <a:p>
            <a:r>
              <a:rPr lang="en-US" sz="3200" dirty="0"/>
              <a:t>Cropped image resolution: 224x224 </a:t>
            </a:r>
            <a:r>
              <a:rPr lang="en-US" sz="3200" dirty="0" err="1"/>
              <a:t>px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3 classes: “water”, “forest”, “agriculture”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Sampling: </a:t>
            </a:r>
            <a:r>
              <a:rPr lang="en-US" sz="3200" dirty="0" err="1"/>
              <a:t>PlanetScope</a:t>
            </a:r>
            <a:r>
              <a:rPr lang="en-US" sz="3200" dirty="0"/>
              <a:t> + Landsat-8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44855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Numerical results</a:t>
            </a:r>
            <a:endParaRPr lang="ru-RU" sz="4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57251" y="2314573"/>
          <a:ext cx="7267573" cy="3346552"/>
        </p:xfrm>
        <a:graphic>
          <a:graphicData uri="http://schemas.openxmlformats.org/drawingml/2006/table">
            <a:tbl>
              <a:tblPr/>
              <a:tblGrid>
                <a:gridCol w="1345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36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74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74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44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Class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i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Landsat-8</a:t>
                      </a:r>
                      <a:endParaRPr lang="ru-RU" sz="2000" b="0" i="1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i="1" dirty="0" err="1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PlanetScope</a:t>
                      </a:r>
                      <a:endParaRPr lang="ru-RU" sz="2000" b="0" i="1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Detection accuracy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Average percentage of intersection 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</a:rPr>
                        <a:t>Detection accuracy</a:t>
                      </a:r>
                      <a:endParaRPr lang="ru-RU" sz="2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Average percentage of intersection 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Forest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r>
                        <a:rPr lang="ru-RU" sz="2000" spc="-5">
                          <a:latin typeface="Times New Roman"/>
                          <a:ea typeface="MS Mincho"/>
                          <a:cs typeface="Times New Roman"/>
                        </a:rPr>
                        <a:t>9</a:t>
                      </a: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.</a:t>
                      </a:r>
                      <a:r>
                        <a:rPr lang="ru-RU" sz="2000" spc="-5">
                          <a:latin typeface="Times New Roman"/>
                          <a:ea typeface="MS Mincho"/>
                          <a:cs typeface="Times New Roman"/>
                        </a:rPr>
                        <a:t>03</a:t>
                      </a: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%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92.</a:t>
                      </a:r>
                      <a:r>
                        <a:rPr lang="ru-RU" sz="2000" spc="-5" dirty="0">
                          <a:latin typeface="Times New Roman"/>
                          <a:ea typeface="MS Mincho"/>
                          <a:cs typeface="Times New Roman"/>
                        </a:rPr>
                        <a:t>54</a:t>
                      </a: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9</a:t>
                      </a:r>
                      <a:r>
                        <a:rPr lang="ru-RU" sz="2000" spc="-5" dirty="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.14%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93.21%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Water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90.</a:t>
                      </a:r>
                      <a:r>
                        <a:rPr lang="ru-RU" sz="2000" spc="-5">
                          <a:latin typeface="Times New Roman"/>
                          <a:ea typeface="MS Mincho"/>
                          <a:cs typeface="Times New Roman"/>
                        </a:rPr>
                        <a:t>87</a:t>
                      </a: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%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81.</a:t>
                      </a:r>
                      <a:r>
                        <a:rPr lang="ru-RU" sz="2000" spc="-5">
                          <a:latin typeface="Times New Roman"/>
                          <a:ea typeface="MS Mincho"/>
                          <a:cs typeface="Times New Roman"/>
                        </a:rPr>
                        <a:t>64</a:t>
                      </a: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%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90.98%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82.14%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43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Agriculture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94.</a:t>
                      </a:r>
                      <a:r>
                        <a:rPr lang="ru-RU" sz="2000" spc="-5">
                          <a:latin typeface="Times New Roman"/>
                          <a:ea typeface="MS Mincho"/>
                          <a:cs typeface="Times New Roman"/>
                        </a:rPr>
                        <a:t>35</a:t>
                      </a: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%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96.</a:t>
                      </a:r>
                      <a:r>
                        <a:rPr lang="ru-RU" sz="2000" spc="-5">
                          <a:latin typeface="Times New Roman"/>
                          <a:ea typeface="MS Mincho"/>
                          <a:cs typeface="Times New Roman"/>
                        </a:rPr>
                        <a:t>32</a:t>
                      </a:r>
                      <a:r>
                        <a:rPr lang="en-US" sz="2000" spc="-5">
                          <a:latin typeface="Times New Roman"/>
                          <a:ea typeface="MS Mincho"/>
                          <a:cs typeface="Times New Roman"/>
                        </a:rPr>
                        <a:t>%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96.52%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latin typeface="Times New Roman"/>
                          <a:ea typeface="MS Mincho"/>
                          <a:cs typeface="Times New Roman"/>
                        </a:rPr>
                        <a:t>96.88%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382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Examples of </a:t>
            </a:r>
            <a:r>
              <a:rPr lang="en-US" dirty="0" smtClean="0"/>
              <a:t>detection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on </a:t>
            </a:r>
            <a:r>
              <a:rPr lang="en-US" dirty="0" err="1"/>
              <a:t>PlanetScope</a:t>
            </a:r>
            <a:endParaRPr lang="ru-RU" dirty="0"/>
          </a:p>
        </p:txBody>
      </p:sp>
      <p:pic>
        <p:nvPicPr>
          <p:cNvPr id="3074" name="Picture 2" descr="C:\Users\Leon\Downloads\1_for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33573"/>
            <a:ext cx="4533900" cy="2543054"/>
          </a:xfrm>
          <a:prstGeom prst="rect">
            <a:avLst/>
          </a:prstGeom>
          <a:noFill/>
        </p:spPr>
      </p:pic>
      <p:pic>
        <p:nvPicPr>
          <p:cNvPr id="7" name="Picture 2" descr="C:\Users\Leon\Downloads\1_forest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62200" y="4370051"/>
            <a:ext cx="4533900" cy="22804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544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Comparison with</a:t>
            </a:r>
            <a:br>
              <a:rPr lang="en-US" sz="4400" dirty="0" smtClean="0"/>
            </a:br>
            <a:r>
              <a:rPr lang="en-US" sz="4400" dirty="0" smtClean="0"/>
              <a:t>expert annotations</a:t>
            </a:r>
            <a:endParaRPr lang="ru-RU" sz="4400" dirty="0"/>
          </a:p>
        </p:txBody>
      </p:sp>
      <p:pic>
        <p:nvPicPr>
          <p:cNvPr id="10" name="Picture 2" descr="C:\Users\Leon\Downloads\cx (1)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82112" y="2073694"/>
            <a:ext cx="2764022" cy="2124000"/>
          </a:xfrm>
          <a:prstGeom prst="rect">
            <a:avLst/>
          </a:prstGeom>
          <a:noFill/>
        </p:spPr>
      </p:pic>
      <p:pic>
        <p:nvPicPr>
          <p:cNvPr id="11" name="Picture 2" descr="C:\Users\Leon\Downloads\cx (1)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81726" y="2092744"/>
            <a:ext cx="2824431" cy="2124000"/>
          </a:xfrm>
          <a:prstGeom prst="rect">
            <a:avLst/>
          </a:prstGeom>
          <a:noFill/>
        </p:spPr>
      </p:pic>
      <p:pic>
        <p:nvPicPr>
          <p:cNvPr id="13" name="Picture 2" descr="C:\Users\Leon\Downloads\cx (1)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53161" y="2076450"/>
            <a:ext cx="2771426" cy="2124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4333875"/>
            <a:ext cx="277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water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162300" y="4333875"/>
            <a:ext cx="277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forest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91250" y="4333875"/>
            <a:ext cx="277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agriculture </a:t>
            </a:r>
            <a:endParaRPr lang="en-US" sz="2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09C3B444-7D02-4DFC-B796-6B3A16CEC8CF}"/>
              </a:ext>
            </a:extLst>
          </p:cNvPr>
          <p:cNvSpPr/>
          <p:nvPr/>
        </p:nvSpPr>
        <p:spPr>
          <a:xfrm>
            <a:off x="3060700" y="5562600"/>
            <a:ext cx="901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60AB87E9-D9B0-45B0-897F-911AE36806FC}"/>
              </a:ext>
            </a:extLst>
          </p:cNvPr>
          <p:cNvSpPr/>
          <p:nvPr/>
        </p:nvSpPr>
        <p:spPr>
          <a:xfrm>
            <a:off x="3060700" y="6064250"/>
            <a:ext cx="914400" cy="298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2657DBD-CE01-4328-8B6E-50BF5CA19341}"/>
              </a:ext>
            </a:extLst>
          </p:cNvPr>
          <p:cNvSpPr txBox="1"/>
          <p:nvPr/>
        </p:nvSpPr>
        <p:spPr>
          <a:xfrm>
            <a:off x="4079875" y="5334000"/>
            <a:ext cx="1997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sz="2400" dirty="0" smtClean="0">
                <a:latin typeface="+mn-lt"/>
              </a:rPr>
              <a:t>Experts</a:t>
            </a:r>
            <a:endParaRPr lang="ru-RU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sz="2400" dirty="0" smtClean="0">
                <a:latin typeface="+mn-lt"/>
              </a:rPr>
              <a:t>Algorithm</a:t>
            </a:r>
            <a:endParaRPr lang="ru-RU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3827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  <a:endParaRPr lang="ru-RU" sz="4800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161924" y="1781174"/>
            <a:ext cx="8855521" cy="4886326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The </a:t>
            </a:r>
            <a:r>
              <a:rPr lang="ru-RU" sz="3200" dirty="0" err="1"/>
              <a:t>use</a:t>
            </a:r>
            <a:r>
              <a:rPr lang="ru-RU" sz="3200" dirty="0"/>
              <a:t> of </a:t>
            </a:r>
            <a:r>
              <a:rPr lang="ru-RU" sz="3200" dirty="0" err="1"/>
              <a:t>complicated</a:t>
            </a:r>
            <a:r>
              <a:rPr lang="ru-RU" sz="3200" dirty="0"/>
              <a:t> CNN </a:t>
            </a:r>
            <a:r>
              <a:rPr lang="ru-RU" sz="3200" dirty="0" err="1"/>
              <a:t>increase</a:t>
            </a:r>
            <a:r>
              <a:rPr lang="en-US" sz="3200" dirty="0"/>
              <a:t>s the quality of satellite image segmentation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Dice similarity coefficient (DSC) shows the difference in application of various algorithms</a:t>
            </a:r>
          </a:p>
          <a:p>
            <a:pPr algn="just"/>
            <a:endParaRPr lang="en-US" sz="3200" dirty="0"/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The </a:t>
            </a:r>
            <a:r>
              <a:rPr lang="en-US" sz="3200" dirty="0"/>
              <a:t>best performance was given by using U-Net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User\Downloads\ouzzaszpcnsrlrecpmy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6894" y="397071"/>
            <a:ext cx="1842218" cy="1856952"/>
          </a:xfrm>
          <a:prstGeom prst="rect">
            <a:avLst/>
          </a:prstGeom>
          <a:noFill/>
        </p:spPr>
      </p:pic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29268" y="5938692"/>
            <a:ext cx="1749104" cy="45245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Anton Rubtsov</a:t>
            </a:r>
            <a:endParaRPr lang="ru-RU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2055" name="Picture 7" descr="C:\Users\User\Downloads\rud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6349" y="5188262"/>
            <a:ext cx="1908087" cy="593728"/>
          </a:xfrm>
          <a:prstGeom prst="rect">
            <a:avLst/>
          </a:prstGeom>
          <a:noFill/>
        </p:spPr>
      </p:pic>
      <p:pic>
        <p:nvPicPr>
          <p:cNvPr id="2056" name="Picture 8" descr="C:\Users\User\Downloads\RS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6349" y="5938692"/>
            <a:ext cx="1547814" cy="532947"/>
          </a:xfrm>
          <a:prstGeom prst="rect">
            <a:avLst/>
          </a:prstGeom>
          <a:noFill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BE92FC6-1463-48DF-80D7-033A13FB054A}"/>
              </a:ext>
            </a:extLst>
          </p:cNvPr>
          <p:cNvSpPr/>
          <p:nvPr/>
        </p:nvSpPr>
        <p:spPr>
          <a:xfrm>
            <a:off x="270545" y="2821843"/>
            <a:ext cx="8602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Comparison of Different </a:t>
            </a:r>
          </a:p>
          <a:p>
            <a:pPr algn="ctr"/>
            <a:r>
              <a:rPr lang="ru-RU" sz="3600" dirty="0"/>
              <a:t>Convolutional Neural Network Architectures </a:t>
            </a:r>
          </a:p>
          <a:p>
            <a:pPr algn="ctr"/>
            <a:r>
              <a:rPr lang="ru-RU" sz="3600" dirty="0"/>
              <a:t>for Satellite Image Segmentation </a:t>
            </a:r>
          </a:p>
        </p:txBody>
      </p:sp>
      <p:pic>
        <p:nvPicPr>
          <p:cNvPr id="1028" name="Picture 4" descr="P.G. Demidov">
            <a:extLst>
              <a:ext uri="{FF2B5EF4-FFF2-40B4-BE49-F238E27FC236}">
                <a16:creationId xmlns:a16="http://schemas.microsoft.com/office/drawing/2014/main" xmlns="" id="{88C8A80F-C611-4F96-8FCA-F1C87519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103" y="5113274"/>
            <a:ext cx="1457730" cy="14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logna university">
            <a:extLst>
              <a:ext uri="{FF2B5EF4-FFF2-40B4-BE49-F238E27FC236}">
                <a16:creationId xmlns:a16="http://schemas.microsoft.com/office/drawing/2014/main" xmlns="" id="{7F77663A-3114-40AF-9D27-7E96B5EC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219" y="67034"/>
            <a:ext cx="2322195" cy="23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1C97E3D-EB3D-431F-8C05-E272FE2B4CD8}"/>
              </a:ext>
            </a:extLst>
          </p:cNvPr>
          <p:cNvSpPr/>
          <p:nvPr/>
        </p:nvSpPr>
        <p:spPr>
          <a:xfrm>
            <a:off x="2064725" y="5353041"/>
            <a:ext cx="2217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itchFamily="18" charset="0"/>
              </a:rPr>
              <a:t>Vladimir Khryashchev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cs typeface="Times New Roman" pitchFamily="18" charset="0"/>
              </a:rPr>
              <a:t>Leonid Ivanovsky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itchFamily="18" charset="0"/>
              </a:rPr>
              <a:t>Vladimir Pavlov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E0E1986-7CFE-4252-8FB8-BDCD9E583C3A}"/>
              </a:ext>
            </a:extLst>
          </p:cNvPr>
          <p:cNvSpPr/>
          <p:nvPr/>
        </p:nvSpPr>
        <p:spPr>
          <a:xfrm>
            <a:off x="6829268" y="5300460"/>
            <a:ext cx="184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itchFamily="18" charset="0"/>
              </a:rPr>
              <a:t>Anna Ostrovskaya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2D6BF2C8-4F25-4D39-81E3-9D8E9968483C}"/>
              </a:ext>
            </a:extLst>
          </p:cNvPr>
          <p:cNvSpPr/>
          <p:nvPr/>
        </p:nvSpPr>
        <p:spPr>
          <a:xfrm>
            <a:off x="4944111" y="583144"/>
            <a:ext cx="3770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The 23rd Conference of </a:t>
            </a:r>
          </a:p>
          <a:p>
            <a:pPr algn="ctr"/>
            <a:r>
              <a:rPr lang="ru-RU" sz="2000" dirty="0"/>
              <a:t>Open Innovations Association - </a:t>
            </a:r>
            <a:r>
              <a:rPr lang="ru-RU" sz="2000" b="1" dirty="0"/>
              <a:t>FRUCT</a:t>
            </a:r>
          </a:p>
          <a:p>
            <a:pPr algn="ctr"/>
            <a:r>
              <a:rPr lang="ru-RU" sz="2000" dirty="0"/>
              <a:t>Bologna, Italy, 15 November 2018</a:t>
            </a:r>
          </a:p>
        </p:txBody>
      </p:sp>
      <p:sp>
        <p:nvSpPr>
          <p:cNvPr id="6" name="Знак ''минус'' 5">
            <a:extLst>
              <a:ext uri="{FF2B5EF4-FFF2-40B4-BE49-F238E27FC236}">
                <a16:creationId xmlns:a16="http://schemas.microsoft.com/office/drawing/2014/main" xmlns="" id="{E930DC04-EAF0-40DA-AEA3-FBC445040B6A}"/>
              </a:ext>
            </a:extLst>
          </p:cNvPr>
          <p:cNvSpPr/>
          <p:nvPr/>
        </p:nvSpPr>
        <p:spPr>
          <a:xfrm>
            <a:off x="85189" y="2633642"/>
            <a:ext cx="9022657" cy="18820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нак ''минус'' 17">
            <a:extLst>
              <a:ext uri="{FF2B5EF4-FFF2-40B4-BE49-F238E27FC236}">
                <a16:creationId xmlns:a16="http://schemas.microsoft.com/office/drawing/2014/main" xmlns="" id="{1880FA09-FD08-4F66-AE07-4317399F14CB}"/>
              </a:ext>
            </a:extLst>
          </p:cNvPr>
          <p:cNvSpPr/>
          <p:nvPr/>
        </p:nvSpPr>
        <p:spPr>
          <a:xfrm>
            <a:off x="0" y="4661214"/>
            <a:ext cx="9107846" cy="1798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62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4087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Purpose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78157"/>
            <a:ext cx="9144000" cy="889544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Development of </a:t>
            </a:r>
            <a:r>
              <a:rPr lang="en-US" dirty="0" err="1"/>
              <a:t>efffective</a:t>
            </a:r>
            <a:r>
              <a:rPr lang="en-US" dirty="0"/>
              <a:t> algorithm for satellite image segmentation based on deep </a:t>
            </a:r>
            <a:r>
              <a:rPr lang="en-US" dirty="0" err="1"/>
              <a:t>convolutional</a:t>
            </a:r>
            <a:r>
              <a:rPr lang="en-US" dirty="0"/>
              <a:t> neural network</a:t>
            </a:r>
            <a:endParaRPr lang="ru-RU" dirty="0"/>
          </a:p>
        </p:txBody>
      </p:sp>
      <p:pic>
        <p:nvPicPr>
          <p:cNvPr id="3075" name="Picture 3" descr="C:\Users\User\Downloads\satellite-fleet-imag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5962" y="3406419"/>
            <a:ext cx="4089838" cy="2460981"/>
          </a:xfrm>
          <a:prstGeom prst="rect">
            <a:avLst/>
          </a:prstGeom>
          <a:noFill/>
        </p:spPr>
      </p:pic>
      <p:pic>
        <p:nvPicPr>
          <p:cNvPr id="1026" name="Picture 2" descr="C:\Users\Leon\Downloads\b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8225" y="3409950"/>
            <a:ext cx="398145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044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Algorithm requirements</a:t>
            </a:r>
            <a:endParaRPr lang="ru-RU" sz="4400" dirty="0"/>
          </a:p>
        </p:txBody>
      </p:sp>
      <p:sp>
        <p:nvSpPr>
          <p:cNvPr id="50" name="Содержимое 2"/>
          <p:cNvSpPr>
            <a:spLocks noGrp="1"/>
          </p:cNvSpPr>
          <p:nvPr>
            <p:ph idx="1"/>
          </p:nvPr>
        </p:nvSpPr>
        <p:spPr>
          <a:xfrm>
            <a:off x="120073" y="1592478"/>
            <a:ext cx="8913091" cy="5150067"/>
          </a:xfrm>
        </p:spPr>
        <p:txBody>
          <a:bodyPr>
            <a:normAutofit/>
          </a:bodyPr>
          <a:lstStyle/>
          <a:p>
            <a:r>
              <a:rPr lang="en-US" sz="3200" dirty="0"/>
              <a:t>Taking into account the small spatial extent of objects </a:t>
            </a:r>
          </a:p>
          <a:p>
            <a:pPr>
              <a:buNone/>
            </a:pPr>
            <a:endParaRPr lang="ru-RU" sz="3200" dirty="0"/>
          </a:p>
          <a:p>
            <a:r>
              <a:rPr lang="en-US" sz="3200" dirty="0"/>
              <a:t>Being invariant to rotation </a:t>
            </a:r>
          </a:p>
          <a:p>
            <a:pPr>
              <a:buNone/>
            </a:pPr>
            <a:endParaRPr lang="ru-RU" sz="3200" dirty="0"/>
          </a:p>
          <a:p>
            <a:r>
              <a:rPr lang="en-US" sz="3200" dirty="0"/>
              <a:t>Having sufficient amount of training images </a:t>
            </a:r>
          </a:p>
          <a:p>
            <a:pPr>
              <a:buNone/>
            </a:pPr>
            <a:endParaRPr lang="ru-RU" sz="3200" dirty="0"/>
          </a:p>
          <a:p>
            <a:r>
              <a:rPr lang="en-US" sz="3200" dirty="0"/>
              <a:t>Being able to work with high-resolution images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855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Application areas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0124" y="1609726"/>
            <a:ext cx="3886576" cy="5000624"/>
          </a:xfrm>
        </p:spPr>
        <p:txBody>
          <a:bodyPr>
            <a:noAutofit/>
          </a:bodyPr>
          <a:lstStyle/>
          <a:p>
            <a:r>
              <a:rPr lang="en-US" dirty="0"/>
              <a:t>Urban planning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Forest </a:t>
            </a:r>
            <a:r>
              <a:rPr lang="en-US" dirty="0"/>
              <a:t>management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Climat</a:t>
            </a:r>
            <a:r>
              <a:rPr lang="en-US" dirty="0"/>
              <a:t> </a:t>
            </a:r>
            <a:r>
              <a:rPr lang="en-US" dirty="0" err="1" smtClean="0"/>
              <a:t>modelling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Land-use in agriculture</a:t>
            </a:r>
            <a:endParaRPr lang="ru-RU" dirty="0"/>
          </a:p>
        </p:txBody>
      </p:sp>
      <p:pic>
        <p:nvPicPr>
          <p:cNvPr id="1026" name="Picture 2" descr="C:\Users\User\Downloads\PJu1j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362450" y="4123406"/>
            <a:ext cx="3943350" cy="2492264"/>
          </a:xfrm>
          <a:prstGeom prst="rect">
            <a:avLst/>
          </a:prstGeom>
          <a:noFill/>
        </p:spPr>
      </p:pic>
      <p:pic>
        <p:nvPicPr>
          <p:cNvPr id="1027" name="Picture 3" descr="C:\Users\User\Downloads\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449" y="1514474"/>
            <a:ext cx="3962401" cy="2409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395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U-Net</a:t>
            </a:r>
            <a:endParaRPr lang="ru-RU" sz="4800" dirty="0"/>
          </a:p>
        </p:txBody>
      </p:sp>
      <p:pic>
        <p:nvPicPr>
          <p:cNvPr id="3074" name="Picture 2" descr="C:\Users\User\Downloads\U-Net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38" y="1981200"/>
            <a:ext cx="8896916" cy="3975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044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SegNet</a:t>
            </a:r>
            <a:endParaRPr lang="ru-RU" sz="4800" dirty="0"/>
          </a:p>
        </p:txBody>
      </p:sp>
      <p:pic>
        <p:nvPicPr>
          <p:cNvPr id="4098" name="Picture 2" descr="C:\Users\User\Downloads\SegNet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312105"/>
            <a:ext cx="8972550" cy="2976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395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TLinkNet</a:t>
            </a:r>
            <a:endParaRPr lang="ru-RU" sz="4800" dirty="0"/>
          </a:p>
        </p:txBody>
      </p:sp>
      <p:pic>
        <p:nvPicPr>
          <p:cNvPr id="5122" name="Picture 2" descr="C:\Users\User\Downloads\LinkNet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288601"/>
            <a:ext cx="6496050" cy="5445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044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DSTL database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619250"/>
            <a:ext cx="8763000" cy="19526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50 samples in GEOTIFF format</a:t>
            </a:r>
          </a:p>
          <a:p>
            <a:pPr algn="just"/>
            <a:r>
              <a:rPr lang="en-US" sz="3200" dirty="0"/>
              <a:t>Image resolution: &gt;3300x3300 </a:t>
            </a:r>
            <a:r>
              <a:rPr lang="en-US" sz="3200" dirty="0" err="1"/>
              <a:t>px</a:t>
            </a:r>
            <a:r>
              <a:rPr lang="en-US" sz="3200" dirty="0"/>
              <a:t> (1 km x 1 km)</a:t>
            </a:r>
          </a:p>
          <a:p>
            <a:pPr algn="just"/>
            <a:r>
              <a:rPr lang="en-US" sz="3200" dirty="0"/>
              <a:t>10 different classes</a:t>
            </a:r>
          </a:p>
          <a:p>
            <a:pPr algn="just"/>
            <a:r>
              <a:rPr lang="en-US" sz="3200" dirty="0"/>
              <a:t>Masks: stored in </a:t>
            </a:r>
            <a:r>
              <a:rPr lang="en-US" sz="3200" dirty="0" err="1"/>
              <a:t>csv</a:t>
            </a:r>
            <a:r>
              <a:rPr lang="en-US" sz="3200" dirty="0"/>
              <a:t> file</a:t>
            </a:r>
            <a:endParaRPr lang="ru-RU" sz="3200" dirty="0"/>
          </a:p>
        </p:txBody>
      </p:sp>
      <p:pic>
        <p:nvPicPr>
          <p:cNvPr id="6146" name="Picture 2" descr="C:\Users\User\Downloads\DST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54" y="3673037"/>
            <a:ext cx="8769444" cy="22419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52775" y="6029325"/>
            <a:ext cx="5848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DSTL Satellite Imagery Feature Detection</a:t>
            </a:r>
            <a:r>
              <a:rPr lang="en-US" dirty="0"/>
              <a:t>: </a:t>
            </a:r>
          </a:p>
          <a:p>
            <a:pPr algn="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https://www.kaggle.com/c/dstl-satellite-imagery-feature-detection</a:t>
            </a:r>
            <a:r>
              <a:rPr lang="en-US" dirty="0"/>
              <a:t>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044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DSTL sampling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1925" y="1619250"/>
            <a:ext cx="8763000" cy="5086350"/>
          </a:xfrm>
        </p:spPr>
        <p:txBody>
          <a:bodyPr>
            <a:normAutofit/>
          </a:bodyPr>
          <a:lstStyle/>
          <a:p>
            <a:r>
              <a:rPr lang="en-US" dirty="0"/>
              <a:t>Training set: 3955 images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set: 600 photos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Cropped image resolution: 160x160 </a:t>
            </a:r>
            <a:r>
              <a:rPr lang="en-US" dirty="0" err="1"/>
              <a:t>px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classes: “water”, “forest”, “agriculture”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404</Words>
  <Application>Microsoft Office PowerPoint</Application>
  <PresentationFormat>Экран (4:3)</PresentationFormat>
  <Paragraphs>141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Слайд 1</vt:lpstr>
      <vt:lpstr>Purpose</vt:lpstr>
      <vt:lpstr>Algorithm requirements</vt:lpstr>
      <vt:lpstr>Application areas</vt:lpstr>
      <vt:lpstr>U-Net</vt:lpstr>
      <vt:lpstr>SegNet</vt:lpstr>
      <vt:lpstr>TLinkNet</vt:lpstr>
      <vt:lpstr>DSTL database</vt:lpstr>
      <vt:lpstr>DSTL sampling</vt:lpstr>
      <vt:lpstr>Training and testing</vt:lpstr>
      <vt:lpstr>Numerical results on  DSTL sampling</vt:lpstr>
      <vt:lpstr>Numerical results on  DSTL sampling</vt:lpstr>
      <vt:lpstr>PlanetScope database</vt:lpstr>
      <vt:lpstr>Dataset preparation</vt:lpstr>
      <vt:lpstr>Numerical results</vt:lpstr>
      <vt:lpstr>Examples of detection  on PlanetScope</vt:lpstr>
      <vt:lpstr>Comparison with expert annotations</vt:lpstr>
      <vt:lpstr>Conclusions</vt:lpstr>
      <vt:lpstr>Слайд 19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Leon</cp:lastModifiedBy>
  <cp:revision>109</cp:revision>
  <dcterms:created xsi:type="dcterms:W3CDTF">2016-11-18T14:12:19Z</dcterms:created>
  <dcterms:modified xsi:type="dcterms:W3CDTF">2018-11-15T08:42:59Z</dcterms:modified>
</cp:coreProperties>
</file>