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21386800" cy="30243463"/>
  <p:notesSz cx="6858000" cy="9144000"/>
  <p:defaultTextStyle>
    <a:defPPr>
      <a:defRPr lang="ru-RU"/>
    </a:defPPr>
    <a:lvl1pPr marL="0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74" y="5238"/>
      </p:cViewPr>
      <p:guideLst>
        <p:guide orient="horz" pos="9526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12653816" y="16801927"/>
            <a:ext cx="8732988" cy="40168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12653858" y="17185635"/>
            <a:ext cx="8732946" cy="8468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12653858" y="18147697"/>
            <a:ext cx="8732946" cy="4032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12653857" y="18364825"/>
            <a:ext cx="4598162" cy="806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12653857" y="18519919"/>
            <a:ext cx="4598162" cy="4032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12653857" y="17474001"/>
            <a:ext cx="7164578" cy="1209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17252830" y="17908749"/>
            <a:ext cx="3742690" cy="16129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" y="16094843"/>
            <a:ext cx="21386800" cy="107677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16208906"/>
            <a:ext cx="21386802" cy="62037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15001752" y="16065859"/>
            <a:ext cx="6385050" cy="10955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1"/>
            <a:ext cx="21386800" cy="16324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069340" y="10592213"/>
            <a:ext cx="19782790" cy="6482742"/>
          </a:xfrm>
        </p:spPr>
        <p:txBody>
          <a:bodyPr anchor="b"/>
          <a:lstStyle>
            <a:lvl1pPr>
              <a:defRPr sz="10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069341" y="17198549"/>
            <a:ext cx="11584517" cy="7728884"/>
          </a:xfrm>
        </p:spPr>
        <p:txBody>
          <a:bodyPr/>
          <a:lstStyle>
            <a:lvl1pPr marL="146034" indent="0" algn="l">
              <a:buNone/>
              <a:defRPr sz="5500">
                <a:solidFill>
                  <a:schemeClr val="tx2"/>
                </a:solidFill>
              </a:defRPr>
            </a:lvl1pPr>
            <a:lvl2pPr marL="1043102" indent="0" algn="ctr">
              <a:buNone/>
            </a:lvl2pPr>
            <a:lvl3pPr marL="2086204" indent="0" algn="ctr">
              <a:buNone/>
            </a:lvl3pPr>
            <a:lvl4pPr marL="3129305" indent="0" algn="ctr">
              <a:buNone/>
            </a:lvl4pPr>
            <a:lvl5pPr marL="4172407" indent="0" algn="ctr">
              <a:buNone/>
            </a:lvl5pPr>
            <a:lvl6pPr marL="5215509" indent="0" algn="ctr">
              <a:buNone/>
            </a:lvl6pPr>
            <a:lvl7pPr marL="6258611" indent="0" algn="ctr">
              <a:buNone/>
            </a:lvl7pPr>
            <a:lvl8pPr marL="7301713" indent="0" algn="ctr">
              <a:buNone/>
            </a:lvl8pPr>
            <a:lvl9pPr marL="834481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5683653" y="18549325"/>
            <a:ext cx="2245614" cy="201623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2653858" y="18545127"/>
            <a:ext cx="3029797" cy="201623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9459763" y="5011"/>
            <a:ext cx="1748815" cy="1612985"/>
          </a:xfrm>
        </p:spPr>
        <p:txBody>
          <a:bodyPr/>
          <a:lstStyle>
            <a:lvl1pPr algn="r">
              <a:defRPr sz="41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861878" y="5040578"/>
            <a:ext cx="4455583" cy="2419477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1" y="5040578"/>
            <a:ext cx="14614313" cy="2419477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0" y="8737004"/>
            <a:ext cx="18178780" cy="6006687"/>
          </a:xfrm>
        </p:spPr>
        <p:txBody>
          <a:bodyPr anchor="b">
            <a:noAutofit/>
          </a:bodyPr>
          <a:lstStyle>
            <a:lvl1pPr algn="l">
              <a:buNone/>
              <a:defRPr sz="98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0" y="14848704"/>
            <a:ext cx="18178780" cy="6657761"/>
          </a:xfrm>
        </p:spPr>
        <p:txBody>
          <a:bodyPr anchor="t"/>
          <a:lstStyle>
            <a:lvl1pPr marL="104310" indent="0">
              <a:buNone/>
              <a:defRPr sz="4800" b="0">
                <a:solidFill>
                  <a:schemeClr val="tx2"/>
                </a:solidFill>
              </a:defRPr>
            </a:lvl1pPr>
            <a:lvl2pPr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69341" y="9919860"/>
            <a:ext cx="9445837" cy="19959287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4100"/>
            </a:lvl3pPr>
            <a:lvl4pPr>
              <a:defRPr sz="4100"/>
            </a:lvl4pPr>
            <a:lvl5pPr>
              <a:defRPr sz="4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0871624" y="9919860"/>
            <a:ext cx="9445837" cy="19959287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4100"/>
            </a:lvl3pPr>
            <a:lvl4pPr>
              <a:defRPr sz="4100"/>
            </a:lvl4pPr>
            <a:lvl5pPr>
              <a:defRPr sz="4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117" y="5040578"/>
            <a:ext cx="19604567" cy="4717980"/>
          </a:xfrm>
        </p:spPr>
        <p:txBody>
          <a:bodyPr anchor="ctr"/>
          <a:lstStyle>
            <a:lvl1pPr>
              <a:defRPr sz="91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1116" y="9900215"/>
            <a:ext cx="9452966" cy="201623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104310" indent="0">
              <a:buNone/>
              <a:defRPr sz="43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4600" b="1"/>
            </a:lvl2pPr>
            <a:lvl3pPr>
              <a:buNone/>
              <a:defRPr sz="4100" b="1"/>
            </a:lvl3pPr>
            <a:lvl4pPr>
              <a:buNone/>
              <a:defRPr sz="3700" b="1"/>
            </a:lvl4pPr>
            <a:lvl5pPr>
              <a:buNone/>
              <a:defRPr sz="37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1042423" y="9900215"/>
            <a:ext cx="9453263" cy="201623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104310" indent="0">
              <a:buNone/>
              <a:defRPr sz="43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4600" b="1"/>
            </a:lvl2pPr>
            <a:lvl3pPr>
              <a:buNone/>
              <a:defRPr sz="4100" b="1"/>
            </a:lvl3pPr>
            <a:lvl4pPr>
              <a:buNone/>
              <a:defRPr sz="3700" b="1"/>
            </a:lvl4pPr>
            <a:lvl5pPr>
              <a:buNone/>
              <a:defRPr sz="37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891116" y="11944444"/>
            <a:ext cx="9452966" cy="17137963"/>
          </a:xfrm>
        </p:spPr>
        <p:txBody>
          <a:bodyPr/>
          <a:lstStyle>
            <a:lvl1pPr>
              <a:defRPr sz="46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11035591" y="11944444"/>
            <a:ext cx="9453263" cy="17137963"/>
          </a:xfrm>
        </p:spPr>
        <p:txBody>
          <a:bodyPr/>
          <a:lstStyle>
            <a:lvl1pPr>
              <a:defRPr sz="46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5040578"/>
            <a:ext cx="19248120" cy="4717980"/>
          </a:xfrm>
        </p:spPr>
        <p:txBody>
          <a:bodyPr anchor="ctr"/>
          <a:lstStyle>
            <a:lvl1pPr>
              <a:defRPr sz="91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5398496" y="2701750"/>
            <a:ext cx="2238934" cy="201623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2297410" y="2701750"/>
            <a:ext cx="3101086" cy="201623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9119800" y="10021"/>
            <a:ext cx="1782233" cy="161298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21232" y="4859638"/>
            <a:ext cx="7913116" cy="3871163"/>
          </a:xfrm>
        </p:spPr>
        <p:txBody>
          <a:bodyPr anchor="b"/>
          <a:lstStyle>
            <a:lvl1pPr algn="l">
              <a:buNone/>
              <a:defRPr sz="4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2521232" y="8867213"/>
            <a:ext cx="7913116" cy="20363931"/>
          </a:xfrm>
        </p:spPr>
        <p:txBody>
          <a:bodyPr/>
          <a:lstStyle>
            <a:lvl1pPr marL="20862" indent="0">
              <a:buNone/>
              <a:defRPr sz="3200"/>
            </a:lvl1pPr>
            <a:lvl2pPr>
              <a:buNone/>
              <a:defRPr sz="2700"/>
            </a:lvl2pPr>
            <a:lvl3pPr>
              <a:buNone/>
              <a:defRPr sz="2300"/>
            </a:lvl3pPr>
            <a:lvl4pPr>
              <a:buNone/>
              <a:defRPr sz="2100"/>
            </a:lvl4pPr>
            <a:lvl5pPr>
              <a:buNone/>
              <a:defRPr sz="21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6447" y="3423391"/>
            <a:ext cx="11933834" cy="258077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4573" y="4891348"/>
            <a:ext cx="1372467" cy="20645803"/>
          </a:xfrm>
        </p:spPr>
        <p:txBody>
          <a:bodyPr vert="vert270" lIns="104310" tIns="0" rIns="104310" anchor="t"/>
          <a:lstStyle>
            <a:lvl1pPr algn="ctr">
              <a:buNone/>
              <a:defRPr sz="46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44142" y="5040578"/>
            <a:ext cx="10693400" cy="20162308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73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240193" y="14439551"/>
            <a:ext cx="6059593" cy="11097600"/>
          </a:xfrm>
        </p:spPr>
        <p:txBody>
          <a:bodyPr lIns="0" tIns="0" rIns="10431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/>
            </a:lvl1pPr>
            <a:lvl2pPr>
              <a:buFontTx/>
              <a:buNone/>
              <a:defRPr sz="2700"/>
            </a:lvl2pPr>
            <a:lvl3pPr>
              <a:buFontTx/>
              <a:buNone/>
              <a:defRPr sz="2300"/>
            </a:lvl3pPr>
            <a:lvl4pPr>
              <a:buFontTx/>
              <a:buNone/>
              <a:defRPr sz="2100"/>
            </a:lvl4pPr>
            <a:lvl5pPr>
              <a:buFontTx/>
              <a:buNone/>
              <a:defRPr sz="21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2" y="1617654"/>
            <a:ext cx="21386800" cy="37223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21386800" cy="137001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1359485"/>
            <a:ext cx="21386802" cy="40325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12653816" y="1588672"/>
            <a:ext cx="8732988" cy="40168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12653858" y="1940876"/>
            <a:ext cx="8732946" cy="79394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12647165" y="2193969"/>
            <a:ext cx="7164578" cy="1209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17246139" y="2597212"/>
            <a:ext cx="3742690" cy="16129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21248727" y="-8822"/>
            <a:ext cx="134781" cy="274207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21154036" y="-8822"/>
            <a:ext cx="64160" cy="274207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21109474" y="-8822"/>
            <a:ext cx="21387" cy="274207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20992517" y="-8822"/>
            <a:ext cx="64160" cy="274207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20852779" y="1677"/>
            <a:ext cx="128321" cy="2580775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20754073" y="1677"/>
            <a:ext cx="21387" cy="2580775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08620" tIns="104310" rIns="208620" bIns="10431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1069340" y="5040579"/>
            <a:ext cx="19248120" cy="4704539"/>
          </a:xfrm>
          <a:prstGeom prst="rect">
            <a:avLst/>
          </a:prstGeom>
        </p:spPr>
        <p:txBody>
          <a:bodyPr vert="horz" lIns="208620" tIns="104310" rIns="208620" bIns="10431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1069340" y="9919856"/>
            <a:ext cx="19248120" cy="19073543"/>
          </a:xfrm>
          <a:prstGeom prst="rect">
            <a:avLst/>
          </a:prstGeom>
        </p:spPr>
        <p:txBody>
          <a:bodyPr vert="horz" lIns="208620" tIns="104310" rIns="208620" bIns="10431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15405176" y="2701750"/>
            <a:ext cx="2238934" cy="2016230"/>
          </a:xfrm>
          <a:prstGeom prst="rect">
            <a:avLst/>
          </a:prstGeom>
        </p:spPr>
        <p:txBody>
          <a:bodyPr vert="horz" lIns="208620" tIns="104310" rIns="208620" bIns="104310"/>
          <a:lstStyle>
            <a:lvl1pPr algn="l" eaLnBrk="1" latinLnBrk="0" hangingPunct="1">
              <a:defRPr kumimoji="0" sz="1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297410" y="2701750"/>
            <a:ext cx="3101086" cy="2016230"/>
          </a:xfrm>
          <a:prstGeom prst="rect">
            <a:avLst/>
          </a:prstGeom>
        </p:spPr>
        <p:txBody>
          <a:bodyPr vert="horz" lIns="208620" tIns="104310" rIns="208620" bIns="104310"/>
          <a:lstStyle>
            <a:lvl1pPr algn="r" eaLnBrk="1" latinLnBrk="0" hangingPunct="1">
              <a:defRPr kumimoji="0" sz="1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9119800" y="10021"/>
            <a:ext cx="1782233" cy="1612985"/>
          </a:xfrm>
          <a:prstGeom prst="rect">
            <a:avLst/>
          </a:prstGeom>
        </p:spPr>
        <p:txBody>
          <a:bodyPr vert="horz" lIns="208620" tIns="104310" rIns="208620" bIns="104310" anchor="b"/>
          <a:lstStyle>
            <a:lvl1pPr algn="r" eaLnBrk="1" latinLnBrk="0" hangingPunct="1">
              <a:defRPr kumimoji="0" sz="41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91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834481" indent="-584137" algn="l" rtl="0" eaLnBrk="1" latinLnBrk="0" hangingPunct="1">
        <a:spcBef>
          <a:spcPts val="684"/>
        </a:spcBef>
        <a:buClr>
          <a:schemeClr val="accent3"/>
        </a:buClr>
        <a:buFont typeface="Georgia"/>
        <a:buChar char="•"/>
        <a:defRPr kumimoji="0"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502067" indent="-563275" algn="l" rtl="0" eaLnBrk="1" latinLnBrk="0" hangingPunct="1">
        <a:spcBef>
          <a:spcPts val="684"/>
        </a:spcBef>
        <a:buClr>
          <a:schemeClr val="accent2"/>
        </a:buClr>
        <a:buFont typeface="Georgia"/>
        <a:buChar char="▫"/>
        <a:defRPr kumimoji="0" sz="5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107066" indent="-500689" algn="l" rtl="0" eaLnBrk="1" latinLnBrk="0" hangingPunct="1">
        <a:spcBef>
          <a:spcPts val="684"/>
        </a:spcBef>
        <a:buClr>
          <a:schemeClr val="accent1"/>
        </a:buClr>
        <a:buFont typeface="Wingdings 2"/>
        <a:buChar char=""/>
        <a:defRPr kumimoji="0" sz="55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691203" indent="-458965" algn="l" rtl="0" eaLnBrk="1" latinLnBrk="0" hangingPunct="1">
        <a:spcBef>
          <a:spcPts val="684"/>
        </a:spcBef>
        <a:buClr>
          <a:schemeClr val="accent1"/>
        </a:buClr>
        <a:buFont typeface="Wingdings 2"/>
        <a:buChar char=""/>
        <a:defRPr kumimoji="0" sz="5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3171029" indent="-417241" algn="l" rtl="0" eaLnBrk="1" latinLnBrk="0" hangingPunct="1">
        <a:spcBef>
          <a:spcPts val="684"/>
        </a:spcBef>
        <a:buClr>
          <a:schemeClr val="accent3"/>
        </a:buClr>
        <a:buFont typeface="Georgia"/>
        <a:buChar char="▫"/>
        <a:defRPr kumimoji="0" sz="4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3671718" indent="-417241" algn="l" rtl="0" eaLnBrk="1" latinLnBrk="0" hangingPunct="1">
        <a:spcBef>
          <a:spcPts val="684"/>
        </a:spcBef>
        <a:buClr>
          <a:schemeClr val="accent3"/>
        </a:buClr>
        <a:buFont typeface="Georgia"/>
        <a:buChar char="▫"/>
        <a:defRPr kumimoji="0" sz="4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4172407" indent="-417241" algn="l" rtl="0" eaLnBrk="1" latinLnBrk="0" hangingPunct="1">
        <a:spcBef>
          <a:spcPts val="684"/>
        </a:spcBef>
        <a:buClr>
          <a:schemeClr val="accent3"/>
        </a:buClr>
        <a:buFont typeface="Georgia"/>
        <a:buChar char="▫"/>
        <a:defRPr kumimoji="0" sz="37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4631372" indent="-417241" algn="l" rtl="0" eaLnBrk="1" latinLnBrk="0" hangingPunct="1">
        <a:spcBef>
          <a:spcPts val="684"/>
        </a:spcBef>
        <a:buClr>
          <a:schemeClr val="accent3"/>
        </a:buClr>
        <a:buFont typeface="Georgia"/>
        <a:buChar char="◦"/>
        <a:defRPr kumimoji="0" sz="34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5111199" indent="-417241" algn="l" rtl="0" eaLnBrk="1" latinLnBrk="0" hangingPunct="1">
        <a:spcBef>
          <a:spcPts val="684"/>
        </a:spcBef>
        <a:buClr>
          <a:schemeClr val="accent3"/>
        </a:buClr>
        <a:buFont typeface="Georgia"/>
        <a:buChar char="◦"/>
        <a:defRPr kumimoji="0" sz="32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8664" y="17849850"/>
            <a:ext cx="12424229" cy="9694565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33" name="Picture 9" descr="C:\Users\Администратор\Desktop\map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8640" y="13774435"/>
            <a:ext cx="16625660" cy="419864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9498" y="1882925"/>
            <a:ext cx="12169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latin typeface="Cambria Math" pitchFamily="18" charset="0"/>
                <a:ea typeface="Cambria Math" pitchFamily="18" charset="0"/>
              </a:rPr>
              <a:t>Фазовые перестройки динамической системы с импульсным </a:t>
            </a:r>
            <a:r>
              <a:rPr lang="ru-RU" sz="6600" dirty="0" smtClean="0">
                <a:latin typeface="Cambria Math" pitchFamily="18" charset="0"/>
                <a:ea typeface="Cambria Math" pitchFamily="18" charset="0"/>
              </a:rPr>
              <a:t>воздействием</a:t>
            </a:r>
            <a:endParaRPr lang="ru-RU" sz="6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6324" y="287292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Ивановский Л.И.,  Самсонов С.О.</a:t>
            </a:r>
          </a:p>
          <a:p>
            <a:pPr algn="ctr"/>
            <a:r>
              <a:rPr lang="ru-RU" sz="3200" dirty="0" err="1" smtClean="0">
                <a:latin typeface="Cambria Math" pitchFamily="18" charset="0"/>
                <a:ea typeface="Cambria Math" pitchFamily="18" charset="0"/>
              </a:rPr>
              <a:t>ЯрГУ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им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П.Г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Демидова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ru-RU" sz="3200" dirty="0" smtClean="0">
                <a:latin typeface="Cambria Math" pitchFamily="18" charset="0"/>
                <a:ea typeface="Cambria Math" pitchFamily="18" charset="0"/>
              </a:rPr>
              <a:t>2015</a:t>
            </a:r>
            <a:endParaRPr lang="ru-RU" sz="32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30" name="Picture 6" descr="C:\Users\Администратор\Desktop\syste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7412" y="5227084"/>
            <a:ext cx="16824988" cy="3918442"/>
          </a:xfrm>
          <a:prstGeom prst="rect">
            <a:avLst/>
          </a:prstGeom>
          <a:noFill/>
        </p:spPr>
      </p:pic>
      <p:pic>
        <p:nvPicPr>
          <p:cNvPr id="1031" name="Picture 7" descr="C:\Users\Администратор\Desktop\substitu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9364" y="8776818"/>
            <a:ext cx="11454536" cy="1730516"/>
          </a:xfrm>
          <a:prstGeom prst="rect">
            <a:avLst/>
          </a:prstGeom>
          <a:noFill/>
        </p:spPr>
      </p:pic>
      <p:pic>
        <p:nvPicPr>
          <p:cNvPr id="1040" name="Picture 16" descr="D:\Projects\repos2\Theory\Phase portraits (+main results)\alpha=5, beta=0.4\5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556765" y="23202855"/>
            <a:ext cx="3835119" cy="3826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12" descr="D:\Projects\repos2\Theory\Phase portraits (+main results)\alpha=5, beta=0.4\1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793077" y="18977992"/>
            <a:ext cx="3830818" cy="3835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13" descr="D:\Projects\repos2\Theory\Phase portraits (+main results)\alpha=5, beta=0.4\2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7201045" y="19001590"/>
            <a:ext cx="3835110" cy="383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14" descr="D:\Projects\repos2\Theory\Phase portraits (+main results)\alpha=5, beta=0.4\3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426344" y="23190051"/>
            <a:ext cx="3852244" cy="383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15" descr="D:\Projects\repos2\Theory\Phase portraits (+main results)\alpha=5, beta=0.4\4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530223" y="23192171"/>
            <a:ext cx="3822256" cy="383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C:\Users\Администратор\Desktop\pic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677900" y="19811992"/>
            <a:ext cx="7177088" cy="716133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15900" y="17857296"/>
            <a:ext cx="12411075" cy="7232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mbria Math" pitchFamily="18" charset="0"/>
                <a:ea typeface="Cambria Math" pitchFamily="18" charset="0"/>
              </a:rPr>
              <a:t>Бифуркации в случае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α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=5.0,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β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=0.4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3213444" y="17849850"/>
            <a:ext cx="7970156" cy="9675758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39750" y="17850945"/>
            <a:ext cx="7950200" cy="1354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mbria Math" pitchFamily="18" charset="0"/>
                <a:ea typeface="Cambria Math" pitchFamily="18" charset="0"/>
              </a:rPr>
              <a:t>Фазовый портрет в случае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α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=5.0,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β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=0.4,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d=0.056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32" name="Picture 8" descr="C:\Users\Администратор\Desktop\system2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65335" y="10458450"/>
            <a:ext cx="16570124" cy="3572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1" name="БлокТекста1"/>
          <p:cNvSpPr txBox="1">
            <a:spLocks noChangeArrowheads="1"/>
          </p:cNvSpPr>
          <p:nvPr/>
        </p:nvSpPr>
        <p:spPr bwMode="auto">
          <a:xfrm>
            <a:off x="2917372" y="22458137"/>
            <a:ext cx="1985107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560" tIns="35560" rIns="35560" bIns="3556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latin typeface="Cambria Math" pitchFamily="18" charset="0"/>
              </a:rPr>
              <a:t>d&lt;</a:t>
            </a:r>
            <a:r>
              <a:rPr lang="ru-RU" sz="2000" dirty="0">
                <a:latin typeface="Cambria Math" pitchFamily="18" charset="0"/>
              </a:rPr>
              <a:t>0.01</a:t>
            </a:r>
            <a:r>
              <a:rPr lang="en-US" sz="2000" dirty="0">
                <a:latin typeface="Cambria Math" pitchFamily="18" charset="0"/>
              </a:rPr>
              <a:t>9</a:t>
            </a:r>
            <a:endParaRPr lang="ru-RU" sz="2000" dirty="0">
              <a:latin typeface="Cambria Math" pitchFamily="18" charset="0"/>
            </a:endParaRPr>
          </a:p>
        </p:txBody>
      </p:sp>
      <p:sp>
        <p:nvSpPr>
          <p:cNvPr id="22" name="БлокТекста15"/>
          <p:cNvSpPr txBox="1">
            <a:spLocks noChangeArrowheads="1"/>
          </p:cNvSpPr>
          <p:nvPr/>
        </p:nvSpPr>
        <p:spPr bwMode="auto">
          <a:xfrm>
            <a:off x="8241262" y="22443623"/>
            <a:ext cx="3254043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560" tIns="35560" rIns="35560" bIns="3556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latin typeface="Cambria Math" pitchFamily="18" charset="0"/>
              </a:rPr>
              <a:t>0.019≤d&lt;</a:t>
            </a:r>
            <a:r>
              <a:rPr lang="ru-RU" sz="2000" dirty="0">
                <a:latin typeface="Cambria Math" pitchFamily="18" charset="0"/>
              </a:rPr>
              <a:t>0.0</a:t>
            </a:r>
            <a:r>
              <a:rPr lang="en-US" sz="2000" dirty="0">
                <a:latin typeface="Cambria Math" pitchFamily="18" charset="0"/>
              </a:rPr>
              <a:t>31</a:t>
            </a:r>
            <a:endParaRPr lang="ru-RU" sz="2000" dirty="0">
              <a:latin typeface="Cambria Math" pitchFamily="18" charset="0"/>
            </a:endParaRPr>
          </a:p>
        </p:txBody>
      </p:sp>
      <p:sp>
        <p:nvSpPr>
          <p:cNvPr id="23" name="БлокТекста12"/>
          <p:cNvSpPr txBox="1">
            <a:spLocks noChangeArrowheads="1"/>
          </p:cNvSpPr>
          <p:nvPr/>
        </p:nvSpPr>
        <p:spPr bwMode="auto">
          <a:xfrm>
            <a:off x="5120026" y="26662514"/>
            <a:ext cx="2680417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560" tIns="35560" rIns="35560" bIns="3556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000" dirty="0">
                <a:latin typeface="Cambria Math" pitchFamily="18" charset="0"/>
              </a:rPr>
              <a:t>0.</a:t>
            </a:r>
            <a:r>
              <a:rPr lang="en-US" sz="2000" dirty="0">
                <a:latin typeface="Cambria Math" pitchFamily="18" charset="0"/>
              </a:rPr>
              <a:t>059≤d&lt;0.13</a:t>
            </a:r>
            <a:endParaRPr lang="ru-RU" sz="2000" dirty="0">
              <a:latin typeface="Cambria Math" pitchFamily="18" charset="0"/>
            </a:endParaRPr>
          </a:p>
        </p:txBody>
      </p:sp>
      <p:sp>
        <p:nvSpPr>
          <p:cNvPr id="24" name="БлокТекста17"/>
          <p:cNvSpPr txBox="1">
            <a:spLocks noChangeArrowheads="1"/>
          </p:cNvSpPr>
          <p:nvPr/>
        </p:nvSpPr>
        <p:spPr bwMode="auto">
          <a:xfrm>
            <a:off x="1479372" y="26662515"/>
            <a:ext cx="2996781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560" tIns="35560" rIns="35560" bIns="3556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latin typeface="Cambria Math" pitchFamily="18" charset="0"/>
              </a:rPr>
              <a:t>0.031≤d&lt;</a:t>
            </a:r>
            <a:r>
              <a:rPr lang="ru-RU" sz="2000" dirty="0">
                <a:latin typeface="Cambria Math" pitchFamily="18" charset="0"/>
              </a:rPr>
              <a:t>0.</a:t>
            </a:r>
            <a:r>
              <a:rPr lang="en-US" sz="2000" dirty="0">
                <a:latin typeface="Cambria Math" pitchFamily="18" charset="0"/>
              </a:rPr>
              <a:t>059</a:t>
            </a:r>
            <a:endParaRPr lang="ru-RU" sz="2000" dirty="0">
              <a:latin typeface="Cambria Math" pitchFamily="18" charset="0"/>
            </a:endParaRPr>
          </a:p>
        </p:txBody>
      </p:sp>
      <p:sp>
        <p:nvSpPr>
          <p:cNvPr id="25" name="БлокТекста12"/>
          <p:cNvSpPr txBox="1">
            <a:spLocks noChangeArrowheads="1"/>
          </p:cNvSpPr>
          <p:nvPr/>
        </p:nvSpPr>
        <p:spPr bwMode="auto">
          <a:xfrm>
            <a:off x="8638625" y="26660929"/>
            <a:ext cx="2680412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560" tIns="35560" rIns="35560" bIns="3556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000" dirty="0">
                <a:latin typeface="Cambria Math" pitchFamily="18" charset="0"/>
              </a:rPr>
              <a:t>0.</a:t>
            </a:r>
            <a:r>
              <a:rPr lang="en-US" sz="2000" dirty="0">
                <a:latin typeface="Cambria Math" pitchFamily="18" charset="0"/>
              </a:rPr>
              <a:t>13≤d</a:t>
            </a:r>
            <a:endParaRPr lang="ru-RU" sz="2000" dirty="0">
              <a:latin typeface="Cambria Math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79371" y="29191826"/>
            <a:ext cx="11612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/>
              <a:t>Научный семинар «Методы суперкомпьютерного моделирования</a:t>
            </a:r>
            <a:r>
              <a:rPr lang="ru-RU" sz="2800" dirty="0" smtClean="0"/>
              <a:t>»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21 </a:t>
            </a:r>
            <a:r>
              <a:rPr lang="ru-RU" sz="2800" dirty="0" smtClean="0"/>
              <a:t>- </a:t>
            </a:r>
            <a:r>
              <a:rPr lang="ru-RU" sz="2800" dirty="0" smtClean="0"/>
              <a:t>23 апреля 2015  г. Таруса</a:t>
            </a:r>
            <a:endParaRPr lang="ru-RU" sz="2800" dirty="0"/>
          </a:p>
        </p:txBody>
      </p:sp>
      <p:pic>
        <p:nvPicPr>
          <p:cNvPr id="1026" name="Picture 2" descr="C:\Users\User\Desktop\Безымянный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4932" y="27984451"/>
            <a:ext cx="13085124" cy="804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179</TotalTime>
  <Words>68</Words>
  <Application>Microsoft Office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Городская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User</cp:lastModifiedBy>
  <cp:revision>31</cp:revision>
  <dcterms:created xsi:type="dcterms:W3CDTF">2015-04-13T13:14:23Z</dcterms:created>
  <dcterms:modified xsi:type="dcterms:W3CDTF">2015-04-17T09:38:02Z</dcterms:modified>
</cp:coreProperties>
</file>