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711" r:id="rId2"/>
    <p:sldId id="529" r:id="rId3"/>
    <p:sldId id="696" r:id="rId4"/>
    <p:sldId id="697" r:id="rId5"/>
    <p:sldId id="698" r:id="rId6"/>
    <p:sldId id="699" r:id="rId7"/>
    <p:sldId id="700" r:id="rId8"/>
    <p:sldId id="701" r:id="rId9"/>
    <p:sldId id="707" r:id="rId10"/>
    <p:sldId id="702" r:id="rId11"/>
    <p:sldId id="708" r:id="rId12"/>
    <p:sldId id="709" r:id="rId13"/>
    <p:sldId id="703" r:id="rId14"/>
    <p:sldId id="705" r:id="rId15"/>
    <p:sldId id="706" r:id="rId16"/>
    <p:sldId id="672" r:id="rId17"/>
    <p:sldId id="668" r:id="rId18"/>
    <p:sldId id="673" r:id="rId19"/>
    <p:sldId id="674" r:id="rId20"/>
    <p:sldId id="675" r:id="rId21"/>
    <p:sldId id="676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4" r:id="rId35"/>
    <p:sldId id="678" r:id="rId36"/>
    <p:sldId id="677" r:id="rId37"/>
    <p:sldId id="679" r:id="rId38"/>
    <p:sldId id="667" r:id="rId39"/>
  </p:sldIdLst>
  <p:sldSz cx="9144000" cy="6858000" type="screen4x3"/>
  <p:notesSz cx="7102475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3399"/>
    <a:srgbClr val="262673"/>
    <a:srgbClr val="3366CC"/>
    <a:srgbClr val="D60093"/>
    <a:srgbClr val="7575D1"/>
    <a:srgbClr val="D1D1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>
      <p:cViewPr>
        <p:scale>
          <a:sx n="66" d="100"/>
          <a:sy n="66" d="100"/>
        </p:scale>
        <p:origin x="-1590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838" y="-90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2729" y="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A80E5-ECEB-46C4-9792-81BC594A59E8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4" y="972185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2729" y="972185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AFB8-CF02-4BF7-99D6-ADE68F5A09C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9" y="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583E4-37D2-44D9-9977-B0AE48BB452D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7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72185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9" y="9721858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2F948-84BC-459F-A3F6-41643A37E5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CEA3-10C0-4A11-8314-FD37AE34DC9F}" type="datetimeFigureOut">
              <a:rPr lang="ru-RU" smtClean="0"/>
              <a:pPr/>
              <a:t>24.03.2017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7E09-BF35-40D0-9699-722018C881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1014983"/>
            <a:ext cx="7643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ctr"/>
            <a:endParaRPr lang="ru-RU" sz="20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Линейная регрессия со множеством переменных. Классификация. </a:t>
            </a:r>
          </a:p>
          <a:p>
            <a:pPr algn="ctr"/>
            <a:r>
              <a:rPr lang="ru-RU" sz="28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Логистическая регрессия</a:t>
            </a:r>
            <a:endParaRPr lang="ru-RU" sz="28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endParaRPr lang="ru-RU" sz="20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3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Владимир Волохов</a:t>
            </a:r>
          </a:p>
          <a:p>
            <a:pPr algn="ctr"/>
            <a:r>
              <a:rPr lang="ru-RU" sz="3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физический факультет, лаборатория «Цифровые цепи и сигналы», </a:t>
            </a:r>
            <a:r>
              <a:rPr lang="en-US" sz="3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volokhov.blogspot.com</a:t>
            </a:r>
            <a:endParaRPr lang="ru-RU" sz="3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2749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Градиентный спуск на практике!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10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714488"/>
            <a:ext cx="9144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Отладка. Как убедиться в том, что градиентный спуск работает корректно?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J(Q) 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должна уменьшаться после каждой итерации!</a:t>
            </a:r>
          </a:p>
          <a:p>
            <a:pPr marL="812800" indent="-279400">
              <a:buFont typeface="Wingdings" pitchFamily="2" charset="2"/>
              <a:buChar char="ü"/>
            </a:pPr>
            <a:endParaRPr lang="ru-RU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Как выбрать скорость обучения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?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 маленькое, то градиентный спуск может быть медленным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 большое, то градиентный спуск может проскочить минимум. Алгоритм может не сходиться или даже расходиться</a:t>
            </a:r>
            <a:endParaRPr lang="ru-RU" sz="23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2749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Полиномиальная регрессия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11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53" b="6064"/>
          <a:stretch/>
        </p:blipFill>
        <p:spPr>
          <a:xfrm>
            <a:off x="5996110" y="2138317"/>
            <a:ext cx="3005046" cy="24336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714488"/>
            <a:ext cx="75723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Предскажем цену на дом с использованием следующей гипотезы: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42976" y="2649751"/>
            <a:ext cx="4714908" cy="70781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(длина дома)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</a:t>
            </a:r>
            <a:endParaRPr lang="ru-RU" sz="2000" dirty="0" smtClean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                             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(ширина дома)</a:t>
            </a:r>
            <a:endParaRPr lang="en-US" sz="20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2" y="3495778"/>
            <a:ext cx="58579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На основе свойств «длина дома» и «ширина дома», можно построить новое свойство «площадь дома» = «длина дома» * «ширина дома» и предсказывать цену так: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071538" y="5457857"/>
            <a:ext cx="4857784" cy="40003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(площадь дома)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286512" y="4842304"/>
            <a:ext cx="2428892" cy="10155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Иногда за счет введения новых свойств можно получить более лучшую модель!</a:t>
            </a:r>
          </a:p>
        </p:txBody>
      </p:sp>
      <p:pic>
        <p:nvPicPr>
          <p:cNvPr id="20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2749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Полиномиальная регрессия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12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714488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Полиномиальная регрессия – это тот инструмент, который близко связан с выбором новых свойств</a:t>
            </a:r>
          </a:p>
        </p:txBody>
      </p: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1310070" y="5643581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Площадь в квадратных футах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 rot="-5400000">
            <a:off x="-549013" y="3784496"/>
            <a:ext cx="2786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Цена в 1000-х </a:t>
            </a:r>
          </a:p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долларов 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13" name="Прямая соединительная линия 112"/>
          <p:cNvCxnSpPr/>
          <p:nvPr/>
        </p:nvCxnSpPr>
        <p:spPr>
          <a:xfrm rot="5400000">
            <a:off x="2081630" y="5319729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rot="5400000">
            <a:off x="3510380" y="5319729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rot="5400000">
            <a:off x="2796005" y="5319729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rot="5400000">
            <a:off x="4224755" y="5319729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rot="5400000">
            <a:off x="4939130" y="5319729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rot="10800000">
            <a:off x="1726030" y="5170504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rot="10800000">
            <a:off x="1726030" y="4527567"/>
            <a:ext cx="215900" cy="1587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rot="10800000">
            <a:off x="1726030" y="3884629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rot="10800000">
            <a:off x="1726030" y="3241692"/>
            <a:ext cx="215900" cy="1587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rot="16200000" flipV="1">
            <a:off x="520297" y="4004459"/>
            <a:ext cx="2600348" cy="2067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/>
          <p:nvPr/>
        </p:nvCxnSpPr>
        <p:spPr>
          <a:xfrm>
            <a:off x="1811755" y="5313379"/>
            <a:ext cx="3960000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7"/>
          <p:cNvSpPr txBox="1">
            <a:spLocks noChangeArrowheads="1"/>
          </p:cNvSpPr>
          <p:nvPr/>
        </p:nvSpPr>
        <p:spPr bwMode="auto">
          <a:xfrm>
            <a:off x="1167194" y="4927617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5" name="Text Box 7"/>
          <p:cNvSpPr txBox="1">
            <a:spLocks noChangeArrowheads="1"/>
          </p:cNvSpPr>
          <p:nvPr/>
        </p:nvSpPr>
        <p:spPr bwMode="auto">
          <a:xfrm>
            <a:off x="1167194" y="4284679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6" name="Text Box 7"/>
          <p:cNvSpPr txBox="1">
            <a:spLocks noChangeArrowheads="1"/>
          </p:cNvSpPr>
          <p:nvPr/>
        </p:nvSpPr>
        <p:spPr bwMode="auto">
          <a:xfrm>
            <a:off x="1167194" y="3641742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300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7" name="Text Box 7"/>
          <p:cNvSpPr txBox="1">
            <a:spLocks noChangeArrowheads="1"/>
          </p:cNvSpPr>
          <p:nvPr/>
        </p:nvSpPr>
        <p:spPr bwMode="auto">
          <a:xfrm>
            <a:off x="1167194" y="2998804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400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1883192" y="5417122"/>
            <a:ext cx="641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2526128" y="5417122"/>
            <a:ext cx="784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1000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0" name="Text Box 7"/>
          <p:cNvSpPr txBox="1">
            <a:spLocks noChangeArrowheads="1"/>
          </p:cNvSpPr>
          <p:nvPr/>
        </p:nvSpPr>
        <p:spPr bwMode="auto">
          <a:xfrm>
            <a:off x="3238896" y="5417122"/>
            <a:ext cx="712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1" name="Text Box 7"/>
          <p:cNvSpPr txBox="1">
            <a:spLocks noChangeArrowheads="1"/>
          </p:cNvSpPr>
          <p:nvPr/>
        </p:nvSpPr>
        <p:spPr bwMode="auto">
          <a:xfrm>
            <a:off x="3954878" y="5417122"/>
            <a:ext cx="784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2000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4667656" y="5417122"/>
            <a:ext cx="784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2500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33" name="Прямая соединительная линия 132"/>
          <p:cNvCxnSpPr/>
          <p:nvPr/>
        </p:nvCxnSpPr>
        <p:spPr>
          <a:xfrm rot="16200000" flipH="1">
            <a:off x="1953012" y="507207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 rot="5400000" flipH="1" flipV="1">
            <a:off x="1953012" y="5072076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 rot="16200000" flipH="1">
            <a:off x="2310202" y="471488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 rot="5400000" flipH="1" flipV="1">
            <a:off x="2310202" y="471488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 rot="16200000" flipH="1">
            <a:off x="2381641" y="435769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 rot="5400000" flipH="1" flipV="1">
            <a:off x="2381641" y="4357694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rot="16200000" flipH="1">
            <a:off x="2667392" y="428625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/>
          <p:nvPr/>
        </p:nvCxnSpPr>
        <p:spPr>
          <a:xfrm rot="5400000" flipH="1" flipV="1">
            <a:off x="2667392" y="428625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 rot="16200000" flipH="1">
            <a:off x="2881706" y="385762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 rot="5400000" flipH="1" flipV="1">
            <a:off x="2881706" y="385762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rot="16200000" flipH="1">
            <a:off x="3238898" y="392906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 rot="5400000" flipH="1" flipV="1">
            <a:off x="3238898" y="392906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/>
          <p:nvPr/>
        </p:nvCxnSpPr>
        <p:spPr>
          <a:xfrm rot="16200000" flipH="1">
            <a:off x="3524648" y="364331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/>
          <p:nvPr/>
        </p:nvCxnSpPr>
        <p:spPr>
          <a:xfrm rot="5400000" flipH="1" flipV="1">
            <a:off x="3524648" y="3643315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 rot="16200000" flipH="1">
            <a:off x="3881840" y="3714753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 rot="5400000" flipH="1" flipV="1">
            <a:off x="3881840" y="3714753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 rot="16200000" flipH="1">
            <a:off x="4239028" y="350043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 rot="5400000" flipH="1" flipV="1">
            <a:off x="4239028" y="3500439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 rot="16200000" flipH="1">
            <a:off x="4596220" y="3786191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rot="5400000" flipH="1" flipV="1">
            <a:off x="4596220" y="3786191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Дуга 152"/>
          <p:cNvSpPr/>
          <p:nvPr/>
        </p:nvSpPr>
        <p:spPr>
          <a:xfrm rot="18927492">
            <a:off x="315421" y="4636586"/>
            <a:ext cx="5349235" cy="2071702"/>
          </a:xfrm>
          <a:prstGeom prst="arc">
            <a:avLst>
              <a:gd name="adj1" fmla="val 15203142"/>
              <a:gd name="adj2" fmla="val 2132948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Text Box 4"/>
          <p:cNvSpPr txBox="1">
            <a:spLocks noChangeArrowheads="1"/>
          </p:cNvSpPr>
          <p:nvPr/>
        </p:nvSpPr>
        <p:spPr bwMode="auto">
          <a:xfrm>
            <a:off x="4000496" y="2649751"/>
            <a:ext cx="4714908" cy="70781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(площадь)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</a:t>
            </a:r>
            <a:endParaRPr lang="ru-RU" sz="2000" dirty="0" smtClean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                            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(площадь)</a:t>
            </a:r>
            <a:r>
              <a:rPr lang="ru-RU" sz="2000" baseline="30000" dirty="0" smtClean="0">
                <a:latin typeface="Comic Sans MS" pitchFamily="66" charset="0"/>
                <a:cs typeface="Times New Roman" pitchFamily="18" charset="0"/>
              </a:rPr>
              <a:t>2</a:t>
            </a:r>
            <a:endParaRPr lang="en-US" sz="20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1" name="Text Box 4"/>
          <p:cNvSpPr txBox="1">
            <a:spLocks noChangeArrowheads="1"/>
          </p:cNvSpPr>
          <p:nvPr/>
        </p:nvSpPr>
        <p:spPr bwMode="auto">
          <a:xfrm>
            <a:off x="5072066" y="3539902"/>
            <a:ext cx="3643338" cy="124642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Пусть х</a:t>
            </a:r>
            <a:r>
              <a:rPr lang="ru-RU" sz="15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 = площадь,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= (площадь)</a:t>
            </a:r>
            <a:r>
              <a:rPr lang="ru-RU" sz="1500" baseline="30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, </a:t>
            </a:r>
            <a:endParaRPr lang="en-US" sz="15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тогда полиномиальная регрессия </a:t>
            </a:r>
            <a:endParaRPr lang="en-US" sz="15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сведется к линейной регрессии со </a:t>
            </a:r>
            <a:endParaRPr lang="en-US" sz="15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множеством переменных: </a:t>
            </a:r>
            <a:endParaRPr lang="en-US" sz="15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15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15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endParaRPr lang="en-US" sz="1500" dirty="0" smtClean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7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0010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Нормальные уравнения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13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643050"/>
            <a:ext cx="91440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Метод аналитического поиска параметров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Рассмотрим стоимостную функцию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J(Q)</a:t>
            </a:r>
            <a:endParaRPr lang="ru-RU" sz="23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357290" y="2571750"/>
          <a:ext cx="6394450" cy="1000125"/>
        </p:xfrm>
        <a:graphic>
          <a:graphicData uri="http://schemas.openxmlformats.org/presentationml/2006/ole">
            <p:oleObj spid="_x0000_s74754" name="Формула" r:id="rId4" imgW="3416040" imgH="53316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32" y="3613524"/>
            <a:ext cx="91440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Вычислим частные производные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J(Q)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по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,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, …,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n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Приравняем полученные производные к нулю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643174" y="4454873"/>
          <a:ext cx="3929067" cy="902953"/>
        </p:xfrm>
        <a:graphic>
          <a:graphicData uri="http://schemas.openxmlformats.org/presentationml/2006/ole">
            <p:oleObj spid="_x0000_s74756" name="Формула" r:id="rId5" imgW="2044440" imgH="4698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-32" y="5256598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Решим систему линейных уравнений относительно </a:t>
            </a:r>
          </a:p>
          <a:p>
            <a:pPr marL="812800" indent="-279400"/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 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,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, …,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n</a:t>
            </a:r>
          </a:p>
        </p:txBody>
      </p:sp>
      <p:pic>
        <p:nvPicPr>
          <p:cNvPr id="17" name="Picture 1" descr="Akvelon_logo20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56059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Нормальные уравнения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Тренировочное множество данных (скажем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всего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= 4)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14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graphicFrame>
        <p:nvGraphicFramePr>
          <p:cNvPr id="1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5033276"/>
              </p:ext>
            </p:extLst>
          </p:nvPr>
        </p:nvGraphicFramePr>
        <p:xfrm>
          <a:off x="285720" y="2143116"/>
          <a:ext cx="8501123" cy="2179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18057"/>
                <a:gridCol w="1518059"/>
                <a:gridCol w="1518059"/>
                <a:gridCol w="1922872"/>
                <a:gridCol w="2024076"/>
              </a:tblGrid>
              <a:tr h="4248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Площадь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lang="ru-RU" sz="2000" b="1" u="none" strike="noStrike" baseline="0" dirty="0" smtClean="0">
                          <a:effectLst/>
                          <a:latin typeface="Comic Sans MS" pitchFamily="66" charset="0"/>
                        </a:rPr>
                        <a:t>фут</a:t>
                      </a:r>
                      <a:r>
                        <a:rPr lang="en-US" sz="2000" b="1" u="none" strike="noStrike" baseline="30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),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1" u="none" strike="noStrike" baseline="0" dirty="0" smtClean="0"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 комнат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 этажей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Возраст дома (год)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4</a:t>
                      </a:r>
                      <a:endParaRPr lang="en-US" sz="20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Цена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в </a:t>
                      </a:r>
                    </a:p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1000-х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($)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</a:t>
                      </a:r>
                      <a:r>
                        <a:rPr lang="en-US" sz="2000" b="1" u="none" strike="noStrike" baseline="0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y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1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5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15063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5707084" y="5000636"/>
          <a:ext cx="2008188" cy="469900"/>
        </p:xfrm>
        <a:graphic>
          <a:graphicData uri="http://schemas.openxmlformats.org/presentationml/2006/ole">
            <p:oleObj spid="_x0000_s75778" name="Формула" r:id="rId4" imgW="1193760" imgH="279360" progId="Equation.3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4332294" y="4500563"/>
          <a:ext cx="1239838" cy="1538287"/>
        </p:xfrm>
        <a:graphic>
          <a:graphicData uri="http://schemas.openxmlformats.org/presentationml/2006/ole">
            <p:oleObj spid="_x0000_s75779" name="Формула" r:id="rId5" imgW="736560" imgH="914400" progId="Equation.3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428728" y="4500570"/>
          <a:ext cx="2779712" cy="1538288"/>
        </p:xfrm>
        <a:graphic>
          <a:graphicData uri="http://schemas.openxmlformats.org/presentationml/2006/ole">
            <p:oleObj spid="_x0000_s75780" name="Формула" r:id="rId6" imgW="1650960" imgH="914400" progId="Equation.3">
              <p:embed/>
            </p:oleObj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5786446" y="5500702"/>
            <a:ext cx="1857388" cy="55392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Масштабирование свойств не нужно!</a:t>
            </a:r>
          </a:p>
        </p:txBody>
      </p:sp>
      <p:pic>
        <p:nvPicPr>
          <p:cNvPr id="19" name="Picture 1" descr="Akvelon_logo20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15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92867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Когда, что лучше использовать?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1553964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Пусть есть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тренировочных примеров и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n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свойств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14282" y="2088562"/>
            <a:ext cx="4286280" cy="221591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300" b="1" dirty="0" smtClean="0">
                <a:latin typeface="Comic Sans MS" pitchFamily="66" charset="0"/>
                <a:cs typeface="Times New Roman" pitchFamily="18" charset="0"/>
              </a:rPr>
              <a:t>Градиентный спуск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Необходим выбор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  <a:sym typeface="Symbol"/>
              </a:rPr>
              <a:t>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Необходимо много итераций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Работает хорошо даже если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n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большое (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n = 10</a:t>
            </a:r>
            <a:r>
              <a:rPr lang="en-US" sz="2300" baseline="30000" dirty="0" smtClean="0">
                <a:latin typeface="Comic Sans MS" pitchFamily="66" charset="0"/>
                <a:cs typeface="Times New Roman" pitchFamily="18" charset="0"/>
              </a:rPr>
              <a:t>6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643438" y="2086574"/>
            <a:ext cx="4286280" cy="398563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300" b="1" dirty="0" smtClean="0">
                <a:latin typeface="Comic Sans MS" pitchFamily="66" charset="0"/>
                <a:cs typeface="Times New Roman" pitchFamily="18" charset="0"/>
              </a:rPr>
              <a:t>Нормальные уравнения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Нет необходимости выбирать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  <a:sym typeface="Symbol"/>
              </a:rPr>
              <a:t>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Нет необходимости в итерациях</a:t>
            </a: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Необходимо вычислять (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3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X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sz="2300" baseline="30000" dirty="0" smtClean="0">
                <a:latin typeface="Comic Sans MS" pitchFamily="66" charset="0"/>
                <a:cs typeface="Times New Roman" pitchFamily="18" charset="0"/>
              </a:rPr>
              <a:t>-1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 ,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вычислительная стоимость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O(n</a:t>
            </a:r>
            <a:r>
              <a:rPr lang="en-US" sz="2300" baseline="30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)</a:t>
            </a:r>
            <a:endParaRPr lang="ru-RU" sz="2300" dirty="0" smtClean="0">
              <a:latin typeface="Comic Sans MS" pitchFamily="66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Медленно работает если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n </a:t>
            </a:r>
            <a:r>
              <a:rPr lang="ru-RU" sz="2300" dirty="0" smtClean="0">
                <a:latin typeface="Comic Sans MS" pitchFamily="66" charset="0"/>
                <a:cs typeface="Times New Roman" pitchFamily="18" charset="0"/>
              </a:rPr>
              <a:t>большое. Используем если </a:t>
            </a:r>
            <a:r>
              <a:rPr lang="en-US" sz="2300" dirty="0" smtClean="0">
                <a:latin typeface="Comic Sans MS" pitchFamily="66" charset="0"/>
                <a:cs typeface="Times New Roman" pitchFamily="18" charset="0"/>
              </a:rPr>
              <a:t>n = 100, 1000, 10000</a:t>
            </a:r>
            <a:endParaRPr lang="ru-RU" sz="23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14282" y="4429132"/>
            <a:ext cx="4287600" cy="13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Для вычисления обратной матрицы в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Python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используем функцию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inv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из библиотеки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NumPy</a:t>
            </a:r>
            <a:endParaRPr lang="ru-RU" sz="2000" dirty="0" smtClean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715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Классификация. Примеры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857364"/>
            <a:ext cx="91440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b="1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Классификация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(предсказание дискретной выходной величины, например, 0 или 1)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Примеры задач классификации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Электронная почта (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Email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): спам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/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не спам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Онлайн транзакции: мошенничество (да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/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нет)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Опухоль: злокачественная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/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доброкачественная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Видеоаналитика: номер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/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не номер, пешеход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/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не пешеход, лицо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/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не лицо и т.п.</a:t>
            </a:r>
          </a:p>
          <a:p>
            <a:pPr marL="536575" indent="-536575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Далее рассмотрим задачу бинарной классификации!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0: «отрицательный класс» (доброкачественная опухоль)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1: «положительный класс» (злокачественная опухоль)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16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143636" y="2375011"/>
            <a:ext cx="2214578" cy="55392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Снова рассматриваем обучение с учителем!</a:t>
            </a: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9671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Классификация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857520" y="4488428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Размер опухоли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 rot="-5400000">
            <a:off x="573167" y="3070116"/>
            <a:ext cx="2786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Злокачественная опухоль?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3271858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4700608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986233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5414983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6129358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10800000">
            <a:off x="2916258" y="2943793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16200000" flipV="1">
            <a:off x="1889120" y="3242218"/>
            <a:ext cx="2243158" cy="2067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001983" y="4372543"/>
            <a:ext cx="3960000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214546" y="4190534"/>
            <a:ext cx="78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 (N)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285984" y="2761774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 (P)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rot="16200000" flipH="1">
            <a:off x="507206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5400000" flipH="1" flipV="1">
            <a:off x="507206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16200000" flipH="1">
            <a:off x="5429260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 flipH="1" flipV="1">
            <a:off x="5429260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16200000" flipH="1">
            <a:off x="5786448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5400000" flipH="1" flipV="1">
            <a:off x="5786448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3214678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3643306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071934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17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3428992" y="1858426"/>
            <a:ext cx="2286016" cy="78475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Рак молочной железы </a:t>
            </a:r>
          </a:p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(злокачественный или </a:t>
            </a:r>
          </a:p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доброкачественный)</a:t>
            </a: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rot="16200000" flipH="1">
            <a:off x="614363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5400000" flipH="1" flipV="1">
            <a:off x="614363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4500562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214546" y="3429000"/>
            <a:ext cx="57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0.5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rot="10800000">
            <a:off x="2916000" y="3641725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9671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Классификация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857520" y="4488428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Размер опухоли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 rot="-5400000">
            <a:off x="573167" y="3070116"/>
            <a:ext cx="2786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Злокачественная опухоль?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3271858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4700608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986233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5414983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6129358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10800000">
            <a:off x="2916258" y="2943793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16200000" flipV="1">
            <a:off x="1889120" y="3242218"/>
            <a:ext cx="2243158" cy="2067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001983" y="4372543"/>
            <a:ext cx="3960000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214546" y="4190534"/>
            <a:ext cx="78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 (N)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285984" y="2761774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 (P)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rot="16200000" flipH="1">
            <a:off x="507206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5400000" flipH="1" flipV="1">
            <a:off x="507206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16200000" flipH="1">
            <a:off x="5429260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 flipH="1" flipV="1">
            <a:off x="5429260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16200000" flipH="1">
            <a:off x="5786448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5400000" flipH="1" flipV="1">
            <a:off x="5786448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3214678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3643306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071934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18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3428992" y="1858426"/>
            <a:ext cx="2286016" cy="78475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Рак молочной железы </a:t>
            </a:r>
          </a:p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(злокачественный или </a:t>
            </a:r>
          </a:p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доброкачественный)</a:t>
            </a: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rot="16200000" flipH="1">
            <a:off x="614363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5400000" flipH="1" flipV="1">
            <a:off x="614363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4500562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V="1">
            <a:off x="3214678" y="2643182"/>
            <a:ext cx="3286148" cy="20717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4918044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Воспользуемся для решения задачи классификации обычной линейной регрессией с одной переменной!</a:t>
            </a: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214546" y="3429000"/>
            <a:ext cx="57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0.5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rot="10800000">
            <a:off x="2916000" y="3641725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9671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Классификация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857520" y="4488428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Размер опухоли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 rot="-5400000">
            <a:off x="573167" y="3070116"/>
            <a:ext cx="2786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Злокачественная опухоль?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3271858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4700608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3986233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5414983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6129358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10800000">
            <a:off x="2916258" y="2943793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16200000" flipV="1">
            <a:off x="1889120" y="3242218"/>
            <a:ext cx="2243158" cy="2067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001983" y="4372543"/>
            <a:ext cx="3960000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214546" y="4190534"/>
            <a:ext cx="78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 (N)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285984" y="2761774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 (P)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rot="16200000" flipH="1">
            <a:off x="507206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5400000" flipH="1" flipV="1">
            <a:off x="507206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16200000" flipH="1">
            <a:off x="5429260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 flipH="1" flipV="1">
            <a:off x="5429260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16200000" flipH="1">
            <a:off x="5786448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5400000" flipH="1" flipV="1">
            <a:off x="5786448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3214678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3643306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071934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19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3428992" y="1858426"/>
            <a:ext cx="2286016" cy="78475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Рак молочной железы </a:t>
            </a:r>
          </a:p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(злокачественный или </a:t>
            </a:r>
          </a:p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доброкачественный)</a:t>
            </a: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rot="16200000" flipH="1">
            <a:off x="614363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5400000" flipH="1" flipV="1">
            <a:off x="6143638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4500562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0" y="4918044"/>
            <a:ext cx="9144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Пусть порог классификатора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находится в точке 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.5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 0.5, то предсказываем «1»</a:t>
            </a:r>
            <a:endParaRPr lang="ru-RU" sz="23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6225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 0.5, то предсказываем «0»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rot="5400000">
            <a:off x="4571206" y="3999710"/>
            <a:ext cx="714380" cy="1588"/>
          </a:xfrm>
          <a:prstGeom prst="line">
            <a:avLst/>
          </a:prstGeom>
          <a:ln w="38100">
            <a:solidFill>
              <a:srgbClr val="3333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000364" y="3642520"/>
            <a:ext cx="1857388" cy="794"/>
          </a:xfrm>
          <a:prstGeom prst="line">
            <a:avLst/>
          </a:prstGeom>
          <a:ln w="38100">
            <a:solidFill>
              <a:srgbClr val="3333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214546" y="3429000"/>
            <a:ext cx="57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0.5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V="1">
            <a:off x="3214678" y="2643182"/>
            <a:ext cx="3286148" cy="20717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10800000">
            <a:off x="2916000" y="3641725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928670"/>
            <a:ext cx="9001156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План на сегодня</a:t>
            </a:r>
          </a:p>
          <a:p>
            <a:pPr algn="ctr"/>
            <a:endParaRPr lang="ru-RU" sz="5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marL="514350" indent="-514350"/>
            <a:endParaRPr lang="ru-RU" sz="2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Линейная регрессия со множеством переменных</a:t>
            </a:r>
            <a:endParaRPr lang="ru-RU" sz="24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Метод градиентного спуска для нескольких переменных. Масштабирование признаков. Выбор скорости обучения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Полиномиальная регрессия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Нормальные уравнения</a:t>
            </a:r>
            <a:endParaRPr lang="en-US" sz="24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Классификация. Логистическая регрессия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Граница решения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Стоимостная функция для логистической регрессии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Многоклассовая классификация на основе логистической регрессии. Подходы «один против всех» и «один против одного»</a:t>
            </a:r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2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0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9671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Классификация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86082" y="4488428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Размер опухоли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 rot="-5400000">
            <a:off x="-569841" y="3070116"/>
            <a:ext cx="27860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Злокачественная опухоль?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5400000">
            <a:off x="2128850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3557600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2843225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4271975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4986350" y="4378893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10800000">
            <a:off x="1773250" y="2943793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16200000" flipV="1">
            <a:off x="746112" y="3242218"/>
            <a:ext cx="2243158" cy="2067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1858975" y="4357694"/>
            <a:ext cx="6642115" cy="1485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071538" y="4190534"/>
            <a:ext cx="78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 (N)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142976" y="2761774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 (P)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rot="16200000" flipH="1">
            <a:off x="3929060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5400000" flipH="1" flipV="1">
            <a:off x="3929060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16200000" flipH="1">
            <a:off x="4286252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 flipH="1" flipV="1">
            <a:off x="4286252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rot="16200000" flipH="1">
            <a:off x="4643440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5400000" flipH="1" flipV="1">
            <a:off x="4643440" y="2857498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2071670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2500298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2928926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20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2285984" y="1858426"/>
            <a:ext cx="2286016" cy="78475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Рак молочной железы </a:t>
            </a:r>
          </a:p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(злокачественный или </a:t>
            </a:r>
          </a:p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доброкачественный)</a:t>
            </a: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rot="16200000" flipH="1">
            <a:off x="5000630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rot="5400000" flipH="1" flipV="1">
            <a:off x="5000630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357554" y="4214818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0" y="4918044"/>
            <a:ext cx="9144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Пусть порог классификатора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находится в точке 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.5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 0.5, то предсказываем «1»</a:t>
            </a:r>
            <a:endParaRPr lang="ru-RU" sz="23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6225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 0.5, то предсказываем «0»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rot="5400000">
            <a:off x="4285454" y="3999710"/>
            <a:ext cx="714380" cy="1588"/>
          </a:xfrm>
          <a:prstGeom prst="line">
            <a:avLst/>
          </a:prstGeom>
          <a:ln w="38100">
            <a:solidFill>
              <a:srgbClr val="3333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1857356" y="3642520"/>
            <a:ext cx="2786082" cy="794"/>
          </a:xfrm>
          <a:prstGeom prst="line">
            <a:avLst/>
          </a:prstGeom>
          <a:ln w="38100">
            <a:solidFill>
              <a:srgbClr val="33339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1071538" y="3429000"/>
            <a:ext cx="57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0.5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V="1">
            <a:off x="2071670" y="2571744"/>
            <a:ext cx="5214974" cy="21431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rot="16200000" flipH="1">
            <a:off x="7143770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5400000" flipH="1" flipV="1">
            <a:off x="7143770" y="2857497"/>
            <a:ext cx="214312" cy="214312"/>
          </a:xfrm>
          <a:prstGeom prst="line">
            <a:avLst/>
          </a:prstGeom>
          <a:ln w="38100">
            <a:solidFill>
              <a:srgbClr val="EC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572132" y="1874945"/>
            <a:ext cx="2357454" cy="55392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Добавили новую точку на этапе обучения!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5572132" y="3357562"/>
            <a:ext cx="2857520" cy="784756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Прямая значительно изменила свое положение! Классификация ухудшилась!</a:t>
            </a:r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 rot="5400000">
            <a:off x="5678501" y="4377600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rot="5400000">
            <a:off x="6392876" y="4377600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rot="5400000">
            <a:off x="7108844" y="4377600"/>
            <a:ext cx="214312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10800000">
            <a:off x="1774800" y="3641725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86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Классификация</a:t>
            </a:r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21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1571612"/>
            <a:ext cx="91440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Проблемы классификации на основе линейной регрессии с одной переменной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Выход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(y)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задачи бинарной классификации должен принимать значения «0» или «1». В линейной регрессии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4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может быть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 1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или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 0</a:t>
            </a:r>
            <a:endParaRPr lang="ru-RU" sz="2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6225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Сильная чувствительность гипотезы по отношению к тренировочной выборке</a:t>
            </a:r>
            <a:endParaRPr lang="ru-RU" sz="24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  <a:sym typeface="Symbol"/>
            </a:endParaRPr>
          </a:p>
          <a:p>
            <a:pPr marL="536575" indent="-536575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Линейная регрессия может работать хорошо для некоторых частных случаев, но в общем классификация на основе нее – это плохая идея!</a:t>
            </a:r>
          </a:p>
          <a:p>
            <a:pPr marL="536575" indent="-536575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Введем понятие логистической регрессии, как простейшего метода классификации (0 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 1)</a:t>
            </a:r>
          </a:p>
        </p:txBody>
      </p:sp>
      <p:pic>
        <p:nvPicPr>
          <p:cNvPr id="1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681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Логистическая регрессия</a:t>
            </a:r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22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1753877"/>
            <a:ext cx="9144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Необходимо сделать так, чтобы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0 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5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 1</a:t>
            </a:r>
          </a:p>
          <a:p>
            <a:pPr marL="536575" indent="-536575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Для решения этой задачи представим гипотезу в следующем виде: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=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g(</a:t>
            </a:r>
            <a:r>
              <a:rPr lang="en-US" sz="2500" dirty="0" err="1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500" baseline="30000" dirty="0" err="1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500" dirty="0" err="1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endParaRPr lang="ru-RU" sz="25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Здесь функция 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g(z)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представляет сигмоидную функцию (логистическую функцию) вида: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358082" y="5845750"/>
            <a:ext cx="5000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z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929189" y="3643314"/>
            <a:ext cx="7858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g(z)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0800000">
            <a:off x="5619934" y="4360411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6200000" flipV="1">
            <a:off x="4603764" y="4658836"/>
            <a:ext cx="2243158" cy="2067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930677" y="5789161"/>
            <a:ext cx="3960000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356199" y="5845750"/>
            <a:ext cx="78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000628" y="4178392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5072066" y="4845618"/>
            <a:ext cx="57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0.5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rot="10800000">
            <a:off x="5643571" y="5058343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олилиния 47"/>
          <p:cNvSpPr/>
          <p:nvPr/>
        </p:nvSpPr>
        <p:spPr>
          <a:xfrm>
            <a:off x="3929058" y="5064134"/>
            <a:ext cx="1806576" cy="650882"/>
          </a:xfrm>
          <a:custGeom>
            <a:avLst/>
            <a:gdLst>
              <a:gd name="connsiteX0" fmla="*/ 0 w 1765300"/>
              <a:gd name="connsiteY0" fmla="*/ 596900 h 596900"/>
              <a:gd name="connsiteX1" fmla="*/ 1117600 w 1765300"/>
              <a:gd name="connsiteY1" fmla="*/ 419100 h 596900"/>
              <a:gd name="connsiteX2" fmla="*/ 1765300 w 1765300"/>
              <a:gd name="connsiteY2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300" h="596900">
                <a:moveTo>
                  <a:pt x="0" y="596900"/>
                </a:moveTo>
                <a:cubicBezTo>
                  <a:pt x="411691" y="557741"/>
                  <a:pt x="823383" y="518583"/>
                  <a:pt x="1117600" y="419100"/>
                </a:cubicBezTo>
                <a:cubicBezTo>
                  <a:pt x="1411817" y="319617"/>
                  <a:pt x="1629833" y="118533"/>
                  <a:pt x="1765300" y="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49" name="Полилиния 48"/>
          <p:cNvSpPr/>
          <p:nvPr/>
        </p:nvSpPr>
        <p:spPr>
          <a:xfrm rot="10800000">
            <a:off x="5715008" y="4429132"/>
            <a:ext cx="1806576" cy="650882"/>
          </a:xfrm>
          <a:custGeom>
            <a:avLst/>
            <a:gdLst>
              <a:gd name="connsiteX0" fmla="*/ 0 w 1765300"/>
              <a:gd name="connsiteY0" fmla="*/ 596900 h 596900"/>
              <a:gd name="connsiteX1" fmla="*/ 1117600 w 1765300"/>
              <a:gd name="connsiteY1" fmla="*/ 419100 h 596900"/>
              <a:gd name="connsiteX2" fmla="*/ 1765300 w 1765300"/>
              <a:gd name="connsiteY2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300" h="596900">
                <a:moveTo>
                  <a:pt x="0" y="596900"/>
                </a:moveTo>
                <a:cubicBezTo>
                  <a:pt x="411691" y="557741"/>
                  <a:pt x="823383" y="518583"/>
                  <a:pt x="1117600" y="419100"/>
                </a:cubicBezTo>
                <a:cubicBezTo>
                  <a:pt x="1411817" y="319617"/>
                  <a:pt x="1629833" y="118533"/>
                  <a:pt x="1765300" y="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357290" y="4789494"/>
          <a:ext cx="2390175" cy="835401"/>
        </p:xfrm>
        <a:graphic>
          <a:graphicData uri="http://schemas.openxmlformats.org/presentationml/2006/ole">
            <p:oleObj spid="_x0000_s58375" name="Формула" r:id="rId4" imgW="1307880" imgH="457200" progId="Equation.3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582060" y="3929066"/>
          <a:ext cx="1879653" cy="788990"/>
        </p:xfrm>
        <a:graphic>
          <a:graphicData uri="http://schemas.openxmlformats.org/presentationml/2006/ole">
            <p:oleObj spid="_x0000_s58376" name="Формула" r:id="rId5" imgW="1028520" imgH="431640" progId="Equation.3">
              <p:embed/>
            </p:oleObj>
          </a:graphicData>
        </a:graphic>
      </p:graphicFrame>
      <p:cxnSp>
        <p:nvCxnSpPr>
          <p:cNvPr id="54" name="Прямая соединительная линия 53"/>
          <p:cNvCxnSpPr/>
          <p:nvPr/>
        </p:nvCxnSpPr>
        <p:spPr>
          <a:xfrm>
            <a:off x="5715008" y="4357694"/>
            <a:ext cx="2071702" cy="1588"/>
          </a:xfrm>
          <a:prstGeom prst="line">
            <a:avLst/>
          </a:prstGeom>
          <a:ln w="3810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" descr="Akvelon_logo20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8566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Интерпретация гипотезы </a:t>
            </a:r>
          </a:p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в логистической регрессии</a:t>
            </a:r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23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0" y="2307591"/>
            <a:ext cx="9144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5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= оценке вероятности того, что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y = 1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для входа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Пример: если </a:t>
            </a:r>
            <a:r>
              <a:rPr lang="en-US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x = [x</a:t>
            </a:r>
            <a:r>
              <a:rPr lang="en-US" sz="23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, x</a:t>
            </a:r>
            <a:r>
              <a:rPr lang="en-US" sz="23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]</a:t>
            </a:r>
            <a:r>
              <a:rPr lang="en-US" sz="2300" baseline="30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= [1, </a:t>
            </a:r>
            <a:r>
              <a:rPr lang="ru-RU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размер опухоли</a:t>
            </a:r>
            <a:r>
              <a:rPr lang="en-US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]</a:t>
            </a:r>
            <a:r>
              <a:rPr lang="en-US" sz="2300" baseline="30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T</a:t>
            </a:r>
            <a:r>
              <a:rPr lang="ru-RU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</a:p>
          <a:p>
            <a:pPr marL="812800" indent="-279400"/>
            <a:r>
              <a:rPr lang="ru-RU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 </a:t>
            </a:r>
            <a:r>
              <a:rPr lang="ru-RU" sz="1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                     </a:t>
            </a:r>
            <a:r>
              <a:rPr lang="en-US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(x) = 0.7, </a:t>
            </a:r>
            <a:r>
              <a:rPr lang="ru-RU" sz="23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тогда пациент с 70% шансом имеет злокачественную опухоль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Рассматриваемая вероятность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P(y = i|x; Q)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является условной вероятностью параметризованной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того, что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y = i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для заданного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143108" y="5072074"/>
            <a:ext cx="4857784" cy="861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P(y = </a:t>
            </a:r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|x; Q)</a:t>
            </a:r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P(y = </a:t>
            </a:r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|x; Q)</a:t>
            </a:r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 = 1,</a:t>
            </a:r>
          </a:p>
          <a:p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P(y = </a:t>
            </a:r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|x; Q)</a:t>
            </a:r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 = 1 - </a:t>
            </a:r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P(y = </a:t>
            </a:r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|x; Q)</a:t>
            </a:r>
            <a:endParaRPr lang="en-US" sz="2500" dirty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1395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Граница решения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(Decision Boundary)</a:t>
            </a:r>
            <a:endParaRPr lang="ru-RU" sz="36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24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321552" y="4274114"/>
            <a:ext cx="5000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z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892659" y="2071678"/>
            <a:ext cx="7858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g(z)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rot="10800000">
            <a:off x="5583404" y="2788775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rot="16200000" flipV="1">
            <a:off x="4567234" y="3087200"/>
            <a:ext cx="2243158" cy="2067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894147" y="4217525"/>
            <a:ext cx="3960000" cy="1588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5319669" y="4274114"/>
            <a:ext cx="78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4964098" y="2606756"/>
            <a:ext cx="644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5035536" y="3273982"/>
            <a:ext cx="571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0.5</a:t>
            </a:r>
            <a:endParaRPr lang="en-US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rot="10800000">
            <a:off x="5607041" y="3486707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олилиния 36"/>
          <p:cNvSpPr/>
          <p:nvPr/>
        </p:nvSpPr>
        <p:spPr>
          <a:xfrm>
            <a:off x="3892528" y="3492498"/>
            <a:ext cx="1806576" cy="650882"/>
          </a:xfrm>
          <a:custGeom>
            <a:avLst/>
            <a:gdLst>
              <a:gd name="connsiteX0" fmla="*/ 0 w 1765300"/>
              <a:gd name="connsiteY0" fmla="*/ 596900 h 596900"/>
              <a:gd name="connsiteX1" fmla="*/ 1117600 w 1765300"/>
              <a:gd name="connsiteY1" fmla="*/ 419100 h 596900"/>
              <a:gd name="connsiteX2" fmla="*/ 1765300 w 1765300"/>
              <a:gd name="connsiteY2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300" h="596900">
                <a:moveTo>
                  <a:pt x="0" y="596900"/>
                </a:moveTo>
                <a:cubicBezTo>
                  <a:pt x="411691" y="557741"/>
                  <a:pt x="823383" y="518583"/>
                  <a:pt x="1117600" y="419100"/>
                </a:cubicBezTo>
                <a:cubicBezTo>
                  <a:pt x="1411817" y="319617"/>
                  <a:pt x="1629833" y="118533"/>
                  <a:pt x="1765300" y="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38" name="Полилиния 37"/>
          <p:cNvSpPr/>
          <p:nvPr/>
        </p:nvSpPr>
        <p:spPr>
          <a:xfrm rot="10800000">
            <a:off x="5678478" y="2857496"/>
            <a:ext cx="1806576" cy="650882"/>
          </a:xfrm>
          <a:custGeom>
            <a:avLst/>
            <a:gdLst>
              <a:gd name="connsiteX0" fmla="*/ 0 w 1765300"/>
              <a:gd name="connsiteY0" fmla="*/ 596900 h 596900"/>
              <a:gd name="connsiteX1" fmla="*/ 1117600 w 1765300"/>
              <a:gd name="connsiteY1" fmla="*/ 419100 h 596900"/>
              <a:gd name="connsiteX2" fmla="*/ 1765300 w 1765300"/>
              <a:gd name="connsiteY2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300" h="596900">
                <a:moveTo>
                  <a:pt x="0" y="596900"/>
                </a:moveTo>
                <a:cubicBezTo>
                  <a:pt x="411691" y="557741"/>
                  <a:pt x="823383" y="518583"/>
                  <a:pt x="1117600" y="419100"/>
                </a:cubicBezTo>
                <a:cubicBezTo>
                  <a:pt x="1411817" y="319617"/>
                  <a:pt x="1629833" y="118533"/>
                  <a:pt x="1765300" y="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2143108" y="2404591"/>
          <a:ext cx="2135187" cy="557213"/>
        </p:xfrm>
        <a:graphic>
          <a:graphicData uri="http://schemas.openxmlformats.org/presentationml/2006/ole">
            <p:oleObj spid="_x0000_s60420" name="Формула" r:id="rId4" imgW="1168200" imgH="304560" progId="Equation.3">
              <p:embed/>
            </p:oleObj>
          </a:graphicData>
        </a:graphic>
      </p:graphicFrame>
      <p:cxnSp>
        <p:nvCxnSpPr>
          <p:cNvPr id="41" name="Прямая соединительная линия 40"/>
          <p:cNvCxnSpPr/>
          <p:nvPr/>
        </p:nvCxnSpPr>
        <p:spPr>
          <a:xfrm>
            <a:off x="5678478" y="2786058"/>
            <a:ext cx="2071702" cy="1588"/>
          </a:xfrm>
          <a:prstGeom prst="line">
            <a:avLst/>
          </a:prstGeom>
          <a:ln w="38100">
            <a:solidFill>
              <a:srgbClr val="33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2249454" y="2976087"/>
          <a:ext cx="1739900" cy="788987"/>
        </p:xfrm>
        <a:graphic>
          <a:graphicData uri="http://schemas.openxmlformats.org/presentationml/2006/ole">
            <p:oleObj spid="_x0000_s60422" name="Формула" r:id="rId5" imgW="952200" imgH="431640" progId="Equation.3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0" y="4703730"/>
            <a:ext cx="9144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Пусть порог классификатора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находится в точке 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.5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 0.5 (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Q</a:t>
            </a:r>
            <a:r>
              <a:rPr lang="en-US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T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x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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0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), то предсказываем «1»</a:t>
            </a:r>
            <a:endParaRPr lang="ru-RU" sz="23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6225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 0.5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(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Q</a:t>
            </a:r>
            <a:r>
              <a:rPr lang="en-US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T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x 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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0)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то предсказываем «0»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26" name="Picture 1" descr="Akvelon_logo20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92528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Граница решения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(Decision Boundary)</a:t>
            </a:r>
            <a:endParaRPr lang="ru-RU" sz="3600" dirty="0" smtClean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25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42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857760"/>
            <a:ext cx="9144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Пусть классификатор имеет вид: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ru-RU" sz="24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/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     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4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 = g(Q</a:t>
            </a:r>
            <a:r>
              <a:rPr lang="en-US" sz="24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4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4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) = g(-3 + x</a:t>
            </a:r>
            <a:r>
              <a:rPr lang="en-US" sz="24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x</a:t>
            </a:r>
            <a:r>
              <a:rPr lang="en-US" sz="24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Предсказываем «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y = 1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» если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-3 + x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x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ru-RU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 0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иначе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«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y =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0»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 rot="-5400000">
            <a:off x="2407400" y="2935992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rot="16200000" flipV="1">
            <a:off x="1684248" y="3050319"/>
            <a:ext cx="2814662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3071802" y="4457650"/>
            <a:ext cx="3357586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4234587" y="4457650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rot="16200000" flipH="1">
            <a:off x="4163150" y="231451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rot="5400000" flipH="1" flipV="1">
            <a:off x="4163150" y="231451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16200000" flipH="1">
            <a:off x="4448902" y="2814576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4448902" y="2814576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16200000" flipH="1">
            <a:off x="4806092" y="231451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4806092" y="231451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16200000" flipH="1">
            <a:off x="5020406" y="288601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rot="5400000" flipH="1" flipV="1">
            <a:off x="5020406" y="288601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500430" y="2857496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4071934" y="3357562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3357554" y="3600394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3877396" y="4029022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rot="16200000" flipH="1">
            <a:off x="4948968" y="338608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4948968" y="338608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572000" y="3786190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3714744" y="3643314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286248" y="4071942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4214810" y="3714752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3357554" y="4000504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3214678" y="3214686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714744" y="3214686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16200000" flipH="1">
            <a:off x="5214946" y="2428868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rot="5400000" flipH="1" flipV="1">
            <a:off x="5214946" y="2428868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16200000" flipH="1">
            <a:off x="4786318" y="264318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rot="5400000" flipH="1" flipV="1">
            <a:off x="4786318" y="264318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rot="16200000" flipH="1">
            <a:off x="4643440" y="3143248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 flipH="1" flipV="1">
            <a:off x="4643440" y="3143248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rot="16200000" flipH="1">
            <a:off x="4500564" y="2500306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rot="5400000" flipH="1" flipV="1">
            <a:off x="4500564" y="2500306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16200000" flipH="1">
            <a:off x="5286382" y="307181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5400000" flipH="1" flipV="1">
            <a:off x="5286382" y="307181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16200000" flipH="1">
            <a:off x="5429258" y="2786058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rot="5400000" flipH="1" flipV="1">
            <a:off x="5429258" y="2786058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10800000">
            <a:off x="2786050" y="1857364"/>
            <a:ext cx="3143272" cy="28575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2643174" y="1928802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3</a:t>
            </a:r>
            <a:endParaRPr lang="en-US" sz="20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86" name="Прямая соединительная линия 85"/>
          <p:cNvCxnSpPr/>
          <p:nvPr/>
        </p:nvCxnSpPr>
        <p:spPr>
          <a:xfrm rot="10800000">
            <a:off x="2998778" y="2141528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5400000" flipH="1" flipV="1">
            <a:off x="5537207" y="4464057"/>
            <a:ext cx="214314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5357818" y="4500570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3</a:t>
            </a:r>
            <a:endParaRPr lang="en-US" sz="20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2855869" y="4500570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endParaRPr lang="en-US" sz="20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93" name="Прямая со стрелкой 92"/>
          <p:cNvCxnSpPr/>
          <p:nvPr/>
        </p:nvCxnSpPr>
        <p:spPr>
          <a:xfrm rot="10800000" flipV="1">
            <a:off x="5286380" y="3571876"/>
            <a:ext cx="785818" cy="2857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6215074" y="3160829"/>
            <a:ext cx="2000264" cy="55392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Граница решения (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Decision Boundary</a:t>
            </a:r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pic>
        <p:nvPicPr>
          <p:cNvPr id="80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0681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Нелинейные границы решения</a:t>
            </a:r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26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42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0" y="4857760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Пусть классификатор имеет вид: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514350" indent="-514350"/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    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 = g(Q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ru-RU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2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+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4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ru-RU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2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) =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g(-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x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2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x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ru-RU" sz="23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2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Предсказываем «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y = 1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» если </a:t>
            </a:r>
            <a:r>
              <a:rPr lang="en-US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-</a:t>
            </a: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x</a:t>
            </a:r>
            <a:r>
              <a:rPr lang="en-US" sz="22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2</a:t>
            </a:r>
            <a:r>
              <a:rPr lang="en-US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+ x</a:t>
            </a:r>
            <a:r>
              <a:rPr lang="en-US" sz="22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ru-RU" sz="2200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2</a:t>
            </a:r>
            <a:r>
              <a:rPr lang="ru-RU" sz="22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 0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иначе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«</a:t>
            </a:r>
            <a:r>
              <a:rPr lang="en-US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y = </a:t>
            </a:r>
            <a:r>
              <a:rPr lang="ru-RU" sz="22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0»</a:t>
            </a:r>
            <a:endParaRPr lang="ru-RU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 rot="-5400000">
            <a:off x="3807643" y="1807386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rot="16200000" flipV="1">
            <a:off x="3164669" y="3378991"/>
            <a:ext cx="2814662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3000364" y="3471920"/>
            <a:ext cx="3357586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5857885" y="3500438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rot="16200000" flipH="1">
            <a:off x="3500430" y="2471788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rot="5400000" flipH="1" flipV="1">
            <a:off x="3500430" y="2471788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16200000" flipH="1">
            <a:off x="3357554" y="3757672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3357554" y="3757672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16200000" flipH="1">
            <a:off x="4714876" y="225747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5400000" flipH="1" flipV="1">
            <a:off x="4714876" y="225747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16200000" flipH="1">
            <a:off x="3714744" y="4114862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rot="5400000" flipH="1" flipV="1">
            <a:off x="3714744" y="4114862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4786314" y="3329044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4071934" y="3614796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4786314" y="2900416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4357686" y="2828978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rot="16200000" flipH="1">
            <a:off x="4357686" y="440061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rot="5400000" flipH="1" flipV="1">
            <a:off x="4357686" y="440061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4000496" y="3043292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786314" y="3686234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4429124" y="3614796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4286248" y="3257606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 rot="16200000" flipH="1">
            <a:off x="5286380" y="2543226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rot="5400000" flipH="1" flipV="1">
            <a:off x="5286380" y="2543226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16200000" flipH="1">
            <a:off x="4000496" y="225747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rot="5400000" flipH="1" flipV="1">
            <a:off x="4000496" y="225747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rot="16200000" flipH="1">
            <a:off x="5000628" y="418630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5400000" flipH="1" flipV="1">
            <a:off x="5000628" y="418630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rot="16200000" flipH="1">
            <a:off x="3286116" y="311473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rot="5400000" flipH="1" flipV="1">
            <a:off x="3286116" y="311473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rot="16200000" flipH="1">
            <a:off x="5572132" y="3757672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5400000" flipH="1" flipV="1">
            <a:off x="5572132" y="3757672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16200000" flipH="1">
            <a:off x="5572132" y="3043292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rot="5400000" flipH="1" flipV="1">
            <a:off x="5572132" y="3043292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rot="10800000">
            <a:off x="4464000" y="2684513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5400000" flipH="1" flipV="1">
            <a:off x="5249867" y="3460672"/>
            <a:ext cx="214314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5072066" y="3543358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4498943" y="3114730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endParaRPr lang="en-US" sz="20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93" name="Прямая со стрелкой 92"/>
          <p:cNvCxnSpPr/>
          <p:nvPr/>
        </p:nvCxnSpPr>
        <p:spPr>
          <a:xfrm rot="10800000" flipV="1">
            <a:off x="5286380" y="2686102"/>
            <a:ext cx="785818" cy="2857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6215074" y="2328912"/>
            <a:ext cx="2000264" cy="55392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Нелинейная граница решения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rot="10800000">
            <a:off x="4464000" y="4184711"/>
            <a:ext cx="215900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rot="5400000" flipH="1" flipV="1">
            <a:off x="3749668" y="3460672"/>
            <a:ext cx="214314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3570249" y="3543358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-1</a:t>
            </a:r>
            <a:endParaRPr lang="en-US" sz="20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4070315" y="4000504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-1</a:t>
            </a:r>
            <a:endParaRPr lang="en-US" sz="20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4071600" y="2500306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3857620" y="2686102"/>
            <a:ext cx="1500198" cy="150019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0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Box 60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989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Стоимостная функция (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Cost Function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27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85934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Дана тренировочная выборка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{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x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(1)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y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(1)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x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(2)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y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(2)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…, 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marL="514350" indent="-514350"/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      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x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(m)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y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(m)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}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, где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m –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число тренировочных примеров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Пусть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x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 [x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0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1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…, 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n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]</a:t>
            </a:r>
            <a:r>
              <a:rPr lang="en-US" sz="2500" baseline="30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T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0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= 1, y  {0, 1}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Гипотеза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имеет вид: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262573" y="3571876"/>
          <a:ext cx="2595311" cy="906463"/>
        </p:xfrm>
        <a:graphic>
          <a:graphicData uri="http://schemas.openxmlformats.org/presentationml/2006/ole">
            <p:oleObj spid="_x0000_s62468" name="Формула" r:id="rId4" imgW="1307880" imgH="457200" progId="Equation.3">
              <p:embed/>
            </p:oleObj>
          </a:graphicData>
        </a:graphic>
      </p:graphicFrame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1857356" y="4643446"/>
            <a:ext cx="5357850" cy="47697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Как определить параметры </a:t>
            </a:r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?</a:t>
            </a:r>
            <a:endParaRPr lang="en-US" sz="2500" dirty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989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Стоимостная функция (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Cost Function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28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85934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Дана тренировочная выборка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{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x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(1)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y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(1)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x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(2)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y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(2)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…, 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marL="514350" indent="-514350"/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      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x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(m)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y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(m)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}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, где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m –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число тренировочных примеров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Пусть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x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 [x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0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1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…, 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n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]</a:t>
            </a:r>
            <a:r>
              <a:rPr lang="en-US" sz="2500" baseline="30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T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0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= 1, y  {0, 1}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Гипотеза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имеет вид: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262573" y="3500438"/>
          <a:ext cx="2595311" cy="906463"/>
        </p:xfrm>
        <a:graphic>
          <a:graphicData uri="http://schemas.openxmlformats.org/presentationml/2006/ole">
            <p:oleObj spid="_x0000_s63490" name="Формула" r:id="rId4" imgW="1307880" imgH="457200" progId="Equation.3">
              <p:embed/>
            </p:oleObj>
          </a:graphicData>
        </a:graphic>
      </p:graphicFrame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1857356" y="4572008"/>
            <a:ext cx="5357850" cy="47697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Как определить параметры </a:t>
            </a:r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?</a:t>
            </a:r>
            <a:endParaRPr lang="en-US" sz="25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571604" y="5210506"/>
            <a:ext cx="5929354" cy="8617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Воспользуемся как и в линейной регрессии стоимостной функцией</a:t>
            </a:r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!</a:t>
            </a:r>
            <a:endParaRPr lang="en-US" sz="2500" dirty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989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Стоимостная функция (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Cost Function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29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859340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Дана тренировочная выборка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{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x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(1)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y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(1)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x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(2)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y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(2)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…, 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</a:endParaRPr>
          </a:p>
          <a:p>
            <a:pPr marL="514350" indent="-514350"/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      (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x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(m)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, y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(m)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}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, где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m –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</a:rPr>
              <a:t>число тренировочных примеров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Пусть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x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 [x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0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1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…, 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n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]</a:t>
            </a:r>
            <a:r>
              <a:rPr lang="en-US" sz="2500" baseline="30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T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, x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0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= 1, y  {0, 1}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Гипотеза 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5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5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имеет вид: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262573" y="3500438"/>
          <a:ext cx="2595311" cy="906463"/>
        </p:xfrm>
        <a:graphic>
          <a:graphicData uri="http://schemas.openxmlformats.org/presentationml/2006/ole">
            <p:oleObj spid="_x0000_s64514" name="Формула" r:id="rId4" imgW="1307880" imgH="457200" progId="Equation.3">
              <p:embed/>
            </p:oleObj>
          </a:graphicData>
        </a:graphic>
      </p:graphicFrame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1857356" y="4572008"/>
            <a:ext cx="5357850" cy="47697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Как определить параметры </a:t>
            </a:r>
            <a:r>
              <a:rPr lang="en-US" sz="25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?</a:t>
            </a:r>
            <a:endParaRPr lang="en-US" sz="25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571604" y="5210506"/>
            <a:ext cx="5929354" cy="476979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500" dirty="0" smtClean="0">
                <a:latin typeface="Comic Sans MS" pitchFamily="66" charset="0"/>
                <a:cs typeface="Times New Roman" pitchFamily="18" charset="0"/>
              </a:rPr>
              <a:t>Как задать стоимостную функцию?</a:t>
            </a:r>
            <a:endParaRPr lang="en-US" sz="2500" dirty="0"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0010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 одной переменной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Тренировочное множество данных (скажем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всего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5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0750445"/>
              </p:ext>
            </p:extLst>
          </p:nvPr>
        </p:nvGraphicFramePr>
        <p:xfrm>
          <a:off x="857224" y="2105032"/>
          <a:ext cx="7358114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98462"/>
                <a:gridCol w="4059652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Площадь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фут</a:t>
                      </a:r>
                      <a:r>
                        <a:rPr lang="en-US" sz="2400" b="1" u="none" strike="noStrike" baseline="30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)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 – </a:t>
                      </a:r>
                      <a:r>
                        <a:rPr lang="en-US" sz="2400" b="1" u="none" strike="noStrike" baseline="0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Цена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в 1000-х 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($)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 – 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85720" y="4500570"/>
            <a:ext cx="8643998" cy="15695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Обозначения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: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m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число тренировочных примеров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«входная»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свойство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y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«выходная»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«метка»</a:t>
            </a:r>
          </a:p>
          <a:p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   (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400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sz="2400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) 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= i-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й тренировочный пример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6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3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989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Стоимостная функция (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Cost Function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30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859340"/>
            <a:ext cx="9144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Выбор стоимостной функции. Вариант первый!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Возьмем абсолютно такую же как и в линейной регрессии, помня о том, что гипотеза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задается через сигмоидную функцию</a:t>
            </a:r>
          </a:p>
          <a:p>
            <a:pPr marL="987425" indent="-174625">
              <a:buFont typeface="Wingdings" pitchFamily="2" charset="2"/>
              <a:buChar char="ü"/>
            </a:pPr>
            <a:r>
              <a:rPr lang="ru-RU" sz="2100" dirty="0" smtClean="0">
                <a:solidFill>
                  <a:srgbClr val="D60093"/>
                </a:solidFill>
                <a:latin typeface="Comic Sans MS" pitchFamily="66" charset="0"/>
                <a:cs typeface="Times New Roman" pitchFamily="18" charset="0"/>
              </a:rPr>
              <a:t>Проблема! Стоимостная функция перестает быть выпуклой</a:t>
            </a:r>
            <a:endParaRPr lang="ru-RU" sz="21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 rot="-5400000">
            <a:off x="1065467" y="4851689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J(Q)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rot="5400000" flipH="1" flipV="1">
            <a:off x="1000584" y="5000154"/>
            <a:ext cx="1571634" cy="96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785918" y="5783838"/>
            <a:ext cx="2643206" cy="345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71736" y="5786454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285984" y="3857628"/>
            <a:ext cx="1643074" cy="36925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Невыпуклая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 rot="-5400000">
            <a:off x="4792386" y="4851689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J(Q)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727503" y="5000154"/>
            <a:ext cx="1571634" cy="96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5512837" y="5783838"/>
            <a:ext cx="2643206" cy="345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298655" y="5786454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012903" y="3857628"/>
            <a:ext cx="1643074" cy="36925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Выпуклая</a:t>
            </a:r>
          </a:p>
        </p:txBody>
      </p:sp>
      <p:sp>
        <p:nvSpPr>
          <p:cNvPr id="30" name="Полилиния 29"/>
          <p:cNvSpPr/>
          <p:nvPr/>
        </p:nvSpPr>
        <p:spPr>
          <a:xfrm>
            <a:off x="5857884" y="4643446"/>
            <a:ext cx="935034" cy="990600"/>
          </a:xfrm>
          <a:custGeom>
            <a:avLst/>
            <a:gdLst>
              <a:gd name="connsiteX0" fmla="*/ 0 w 1435100"/>
              <a:gd name="connsiteY0" fmla="*/ 0 h 990600"/>
              <a:gd name="connsiteX1" fmla="*/ 838200 w 1435100"/>
              <a:gd name="connsiteY1" fmla="*/ 800100 h 990600"/>
              <a:gd name="connsiteX2" fmla="*/ 1435100 w 1435100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990600">
                <a:moveTo>
                  <a:pt x="0" y="0"/>
                </a:moveTo>
                <a:cubicBezTo>
                  <a:pt x="299508" y="317500"/>
                  <a:pt x="599017" y="635000"/>
                  <a:pt x="838200" y="800100"/>
                </a:cubicBezTo>
                <a:cubicBezTo>
                  <a:pt x="1077383" y="965200"/>
                  <a:pt x="1280583" y="963083"/>
                  <a:pt x="1435100" y="990600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/>
        </p:nvSpPr>
        <p:spPr>
          <a:xfrm flipH="1">
            <a:off x="6786578" y="4643446"/>
            <a:ext cx="910733" cy="990600"/>
          </a:xfrm>
          <a:custGeom>
            <a:avLst/>
            <a:gdLst>
              <a:gd name="connsiteX0" fmla="*/ 0 w 1435100"/>
              <a:gd name="connsiteY0" fmla="*/ 0 h 990600"/>
              <a:gd name="connsiteX1" fmla="*/ 838200 w 1435100"/>
              <a:gd name="connsiteY1" fmla="*/ 800100 h 990600"/>
              <a:gd name="connsiteX2" fmla="*/ 1435100 w 1435100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990600">
                <a:moveTo>
                  <a:pt x="0" y="0"/>
                </a:moveTo>
                <a:cubicBezTo>
                  <a:pt x="299508" y="317500"/>
                  <a:pt x="599017" y="635000"/>
                  <a:pt x="838200" y="800100"/>
                </a:cubicBezTo>
                <a:cubicBezTo>
                  <a:pt x="1077383" y="965200"/>
                  <a:pt x="1280583" y="963083"/>
                  <a:pt x="1435100" y="990600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олилиния 41"/>
          <p:cNvSpPr/>
          <p:nvPr/>
        </p:nvSpPr>
        <p:spPr>
          <a:xfrm>
            <a:off x="2000232" y="4643446"/>
            <a:ext cx="1090838" cy="1014562"/>
          </a:xfrm>
          <a:custGeom>
            <a:avLst/>
            <a:gdLst>
              <a:gd name="connsiteX0" fmla="*/ 0 w 1233714"/>
              <a:gd name="connsiteY0" fmla="*/ 0 h 1228876"/>
              <a:gd name="connsiteX1" fmla="*/ 159657 w 1233714"/>
              <a:gd name="connsiteY1" fmla="*/ 580571 h 1228876"/>
              <a:gd name="connsiteX2" fmla="*/ 377371 w 1233714"/>
              <a:gd name="connsiteY2" fmla="*/ 290285 h 1228876"/>
              <a:gd name="connsiteX3" fmla="*/ 537028 w 1233714"/>
              <a:gd name="connsiteY3" fmla="*/ 783771 h 1228876"/>
              <a:gd name="connsiteX4" fmla="*/ 667657 w 1233714"/>
              <a:gd name="connsiteY4" fmla="*/ 566057 h 1228876"/>
              <a:gd name="connsiteX5" fmla="*/ 827314 w 1233714"/>
              <a:gd name="connsiteY5" fmla="*/ 986971 h 1228876"/>
              <a:gd name="connsiteX6" fmla="*/ 943428 w 1233714"/>
              <a:gd name="connsiteY6" fmla="*/ 725714 h 1228876"/>
              <a:gd name="connsiteX7" fmla="*/ 1103085 w 1233714"/>
              <a:gd name="connsiteY7" fmla="*/ 1146628 h 1228876"/>
              <a:gd name="connsiteX8" fmla="*/ 1233714 w 1233714"/>
              <a:gd name="connsiteY8" fmla="*/ 1219200 h 122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714" h="1228876">
                <a:moveTo>
                  <a:pt x="0" y="0"/>
                </a:moveTo>
                <a:cubicBezTo>
                  <a:pt x="48381" y="266095"/>
                  <a:pt x="96762" y="532190"/>
                  <a:pt x="159657" y="580571"/>
                </a:cubicBezTo>
                <a:cubicBezTo>
                  <a:pt x="222552" y="628952"/>
                  <a:pt x="314476" y="256418"/>
                  <a:pt x="377371" y="290285"/>
                </a:cubicBezTo>
                <a:cubicBezTo>
                  <a:pt x="440266" y="324152"/>
                  <a:pt x="488647" y="737809"/>
                  <a:pt x="537028" y="783771"/>
                </a:cubicBezTo>
                <a:cubicBezTo>
                  <a:pt x="585409" y="829733"/>
                  <a:pt x="619276" y="532190"/>
                  <a:pt x="667657" y="566057"/>
                </a:cubicBezTo>
                <a:cubicBezTo>
                  <a:pt x="716038" y="599924"/>
                  <a:pt x="781352" y="960362"/>
                  <a:pt x="827314" y="986971"/>
                </a:cubicBezTo>
                <a:cubicBezTo>
                  <a:pt x="873276" y="1013581"/>
                  <a:pt x="897466" y="699105"/>
                  <a:pt x="943428" y="725714"/>
                </a:cubicBezTo>
                <a:cubicBezTo>
                  <a:pt x="989390" y="752324"/>
                  <a:pt x="1054704" y="1064380"/>
                  <a:pt x="1103085" y="1146628"/>
                </a:cubicBezTo>
                <a:cubicBezTo>
                  <a:pt x="1151466" y="1228876"/>
                  <a:pt x="1199847" y="1211943"/>
                  <a:pt x="1233714" y="1219200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олилиния 42"/>
          <p:cNvSpPr/>
          <p:nvPr/>
        </p:nvSpPr>
        <p:spPr>
          <a:xfrm flipH="1">
            <a:off x="3074477" y="4643446"/>
            <a:ext cx="926019" cy="1009343"/>
          </a:xfrm>
          <a:custGeom>
            <a:avLst/>
            <a:gdLst>
              <a:gd name="connsiteX0" fmla="*/ 0 w 1233714"/>
              <a:gd name="connsiteY0" fmla="*/ 0 h 1228876"/>
              <a:gd name="connsiteX1" fmla="*/ 159657 w 1233714"/>
              <a:gd name="connsiteY1" fmla="*/ 580571 h 1228876"/>
              <a:gd name="connsiteX2" fmla="*/ 377371 w 1233714"/>
              <a:gd name="connsiteY2" fmla="*/ 290285 h 1228876"/>
              <a:gd name="connsiteX3" fmla="*/ 537028 w 1233714"/>
              <a:gd name="connsiteY3" fmla="*/ 783771 h 1228876"/>
              <a:gd name="connsiteX4" fmla="*/ 667657 w 1233714"/>
              <a:gd name="connsiteY4" fmla="*/ 566057 h 1228876"/>
              <a:gd name="connsiteX5" fmla="*/ 827314 w 1233714"/>
              <a:gd name="connsiteY5" fmla="*/ 986971 h 1228876"/>
              <a:gd name="connsiteX6" fmla="*/ 943428 w 1233714"/>
              <a:gd name="connsiteY6" fmla="*/ 725714 h 1228876"/>
              <a:gd name="connsiteX7" fmla="*/ 1103085 w 1233714"/>
              <a:gd name="connsiteY7" fmla="*/ 1146628 h 1228876"/>
              <a:gd name="connsiteX8" fmla="*/ 1233714 w 1233714"/>
              <a:gd name="connsiteY8" fmla="*/ 1219200 h 122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714" h="1228876">
                <a:moveTo>
                  <a:pt x="0" y="0"/>
                </a:moveTo>
                <a:cubicBezTo>
                  <a:pt x="48381" y="266095"/>
                  <a:pt x="96762" y="532190"/>
                  <a:pt x="159657" y="580571"/>
                </a:cubicBezTo>
                <a:cubicBezTo>
                  <a:pt x="222552" y="628952"/>
                  <a:pt x="314476" y="256418"/>
                  <a:pt x="377371" y="290285"/>
                </a:cubicBezTo>
                <a:cubicBezTo>
                  <a:pt x="440266" y="324152"/>
                  <a:pt x="488647" y="737809"/>
                  <a:pt x="537028" y="783771"/>
                </a:cubicBezTo>
                <a:cubicBezTo>
                  <a:pt x="585409" y="829733"/>
                  <a:pt x="619276" y="532190"/>
                  <a:pt x="667657" y="566057"/>
                </a:cubicBezTo>
                <a:cubicBezTo>
                  <a:pt x="716038" y="599924"/>
                  <a:pt x="781352" y="960362"/>
                  <a:pt x="827314" y="986971"/>
                </a:cubicBezTo>
                <a:cubicBezTo>
                  <a:pt x="873276" y="1013581"/>
                  <a:pt x="897466" y="699105"/>
                  <a:pt x="943428" y="725714"/>
                </a:cubicBezTo>
                <a:cubicBezTo>
                  <a:pt x="989390" y="752324"/>
                  <a:pt x="1054704" y="1064380"/>
                  <a:pt x="1103085" y="1146628"/>
                </a:cubicBezTo>
                <a:cubicBezTo>
                  <a:pt x="1151466" y="1228876"/>
                  <a:pt x="1199847" y="1211943"/>
                  <a:pt x="1233714" y="1219200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86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Стоимостная функция (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Cost Function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31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59787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Выбор стоимостной функции. Вариант второй!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Пусть стоимостная функция имеет вид:</a:t>
            </a:r>
            <a:endParaRPr lang="ru-RU" sz="21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571736" y="2428868"/>
          <a:ext cx="3916724" cy="941388"/>
        </p:xfrm>
        <a:graphic>
          <a:graphicData uri="http://schemas.openxmlformats.org/presentationml/2006/ole">
            <p:oleObj spid="_x0000_s66562" name="Формула" r:id="rId4" imgW="2222280" imgH="533160" progId="Equation.3">
              <p:embed/>
            </p:oleObj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345738" y="3362634"/>
          <a:ext cx="6512410" cy="1209374"/>
        </p:xfrm>
        <a:graphic>
          <a:graphicData uri="http://schemas.openxmlformats.org/presentationml/2006/ole">
            <p:oleObj spid="_x0000_s66563" name="Формула" r:id="rId5" imgW="3555720" imgH="660240" progId="Equation.3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-32" y="4604761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Заметим, что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Cost = 0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если 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</a:rPr>
              <a:t>y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(i)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= 1, h</a:t>
            </a:r>
            <a:r>
              <a:rPr lang="en-US" sz="25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</a:t>
            </a:r>
            <a:r>
              <a:rPr lang="en-US" sz="2500" baseline="30000" dirty="0" smtClean="0">
                <a:solidFill>
                  <a:srgbClr val="333399"/>
                </a:solidFill>
                <a:latin typeface="Comic Sans MS" pitchFamily="66" charset="0"/>
              </a:rPr>
              <a:t>(i)</a:t>
            </a:r>
            <a:r>
              <a:rPr lang="en-US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 = </a:t>
            </a: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</a:rPr>
              <a:t>y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</a:rPr>
              <a:t>(i)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= 1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и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</a:rPr>
              <a:t>(i)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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0 тогда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Cost 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</a:t>
            </a:r>
            <a:endParaRPr lang="en-US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  <a:sym typeface="Symbol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3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</a:t>
            </a:r>
            <a:r>
              <a:rPr lang="en-US" sz="2400" baseline="30000" dirty="0" smtClean="0">
                <a:solidFill>
                  <a:srgbClr val="333399"/>
                </a:solidFill>
                <a:latin typeface="Comic Sans MS" pitchFamily="66" charset="0"/>
              </a:rPr>
              <a:t>(i)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 =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0, но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</a:rPr>
              <a:t>y</a:t>
            </a:r>
            <a:r>
              <a:rPr lang="en-US" sz="2300" baseline="30000" dirty="0" smtClean="0">
                <a:solidFill>
                  <a:srgbClr val="333399"/>
                </a:solidFill>
                <a:latin typeface="Comic Sans MS" pitchFamily="66" charset="0"/>
              </a:rPr>
              <a:t>(i)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= 1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 мы штрафуем алгоритм обучения очень высокой стоимостью!</a:t>
            </a: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олилиния 45"/>
          <p:cNvSpPr/>
          <p:nvPr/>
        </p:nvSpPr>
        <p:spPr>
          <a:xfrm>
            <a:off x="1928794" y="4310743"/>
            <a:ext cx="1569149" cy="1451428"/>
          </a:xfrm>
          <a:custGeom>
            <a:avLst/>
            <a:gdLst>
              <a:gd name="connsiteX0" fmla="*/ 0 w 1524000"/>
              <a:gd name="connsiteY0" fmla="*/ 0 h 1451428"/>
              <a:gd name="connsiteX1" fmla="*/ 522514 w 1524000"/>
              <a:gd name="connsiteY1" fmla="*/ 1059543 h 1451428"/>
              <a:gd name="connsiteX2" fmla="*/ 1524000 w 1524000"/>
              <a:gd name="connsiteY2" fmla="*/ 1451428 h 145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451428">
                <a:moveTo>
                  <a:pt x="0" y="0"/>
                </a:moveTo>
                <a:cubicBezTo>
                  <a:pt x="134257" y="408819"/>
                  <a:pt x="268514" y="817638"/>
                  <a:pt x="522514" y="1059543"/>
                </a:cubicBezTo>
                <a:cubicBezTo>
                  <a:pt x="776514" y="1301448"/>
                  <a:pt x="1311124" y="1405466"/>
                  <a:pt x="1524000" y="1451428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олилиния 46"/>
          <p:cNvSpPr/>
          <p:nvPr/>
        </p:nvSpPr>
        <p:spPr>
          <a:xfrm flipH="1">
            <a:off x="5500694" y="4335026"/>
            <a:ext cx="1569150" cy="1451428"/>
          </a:xfrm>
          <a:custGeom>
            <a:avLst/>
            <a:gdLst>
              <a:gd name="connsiteX0" fmla="*/ 0 w 1524000"/>
              <a:gd name="connsiteY0" fmla="*/ 0 h 1451428"/>
              <a:gd name="connsiteX1" fmla="*/ 522514 w 1524000"/>
              <a:gd name="connsiteY1" fmla="*/ 1059543 h 1451428"/>
              <a:gd name="connsiteX2" fmla="*/ 1524000 w 1524000"/>
              <a:gd name="connsiteY2" fmla="*/ 1451428 h 145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451428">
                <a:moveTo>
                  <a:pt x="0" y="0"/>
                </a:moveTo>
                <a:cubicBezTo>
                  <a:pt x="134257" y="408819"/>
                  <a:pt x="268514" y="817638"/>
                  <a:pt x="522514" y="1059543"/>
                </a:cubicBezTo>
                <a:cubicBezTo>
                  <a:pt x="776514" y="1301448"/>
                  <a:pt x="1311124" y="1405466"/>
                  <a:pt x="1524000" y="1451428"/>
                </a:cubicBezTo>
              </a:path>
            </a:pathLst>
          </a:cu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86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Стоимостная функция (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Cost Function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32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597871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Выбор стоимостной функции. Вариант второй!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Немного пояснений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!</a:t>
            </a:r>
            <a:endParaRPr lang="ru-RU" sz="21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345738" y="2428868"/>
          <a:ext cx="6512410" cy="1209374"/>
        </p:xfrm>
        <a:graphic>
          <a:graphicData uri="http://schemas.openxmlformats.org/presentationml/2006/ole">
            <p:oleObj spid="_x0000_s67587" name="Формула" r:id="rId4" imgW="3555720" imgH="660240" progId="Equation.3">
              <p:embed/>
            </p:oleObj>
          </a:graphicData>
        </a:graphic>
      </p:graphicFrame>
      <p:sp>
        <p:nvSpPr>
          <p:cNvPr id="20" name="Text Box 7"/>
          <p:cNvSpPr txBox="1">
            <a:spLocks noChangeArrowheads="1"/>
          </p:cNvSpPr>
          <p:nvPr/>
        </p:nvSpPr>
        <p:spPr bwMode="auto">
          <a:xfrm rot="-5400000">
            <a:off x="994029" y="4851689"/>
            <a:ext cx="1071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dirty="0" err="1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ln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(z)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rot="5400000" flipH="1" flipV="1">
            <a:off x="1000584" y="5000154"/>
            <a:ext cx="1571634" cy="96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785918" y="5783838"/>
            <a:ext cx="2643206" cy="345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857620" y="5786454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z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85984" y="3857628"/>
            <a:ext cx="1643074" cy="36925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y = 1</a:t>
            </a:r>
            <a:endParaRPr lang="ru-RU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 rot="-5400000">
            <a:off x="4720949" y="4923127"/>
            <a:ext cx="1071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dirty="0" err="1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ln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(1-z)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rot="5400000" flipH="1" flipV="1">
            <a:off x="4727503" y="5000154"/>
            <a:ext cx="1571634" cy="96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512837" y="5783838"/>
            <a:ext cx="2643206" cy="345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7584539" y="5786454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z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12903" y="3857628"/>
            <a:ext cx="1643074" cy="36925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Если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y = 0</a:t>
            </a:r>
            <a:endParaRPr lang="ru-RU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rot="5400000" flipH="1" flipV="1">
            <a:off x="3394067" y="5749941"/>
            <a:ext cx="214314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355935" y="5786454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500166" y="5743534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 rot="5400000" flipH="1" flipV="1">
            <a:off x="7153340" y="5749941"/>
            <a:ext cx="214314" cy="1588"/>
          </a:xfrm>
          <a:prstGeom prst="line">
            <a:avLst/>
          </a:prstGeom>
          <a:ln w="38100"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7142149" y="5786454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5259439" y="5743534"/>
            <a:ext cx="5016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0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33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86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Стоимостная функция (</a:t>
            </a:r>
            <a:r>
              <a:rPr lang="en-US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Cost Function</a:t>
            </a:r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33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597871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Для дальнейшего анализа стоимостную функцию для логистической регрессии удобно представить в виде: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241425" y="2487613"/>
          <a:ext cx="6580188" cy="941387"/>
        </p:xfrm>
        <a:graphic>
          <a:graphicData uri="http://schemas.openxmlformats.org/presentationml/2006/ole">
            <p:oleObj spid="_x0000_s68611" name="Формула" r:id="rId4" imgW="3733560" imgH="533160" progId="Equation.3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-32" y="3424340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Для того, чтобы найти параметры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, необходимо минимизировать </a:t>
            </a:r>
            <a:r>
              <a:rPr lang="en-US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J(Q)</a:t>
            </a:r>
            <a:r>
              <a:rPr lang="ru-RU" sz="23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, например, методом градиентного спуска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Для того, чтобы выполнить предсказание для нового входного значения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используем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3405189" y="5265535"/>
          <a:ext cx="2309819" cy="806671"/>
        </p:xfrm>
        <a:graphic>
          <a:graphicData uri="http://schemas.openxmlformats.org/presentationml/2006/ole">
            <p:oleObj spid="_x0000_s68612" name="Формула" r:id="rId5" imgW="1307880" imgH="457200" progId="Equation.3">
              <p:embed/>
            </p:oleObj>
          </a:graphicData>
        </a:graphic>
      </p:graphicFrame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867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Градиентный спуск для лог. регрессии </a:t>
            </a:r>
          </a:p>
        </p:txBody>
      </p:sp>
      <p:sp>
        <p:nvSpPr>
          <p:cNvPr id="299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34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326717" y="1571612"/>
            <a:ext cx="5429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Times New Roman" pitchFamily="18" charset="0"/>
              </a:rPr>
              <a:t>repeat until convergence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{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0" y="307181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Вычислив производные получим</a:t>
            </a:r>
            <a:endParaRPr lang="ru-RU" sz="22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1285852" y="3477426"/>
            <a:ext cx="5429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Times New Roman" pitchFamily="18" charset="0"/>
              </a:rPr>
              <a:t>repeat until convergence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{</a:t>
            </a:r>
            <a:endParaRPr lang="ru-RU" sz="2400" dirty="0" smtClean="0">
              <a:latin typeface="Comic Sans MS" pitchFamily="66" charset="0"/>
              <a:cs typeface="Times New Roman" pitchFamily="18" charset="0"/>
            </a:endParaRPr>
          </a:p>
          <a:p>
            <a:endParaRPr lang="ru-RU" sz="2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560513" y="3977492"/>
          <a:ext cx="4383087" cy="938213"/>
        </p:xfrm>
        <a:graphic>
          <a:graphicData uri="http://schemas.openxmlformats.org/presentationml/2006/ole">
            <p:oleObj spid="_x0000_s71683" name="Формула" r:id="rId4" imgW="2489040" imgH="533160" progId="Equation.3">
              <p:embed/>
            </p:oleObj>
          </a:graphicData>
        </a:graphic>
      </p:graphicFrame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714348" y="5231401"/>
            <a:ext cx="7643866" cy="769367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200" dirty="0" smtClean="0">
                <a:latin typeface="Comic Sans MS" pitchFamily="66" charset="0"/>
                <a:cs typeface="Times New Roman" pitchFamily="18" charset="0"/>
              </a:rPr>
              <a:t>Замечание. Градиентный спуск выглядит идентично линейной регрессии, но </a:t>
            </a:r>
            <a:r>
              <a:rPr lang="en-US" sz="22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2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200" dirty="0" smtClean="0"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200" dirty="0" smtClean="0">
                <a:latin typeface="Comic Sans MS" pitchFamily="66" charset="0"/>
                <a:cs typeface="Times New Roman" pitchFamily="18" charset="0"/>
              </a:rPr>
              <a:t> задается иначе!</a:t>
            </a:r>
            <a:endParaRPr lang="en-US" sz="2200" dirty="0">
              <a:latin typeface="Comic Sans MS" pitchFamily="66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860032" y="2297146"/>
            <a:ext cx="15888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100" dirty="0" smtClean="0">
                <a:latin typeface="Comic Sans MS" pitchFamily="66" charset="0"/>
                <a:cs typeface="Times New Roman" pitchFamily="18" charset="0"/>
              </a:rPr>
              <a:t>j = 0, …, n</a:t>
            </a:r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)</a:t>
            </a:r>
            <a:endParaRPr lang="en-US" sz="21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072198" y="3892715"/>
            <a:ext cx="2205902" cy="110792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none" lIns="91365" tIns="45683" rIns="91365" bIns="45683">
            <a:spAutoFit/>
          </a:bodyPr>
          <a:lstStyle/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параметры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обновляются </a:t>
            </a:r>
          </a:p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одновременно</a:t>
            </a:r>
            <a:endParaRPr lang="en-US" sz="22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619672" y="2170113"/>
          <a:ext cx="2816225" cy="862012"/>
        </p:xfrm>
        <a:graphic>
          <a:graphicData uri="http://schemas.openxmlformats.org/presentationml/2006/ole">
            <p:oleObj spid="_x0000_s71684" name="Формула" r:id="rId5" imgW="1866600" imgH="571320" progId="Equation.3">
              <p:embed/>
            </p:oleObj>
          </a:graphicData>
        </a:graphic>
      </p:graphicFrame>
      <p:pic>
        <p:nvPicPr>
          <p:cNvPr id="22" name="Picture 1" descr="Akvelon_logo20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681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Многоклассовая классификация</a:t>
            </a:r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35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57269" y="2000240"/>
            <a:ext cx="3357586" cy="40003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Бинарная классификация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472045" y="2000240"/>
            <a:ext cx="4214842" cy="40003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Многоклассовая классификация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 rot="-5400000">
            <a:off x="92867" y="4050482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rot="16200000" flipV="1">
            <a:off x="-630285" y="4164809"/>
            <a:ext cx="2814662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757269" y="5572140"/>
            <a:ext cx="3357586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 Box 7"/>
          <p:cNvSpPr txBox="1">
            <a:spLocks noChangeArrowheads="1"/>
          </p:cNvSpPr>
          <p:nvPr/>
        </p:nvSpPr>
        <p:spPr bwMode="auto">
          <a:xfrm>
            <a:off x="1920054" y="5572140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84" name="Прямая соединительная линия 283"/>
          <p:cNvCxnSpPr/>
          <p:nvPr/>
        </p:nvCxnSpPr>
        <p:spPr>
          <a:xfrm rot="16200000" flipH="1">
            <a:off x="2134367" y="342900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/>
          <p:nvPr/>
        </p:nvCxnSpPr>
        <p:spPr>
          <a:xfrm rot="5400000" flipH="1" flipV="1">
            <a:off x="2134367" y="342900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единительная линия 285"/>
          <p:cNvCxnSpPr/>
          <p:nvPr/>
        </p:nvCxnSpPr>
        <p:spPr>
          <a:xfrm rot="16200000" flipH="1">
            <a:off x="2420119" y="3929066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единительная линия 286"/>
          <p:cNvCxnSpPr/>
          <p:nvPr/>
        </p:nvCxnSpPr>
        <p:spPr>
          <a:xfrm rot="5400000" flipH="1" flipV="1">
            <a:off x="2420119" y="3929066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единительная линия 287"/>
          <p:cNvCxnSpPr/>
          <p:nvPr/>
        </p:nvCxnSpPr>
        <p:spPr>
          <a:xfrm rot="16200000" flipH="1">
            <a:off x="2777309" y="342900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единительная линия 288"/>
          <p:cNvCxnSpPr/>
          <p:nvPr/>
        </p:nvCxnSpPr>
        <p:spPr>
          <a:xfrm rot="5400000" flipH="1" flipV="1">
            <a:off x="2777309" y="342900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единительная линия 289"/>
          <p:cNvCxnSpPr/>
          <p:nvPr/>
        </p:nvCxnSpPr>
        <p:spPr>
          <a:xfrm rot="16200000" flipH="1">
            <a:off x="2991623" y="400050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единительная линия 290"/>
          <p:cNvCxnSpPr/>
          <p:nvPr/>
        </p:nvCxnSpPr>
        <p:spPr>
          <a:xfrm rot="5400000" flipH="1" flipV="1">
            <a:off x="2991623" y="4000504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Овал 291"/>
          <p:cNvSpPr/>
          <p:nvPr/>
        </p:nvSpPr>
        <p:spPr>
          <a:xfrm>
            <a:off x="1348549" y="4143380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3" name="Овал 292"/>
          <p:cNvSpPr/>
          <p:nvPr/>
        </p:nvSpPr>
        <p:spPr>
          <a:xfrm>
            <a:off x="1920053" y="4500570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Овал 293"/>
          <p:cNvSpPr/>
          <p:nvPr/>
        </p:nvSpPr>
        <p:spPr>
          <a:xfrm>
            <a:off x="1134235" y="4714884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5" name="Овал 294"/>
          <p:cNvSpPr/>
          <p:nvPr/>
        </p:nvSpPr>
        <p:spPr>
          <a:xfrm>
            <a:off x="1562863" y="5143512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7" name="Прямая соединительная линия 296"/>
          <p:cNvCxnSpPr/>
          <p:nvPr/>
        </p:nvCxnSpPr>
        <p:spPr>
          <a:xfrm rot="16200000" flipH="1">
            <a:off x="2920185" y="450057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единительная линия 297"/>
          <p:cNvCxnSpPr/>
          <p:nvPr/>
        </p:nvCxnSpPr>
        <p:spPr>
          <a:xfrm rot="5400000" flipH="1" flipV="1">
            <a:off x="2920185" y="450057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Овал 298"/>
          <p:cNvSpPr/>
          <p:nvPr/>
        </p:nvSpPr>
        <p:spPr>
          <a:xfrm>
            <a:off x="2143891" y="5153036"/>
            <a:ext cx="285752" cy="285752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0" name="Text Box 7"/>
          <p:cNvSpPr txBox="1">
            <a:spLocks noChangeArrowheads="1"/>
          </p:cNvSpPr>
          <p:nvPr/>
        </p:nvSpPr>
        <p:spPr bwMode="auto">
          <a:xfrm rot="-5400000">
            <a:off x="4307709" y="4050482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01" name="Прямая со стрелкой 300"/>
          <p:cNvCxnSpPr/>
          <p:nvPr/>
        </p:nvCxnSpPr>
        <p:spPr>
          <a:xfrm rot="16200000" flipV="1">
            <a:off x="3584557" y="4164809"/>
            <a:ext cx="2814662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/>
          <p:nvPr/>
        </p:nvCxnSpPr>
        <p:spPr>
          <a:xfrm flipV="1">
            <a:off x="4972111" y="5572140"/>
            <a:ext cx="3357586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 Box 7"/>
          <p:cNvSpPr txBox="1">
            <a:spLocks noChangeArrowheads="1"/>
          </p:cNvSpPr>
          <p:nvPr/>
        </p:nvSpPr>
        <p:spPr bwMode="auto">
          <a:xfrm>
            <a:off x="6134896" y="5572140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05" name="Прямая соединительная линия 304"/>
          <p:cNvCxnSpPr/>
          <p:nvPr/>
        </p:nvCxnSpPr>
        <p:spPr>
          <a:xfrm rot="16200000" flipH="1">
            <a:off x="6900937" y="350044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Прямая соединительная линия 305"/>
          <p:cNvCxnSpPr/>
          <p:nvPr/>
        </p:nvCxnSpPr>
        <p:spPr>
          <a:xfrm rot="5400000" flipH="1" flipV="1">
            <a:off x="6900937" y="3500440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Прямая соединительная линия 306"/>
          <p:cNvCxnSpPr/>
          <p:nvPr/>
        </p:nvCxnSpPr>
        <p:spPr>
          <a:xfrm rot="16200000" flipH="1">
            <a:off x="7186691" y="4000505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Прямая соединительная линия 307"/>
          <p:cNvCxnSpPr/>
          <p:nvPr/>
        </p:nvCxnSpPr>
        <p:spPr>
          <a:xfrm rot="5400000" flipH="1" flipV="1">
            <a:off x="7186691" y="4000505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единительная линия 308"/>
          <p:cNvCxnSpPr/>
          <p:nvPr/>
        </p:nvCxnSpPr>
        <p:spPr>
          <a:xfrm rot="16200000" flipH="1">
            <a:off x="7401005" y="3357563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Прямая соединительная линия 309"/>
          <p:cNvCxnSpPr/>
          <p:nvPr/>
        </p:nvCxnSpPr>
        <p:spPr>
          <a:xfrm rot="5400000" flipH="1" flipV="1">
            <a:off x="7401005" y="3357563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/>
          <p:cNvCxnSpPr/>
          <p:nvPr/>
        </p:nvCxnSpPr>
        <p:spPr>
          <a:xfrm rot="16200000" flipH="1">
            <a:off x="7615317" y="3786191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единительная линия 311"/>
          <p:cNvCxnSpPr/>
          <p:nvPr/>
        </p:nvCxnSpPr>
        <p:spPr>
          <a:xfrm rot="5400000" flipH="1" flipV="1">
            <a:off x="7615317" y="3786191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Прямая соединительная линия 316"/>
          <p:cNvCxnSpPr/>
          <p:nvPr/>
        </p:nvCxnSpPr>
        <p:spPr>
          <a:xfrm rot="16200000" flipH="1">
            <a:off x="7615317" y="4286257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Прямая соединительная линия 317"/>
          <p:cNvCxnSpPr/>
          <p:nvPr/>
        </p:nvCxnSpPr>
        <p:spPr>
          <a:xfrm rot="5400000" flipH="1" flipV="1">
            <a:off x="7615317" y="4286257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28"/>
          <p:cNvSpPr/>
          <p:nvPr/>
        </p:nvSpPr>
        <p:spPr>
          <a:xfrm>
            <a:off x="6037327" y="4572008"/>
            <a:ext cx="234734" cy="267068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29"/>
          <p:cNvSpPr/>
          <p:nvPr/>
        </p:nvSpPr>
        <p:spPr>
          <a:xfrm>
            <a:off x="6081993" y="5090758"/>
            <a:ext cx="234734" cy="267068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0"/>
          <p:cNvSpPr/>
          <p:nvPr/>
        </p:nvSpPr>
        <p:spPr>
          <a:xfrm>
            <a:off x="6426763" y="4957224"/>
            <a:ext cx="234734" cy="267068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1"/>
          <p:cNvSpPr/>
          <p:nvPr/>
        </p:nvSpPr>
        <p:spPr>
          <a:xfrm>
            <a:off x="5697278" y="4943236"/>
            <a:ext cx="234734" cy="267068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Isosceles Triangle 32"/>
          <p:cNvSpPr/>
          <p:nvPr/>
        </p:nvSpPr>
        <p:spPr>
          <a:xfrm>
            <a:off x="5572512" y="3143248"/>
            <a:ext cx="355600" cy="317821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Isosceles Triangle 33"/>
          <p:cNvSpPr/>
          <p:nvPr/>
        </p:nvSpPr>
        <p:spPr>
          <a:xfrm>
            <a:off x="5257863" y="3507293"/>
            <a:ext cx="355600" cy="317821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Isosceles Triangle 34"/>
          <p:cNvSpPr/>
          <p:nvPr/>
        </p:nvSpPr>
        <p:spPr>
          <a:xfrm>
            <a:off x="5689879" y="3598895"/>
            <a:ext cx="355600" cy="317821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Isosceles Triangle 34"/>
          <p:cNvSpPr/>
          <p:nvPr/>
        </p:nvSpPr>
        <p:spPr>
          <a:xfrm>
            <a:off x="6116709" y="3319154"/>
            <a:ext cx="355600" cy="317821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Isosceles Triangle 34"/>
          <p:cNvSpPr/>
          <p:nvPr/>
        </p:nvSpPr>
        <p:spPr>
          <a:xfrm>
            <a:off x="5402329" y="4001465"/>
            <a:ext cx="355600" cy="317821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0"/>
          <p:cNvSpPr/>
          <p:nvPr/>
        </p:nvSpPr>
        <p:spPr>
          <a:xfrm>
            <a:off x="6472309" y="4429132"/>
            <a:ext cx="234734" cy="267068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31"/>
          <p:cNvSpPr/>
          <p:nvPr/>
        </p:nvSpPr>
        <p:spPr>
          <a:xfrm>
            <a:off x="5797201" y="5214949"/>
            <a:ext cx="132121" cy="150320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31"/>
          <p:cNvSpPr/>
          <p:nvPr/>
        </p:nvSpPr>
        <p:spPr>
          <a:xfrm>
            <a:off x="5511449" y="5214949"/>
            <a:ext cx="132121" cy="150320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31"/>
          <p:cNvSpPr/>
          <p:nvPr/>
        </p:nvSpPr>
        <p:spPr>
          <a:xfrm>
            <a:off x="5715008" y="5421819"/>
            <a:ext cx="132121" cy="150320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31"/>
          <p:cNvSpPr/>
          <p:nvPr/>
        </p:nvSpPr>
        <p:spPr>
          <a:xfrm>
            <a:off x="5500694" y="5500701"/>
            <a:ext cx="132121" cy="150320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Овал 267"/>
          <p:cNvSpPr/>
          <p:nvPr/>
        </p:nvSpPr>
        <p:spPr>
          <a:xfrm>
            <a:off x="7715272" y="3786190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7" name="Овал 266"/>
          <p:cNvSpPr/>
          <p:nvPr/>
        </p:nvSpPr>
        <p:spPr>
          <a:xfrm>
            <a:off x="7500958" y="4000504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9" name="Овал 268"/>
          <p:cNvSpPr/>
          <p:nvPr/>
        </p:nvSpPr>
        <p:spPr>
          <a:xfrm>
            <a:off x="7429520" y="3714752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0" name="Овал 269"/>
          <p:cNvSpPr/>
          <p:nvPr/>
        </p:nvSpPr>
        <p:spPr>
          <a:xfrm>
            <a:off x="7215206" y="3867152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867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Многоклассовая классификация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. 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Подход «один против всех» 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One-</a:t>
            </a:r>
            <a:r>
              <a:rPr lang="en-US" sz="3200" dirty="0" err="1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vs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-all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36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 rot="-5400000">
            <a:off x="121384" y="3436120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8" name="Прямая со стрелкой 37"/>
          <p:cNvCxnSpPr/>
          <p:nvPr/>
        </p:nvCxnSpPr>
        <p:spPr>
          <a:xfrm rot="16200000" flipV="1">
            <a:off x="-601768" y="3550447"/>
            <a:ext cx="2814662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785786" y="4957778"/>
            <a:ext cx="3357586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948571" y="4957716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rot="16200000" flipH="1">
            <a:off x="2714612" y="2886078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rot="5400000" flipH="1" flipV="1">
            <a:off x="2714612" y="2886078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rot="16200000" flipH="1">
            <a:off x="3000366" y="3386143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rot="5400000" flipH="1" flipV="1">
            <a:off x="3000366" y="3386143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rot="16200000" flipH="1">
            <a:off x="3214680" y="2743201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5400000" flipH="1" flipV="1">
            <a:off x="3214680" y="2743201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rot="16200000" flipH="1">
            <a:off x="3428992" y="3171829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5400000" flipH="1" flipV="1">
            <a:off x="3428992" y="3171829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16200000" flipH="1">
            <a:off x="3428992" y="3671895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rot="5400000" flipH="1" flipV="1">
            <a:off x="3428992" y="3671895"/>
            <a:ext cx="214312" cy="214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28"/>
          <p:cNvSpPr/>
          <p:nvPr/>
        </p:nvSpPr>
        <p:spPr>
          <a:xfrm>
            <a:off x="1851002" y="3957646"/>
            <a:ext cx="234734" cy="267068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9"/>
          <p:cNvSpPr/>
          <p:nvPr/>
        </p:nvSpPr>
        <p:spPr>
          <a:xfrm>
            <a:off x="1895668" y="4476396"/>
            <a:ext cx="234734" cy="267068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0"/>
          <p:cNvSpPr/>
          <p:nvPr/>
        </p:nvSpPr>
        <p:spPr>
          <a:xfrm>
            <a:off x="2240438" y="4342862"/>
            <a:ext cx="234734" cy="267068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1"/>
          <p:cNvSpPr/>
          <p:nvPr/>
        </p:nvSpPr>
        <p:spPr>
          <a:xfrm>
            <a:off x="1510953" y="4328874"/>
            <a:ext cx="234734" cy="267068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32"/>
          <p:cNvSpPr/>
          <p:nvPr/>
        </p:nvSpPr>
        <p:spPr>
          <a:xfrm>
            <a:off x="1386187" y="2528886"/>
            <a:ext cx="355600" cy="317821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33"/>
          <p:cNvSpPr/>
          <p:nvPr/>
        </p:nvSpPr>
        <p:spPr>
          <a:xfrm>
            <a:off x="1071538" y="2892931"/>
            <a:ext cx="355600" cy="317821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34"/>
          <p:cNvSpPr/>
          <p:nvPr/>
        </p:nvSpPr>
        <p:spPr>
          <a:xfrm>
            <a:off x="1503554" y="2984533"/>
            <a:ext cx="355600" cy="317821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34"/>
          <p:cNvSpPr/>
          <p:nvPr/>
        </p:nvSpPr>
        <p:spPr>
          <a:xfrm>
            <a:off x="1930384" y="2704792"/>
            <a:ext cx="355600" cy="317821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30"/>
          <p:cNvSpPr/>
          <p:nvPr/>
        </p:nvSpPr>
        <p:spPr>
          <a:xfrm>
            <a:off x="2285984" y="3814770"/>
            <a:ext cx="234734" cy="267068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 Box 7"/>
          <p:cNvSpPr txBox="1">
            <a:spLocks noChangeArrowheads="1"/>
          </p:cNvSpPr>
          <p:nvPr/>
        </p:nvSpPr>
        <p:spPr bwMode="auto">
          <a:xfrm rot="-5400000">
            <a:off x="4905469" y="2565673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84" name="Прямая со стрелкой 183"/>
          <p:cNvCxnSpPr/>
          <p:nvPr/>
        </p:nvCxnSpPr>
        <p:spPr>
          <a:xfrm rot="5400000" flipH="1" flipV="1">
            <a:off x="4920362" y="2723449"/>
            <a:ext cx="1304507" cy="96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/>
          <p:nvPr/>
        </p:nvCxnSpPr>
        <p:spPr>
          <a:xfrm>
            <a:off x="5572132" y="3355974"/>
            <a:ext cx="2000264" cy="2616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 Box 7"/>
          <p:cNvSpPr txBox="1">
            <a:spLocks noChangeArrowheads="1"/>
          </p:cNvSpPr>
          <p:nvPr/>
        </p:nvSpPr>
        <p:spPr bwMode="auto">
          <a:xfrm>
            <a:off x="6000760" y="3357562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8072462" y="3786188"/>
            <a:ext cx="149729" cy="1497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/>
          <p:nvPr/>
        </p:nvCxnSpPr>
        <p:spPr>
          <a:xfrm rot="5400000" flipH="1" flipV="1">
            <a:off x="8069051" y="3789633"/>
            <a:ext cx="149729" cy="1428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31"/>
          <p:cNvSpPr/>
          <p:nvPr/>
        </p:nvSpPr>
        <p:spPr>
          <a:xfrm>
            <a:off x="5214942" y="5357825"/>
            <a:ext cx="132121" cy="150320"/>
          </a:xfrm>
          <a:prstGeom prst="rect">
            <a:avLst/>
          </a:prstGeom>
          <a:noFill/>
          <a:ln w="3810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Isosceles Triangle 32"/>
          <p:cNvSpPr/>
          <p:nvPr/>
        </p:nvSpPr>
        <p:spPr>
          <a:xfrm>
            <a:off x="6031215" y="2160422"/>
            <a:ext cx="212756" cy="190153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Isosceles Triangle 33"/>
          <p:cNvSpPr/>
          <p:nvPr/>
        </p:nvSpPr>
        <p:spPr>
          <a:xfrm>
            <a:off x="5788004" y="2310153"/>
            <a:ext cx="212756" cy="190153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34"/>
          <p:cNvSpPr/>
          <p:nvPr/>
        </p:nvSpPr>
        <p:spPr>
          <a:xfrm>
            <a:off x="6073756" y="2453029"/>
            <a:ext cx="212756" cy="190153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Isosceles Triangle 34"/>
          <p:cNvSpPr/>
          <p:nvPr/>
        </p:nvSpPr>
        <p:spPr>
          <a:xfrm>
            <a:off x="6288070" y="2238715"/>
            <a:ext cx="212756" cy="190153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Овал 222"/>
          <p:cNvSpPr/>
          <p:nvPr/>
        </p:nvSpPr>
        <p:spPr>
          <a:xfrm>
            <a:off x="6715140" y="2285992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4" name="Овал 223"/>
          <p:cNvSpPr/>
          <p:nvPr/>
        </p:nvSpPr>
        <p:spPr>
          <a:xfrm>
            <a:off x="7224730" y="2500306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Овал 224"/>
          <p:cNvSpPr/>
          <p:nvPr/>
        </p:nvSpPr>
        <p:spPr>
          <a:xfrm>
            <a:off x="7010416" y="2214554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6" name="Овал 225"/>
          <p:cNvSpPr/>
          <p:nvPr/>
        </p:nvSpPr>
        <p:spPr>
          <a:xfrm>
            <a:off x="6929454" y="2571744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7" name="Овал 226"/>
          <p:cNvSpPr/>
          <p:nvPr/>
        </p:nvSpPr>
        <p:spPr>
          <a:xfrm>
            <a:off x="7143768" y="2786058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8" name="Овал 227"/>
          <p:cNvSpPr/>
          <p:nvPr/>
        </p:nvSpPr>
        <p:spPr>
          <a:xfrm>
            <a:off x="6081722" y="3009896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9" name="Овал 228"/>
          <p:cNvSpPr/>
          <p:nvPr/>
        </p:nvSpPr>
        <p:spPr>
          <a:xfrm>
            <a:off x="6581788" y="2867020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0" name="Овал 229"/>
          <p:cNvSpPr/>
          <p:nvPr/>
        </p:nvSpPr>
        <p:spPr>
          <a:xfrm>
            <a:off x="6286512" y="2867020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1" name="Овал 230"/>
          <p:cNvSpPr/>
          <p:nvPr/>
        </p:nvSpPr>
        <p:spPr>
          <a:xfrm>
            <a:off x="6286512" y="3152772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2" name="Овал 231"/>
          <p:cNvSpPr/>
          <p:nvPr/>
        </p:nvSpPr>
        <p:spPr>
          <a:xfrm>
            <a:off x="6500826" y="3071810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3" name="Прямая соединительная линия 232"/>
          <p:cNvCxnSpPr/>
          <p:nvPr/>
        </p:nvCxnSpPr>
        <p:spPr>
          <a:xfrm rot="5400000">
            <a:off x="5715008" y="2143116"/>
            <a:ext cx="1214446" cy="107157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 Box 7"/>
          <p:cNvSpPr txBox="1">
            <a:spLocks noChangeArrowheads="1"/>
          </p:cNvSpPr>
          <p:nvPr/>
        </p:nvSpPr>
        <p:spPr bwMode="auto">
          <a:xfrm rot="-5400000">
            <a:off x="6280441" y="4065871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45" name="Прямая со стрелкой 244"/>
          <p:cNvCxnSpPr/>
          <p:nvPr/>
        </p:nvCxnSpPr>
        <p:spPr>
          <a:xfrm rot="5400000" flipH="1" flipV="1">
            <a:off x="6295334" y="4223647"/>
            <a:ext cx="1304507" cy="96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/>
          <p:cNvCxnSpPr/>
          <p:nvPr/>
        </p:nvCxnSpPr>
        <p:spPr>
          <a:xfrm>
            <a:off x="6947104" y="4856172"/>
            <a:ext cx="2000264" cy="2616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7"/>
          <p:cNvSpPr txBox="1">
            <a:spLocks noChangeArrowheads="1"/>
          </p:cNvSpPr>
          <p:nvPr/>
        </p:nvSpPr>
        <p:spPr bwMode="auto">
          <a:xfrm>
            <a:off x="7375732" y="4857760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8" name="Овал 257"/>
          <p:cNvSpPr/>
          <p:nvPr/>
        </p:nvSpPr>
        <p:spPr>
          <a:xfrm>
            <a:off x="7375732" y="4510094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9" name="Овал 258"/>
          <p:cNvSpPr/>
          <p:nvPr/>
        </p:nvSpPr>
        <p:spPr>
          <a:xfrm>
            <a:off x="7956760" y="4367218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0" name="Овал 259"/>
          <p:cNvSpPr/>
          <p:nvPr/>
        </p:nvSpPr>
        <p:spPr>
          <a:xfrm>
            <a:off x="7661484" y="4367218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1" name="Овал 260"/>
          <p:cNvSpPr/>
          <p:nvPr/>
        </p:nvSpPr>
        <p:spPr>
          <a:xfrm>
            <a:off x="7661484" y="4652970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2" name="Овал 261"/>
          <p:cNvSpPr/>
          <p:nvPr/>
        </p:nvSpPr>
        <p:spPr>
          <a:xfrm>
            <a:off x="7875798" y="4572008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1" name="Овал 270"/>
          <p:cNvSpPr/>
          <p:nvPr/>
        </p:nvSpPr>
        <p:spPr>
          <a:xfrm>
            <a:off x="5554482" y="4643445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3" name="Овал 272"/>
          <p:cNvSpPr/>
          <p:nvPr/>
        </p:nvSpPr>
        <p:spPr>
          <a:xfrm>
            <a:off x="5340168" y="4857759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4" name="Овал 273"/>
          <p:cNvSpPr/>
          <p:nvPr/>
        </p:nvSpPr>
        <p:spPr>
          <a:xfrm>
            <a:off x="5268730" y="4572007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5" name="Овал 274"/>
          <p:cNvSpPr/>
          <p:nvPr/>
        </p:nvSpPr>
        <p:spPr>
          <a:xfrm>
            <a:off x="5054416" y="4724407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6" name="Text Box 7"/>
          <p:cNvSpPr txBox="1">
            <a:spLocks noChangeArrowheads="1"/>
          </p:cNvSpPr>
          <p:nvPr/>
        </p:nvSpPr>
        <p:spPr bwMode="auto">
          <a:xfrm rot="-5400000">
            <a:off x="4119651" y="4923126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77" name="Прямая со стрелкой 276"/>
          <p:cNvCxnSpPr/>
          <p:nvPr/>
        </p:nvCxnSpPr>
        <p:spPr>
          <a:xfrm rot="5400000" flipH="1" flipV="1">
            <a:off x="4134544" y="5080902"/>
            <a:ext cx="1304507" cy="96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 стрелкой 277"/>
          <p:cNvCxnSpPr/>
          <p:nvPr/>
        </p:nvCxnSpPr>
        <p:spPr>
          <a:xfrm>
            <a:off x="4786314" y="5713427"/>
            <a:ext cx="2000264" cy="2616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7"/>
          <p:cNvSpPr txBox="1">
            <a:spLocks noChangeArrowheads="1"/>
          </p:cNvSpPr>
          <p:nvPr/>
        </p:nvSpPr>
        <p:spPr bwMode="auto">
          <a:xfrm>
            <a:off x="5214942" y="5715015"/>
            <a:ext cx="928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0" name="Овал 279"/>
          <p:cNvSpPr/>
          <p:nvPr/>
        </p:nvSpPr>
        <p:spPr>
          <a:xfrm>
            <a:off x="5929322" y="4643445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Овал 280"/>
          <p:cNvSpPr/>
          <p:nvPr/>
        </p:nvSpPr>
        <p:spPr>
          <a:xfrm>
            <a:off x="6438912" y="4857759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2" name="Овал 281"/>
          <p:cNvSpPr/>
          <p:nvPr/>
        </p:nvSpPr>
        <p:spPr>
          <a:xfrm>
            <a:off x="6224598" y="4572007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3" name="Овал 282"/>
          <p:cNvSpPr/>
          <p:nvPr/>
        </p:nvSpPr>
        <p:spPr>
          <a:xfrm>
            <a:off x="6143636" y="4929197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4" name="Овал 283"/>
          <p:cNvSpPr/>
          <p:nvPr/>
        </p:nvSpPr>
        <p:spPr>
          <a:xfrm>
            <a:off x="6357950" y="5143511"/>
            <a:ext cx="133352" cy="13335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9" name="Прямая соединительная линия 298"/>
          <p:cNvCxnSpPr/>
          <p:nvPr/>
        </p:nvCxnSpPr>
        <p:spPr>
          <a:xfrm rot="16200000" flipH="1">
            <a:off x="8358214" y="3714752"/>
            <a:ext cx="149729" cy="1497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Прямая соединительная линия 299"/>
          <p:cNvCxnSpPr/>
          <p:nvPr/>
        </p:nvCxnSpPr>
        <p:spPr>
          <a:xfrm rot="5400000" flipH="1" flipV="1">
            <a:off x="8354803" y="3718197"/>
            <a:ext cx="149729" cy="1428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/>
          <p:nvPr/>
        </p:nvCxnSpPr>
        <p:spPr>
          <a:xfrm rot="16200000" flipH="1">
            <a:off x="8565675" y="3993649"/>
            <a:ext cx="149729" cy="1497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единительная линия 301"/>
          <p:cNvCxnSpPr/>
          <p:nvPr/>
        </p:nvCxnSpPr>
        <p:spPr>
          <a:xfrm rot="5400000" flipH="1" flipV="1">
            <a:off x="8562264" y="3997094"/>
            <a:ext cx="149729" cy="1428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Прямая соединительная линия 302"/>
          <p:cNvCxnSpPr/>
          <p:nvPr/>
        </p:nvCxnSpPr>
        <p:spPr>
          <a:xfrm rot="16200000" flipH="1">
            <a:off x="8286776" y="4065087"/>
            <a:ext cx="149729" cy="1497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Прямая соединительная линия 303"/>
          <p:cNvCxnSpPr/>
          <p:nvPr/>
        </p:nvCxnSpPr>
        <p:spPr>
          <a:xfrm rot="5400000" flipH="1" flipV="1">
            <a:off x="8283365" y="4068532"/>
            <a:ext cx="149729" cy="1428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/>
          <p:nvPr/>
        </p:nvCxnSpPr>
        <p:spPr>
          <a:xfrm rot="16200000" flipH="1">
            <a:off x="8510614" y="4279401"/>
            <a:ext cx="149729" cy="1497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Прямая соединительная линия 305"/>
          <p:cNvCxnSpPr/>
          <p:nvPr/>
        </p:nvCxnSpPr>
        <p:spPr>
          <a:xfrm rot="5400000" flipH="1" flipV="1">
            <a:off x="8507203" y="4282846"/>
            <a:ext cx="149729" cy="1428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Прямая соединительная линия 306"/>
          <p:cNvCxnSpPr/>
          <p:nvPr/>
        </p:nvCxnSpPr>
        <p:spPr>
          <a:xfrm rot="16200000" flipV="1">
            <a:off x="7465239" y="3750471"/>
            <a:ext cx="1285884" cy="78581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единительная линия 311"/>
          <p:cNvCxnSpPr/>
          <p:nvPr/>
        </p:nvCxnSpPr>
        <p:spPr>
          <a:xfrm rot="10800000">
            <a:off x="4857753" y="4857759"/>
            <a:ext cx="1643079" cy="500066"/>
          </a:xfrm>
          <a:prstGeom prst="line">
            <a:avLst/>
          </a:prstGeom>
          <a:ln w="38100">
            <a:solidFill>
              <a:srgbClr val="2626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 Box 7"/>
          <p:cNvSpPr txBox="1">
            <a:spLocks noChangeArrowheads="1"/>
          </p:cNvSpPr>
          <p:nvPr/>
        </p:nvSpPr>
        <p:spPr bwMode="auto">
          <a:xfrm>
            <a:off x="1500166" y="2214554"/>
            <a:ext cx="121444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7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Класс 1</a:t>
            </a:r>
            <a:endParaRPr lang="en-US" sz="17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0" name="Text Box 7"/>
          <p:cNvSpPr txBox="1">
            <a:spLocks noChangeArrowheads="1"/>
          </p:cNvSpPr>
          <p:nvPr/>
        </p:nvSpPr>
        <p:spPr bwMode="auto">
          <a:xfrm>
            <a:off x="2428860" y="4218065"/>
            <a:ext cx="121444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7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Класс 3</a:t>
            </a:r>
            <a:endParaRPr lang="en-US" sz="17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1" name="Text Box 7"/>
          <p:cNvSpPr txBox="1">
            <a:spLocks noChangeArrowheads="1"/>
          </p:cNvSpPr>
          <p:nvPr/>
        </p:nvSpPr>
        <p:spPr bwMode="auto">
          <a:xfrm>
            <a:off x="1857356" y="3286124"/>
            <a:ext cx="121444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7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Класс 2</a:t>
            </a:r>
            <a:endParaRPr lang="en-US" sz="17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22" name="Прямая со стрелкой 321"/>
          <p:cNvCxnSpPr/>
          <p:nvPr/>
        </p:nvCxnSpPr>
        <p:spPr>
          <a:xfrm flipV="1">
            <a:off x="4143372" y="3000372"/>
            <a:ext cx="928694" cy="2857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 стрелкой 326"/>
          <p:cNvCxnSpPr/>
          <p:nvPr/>
        </p:nvCxnSpPr>
        <p:spPr>
          <a:xfrm>
            <a:off x="4143372" y="3643314"/>
            <a:ext cx="2143140" cy="50006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Прямая со стрелкой 329"/>
          <p:cNvCxnSpPr/>
          <p:nvPr/>
        </p:nvCxnSpPr>
        <p:spPr>
          <a:xfrm rot="16200000" flipH="1">
            <a:off x="3929058" y="4000504"/>
            <a:ext cx="642942" cy="50006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 Box 7"/>
          <p:cNvSpPr txBox="1">
            <a:spLocks noChangeArrowheads="1"/>
          </p:cNvSpPr>
          <p:nvPr/>
        </p:nvSpPr>
        <p:spPr bwMode="auto">
          <a:xfrm>
            <a:off x="3929058" y="2631040"/>
            <a:ext cx="1214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4" name="Text Box 7"/>
          <p:cNvSpPr txBox="1">
            <a:spLocks noChangeArrowheads="1"/>
          </p:cNvSpPr>
          <p:nvPr/>
        </p:nvSpPr>
        <p:spPr bwMode="auto">
          <a:xfrm>
            <a:off x="4643438" y="3488296"/>
            <a:ext cx="1214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5" name="Text Box 7"/>
          <p:cNvSpPr txBox="1">
            <a:spLocks noChangeArrowheads="1"/>
          </p:cNvSpPr>
          <p:nvPr/>
        </p:nvSpPr>
        <p:spPr bwMode="auto">
          <a:xfrm>
            <a:off x="4071934" y="3988362"/>
            <a:ext cx="1214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ru-RU" baseline="30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endParaRPr lang="en-US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36" name="Text Box 7"/>
          <p:cNvSpPr txBox="1">
            <a:spLocks noChangeArrowheads="1"/>
          </p:cNvSpPr>
          <p:nvPr/>
        </p:nvSpPr>
        <p:spPr bwMode="auto">
          <a:xfrm>
            <a:off x="285720" y="5429264"/>
            <a:ext cx="43576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30000" dirty="0" err="1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i</a:t>
            </a:r>
            <a:r>
              <a:rPr lang="en-US" sz="2000" baseline="-25000" dirty="0" err="1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= </a:t>
            </a:r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P(y = i|x; Q), </a:t>
            </a:r>
            <a:r>
              <a:rPr lang="ru-RU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где </a:t>
            </a:r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i = 1, 2, 3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6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TextBox 10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/>
      <p:bldP spid="291" grpId="0" animBg="1"/>
      <p:bldP spid="293" grpId="0" animBg="1"/>
      <p:bldP spid="294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200" grpId="0" animBg="1"/>
      <p:bldP spid="201" grpId="0" animBg="1"/>
      <p:bldP spid="202" grpId="0" animBg="1"/>
      <p:bldP spid="203" grpId="0" animBg="1"/>
      <p:bldP spid="20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867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Многоклассовая классификация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. 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Подход «один против всех» (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One-</a:t>
            </a:r>
            <a:r>
              <a:rPr lang="en-US" sz="3200" dirty="0" err="1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vs</a:t>
            </a:r>
            <a:r>
              <a:rPr lang="en-US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-all</a:t>
            </a:r>
            <a:r>
              <a:rPr lang="ru-RU" sz="32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72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37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0" y="2000240"/>
            <a:ext cx="91440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Обучаем классификаторы основанные на логистической регрессии 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400" baseline="30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для каждого 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i-</a:t>
            </a: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го класса для того, чтобы предсказать вероятность 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y = i</a:t>
            </a:r>
            <a:r>
              <a:rPr lang="ru-RU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marL="536575" indent="-536575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Для нового входа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x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выполнить предсказание и выбрать класс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i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с максимальным значением 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400" baseline="30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i</a:t>
            </a:r>
            <a:r>
              <a:rPr lang="en-US" sz="2400" baseline="-250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4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(x)</a:t>
            </a:r>
            <a:endParaRPr lang="ru-RU" sz="10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536575" indent="-536575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D6009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Возможной альтернативой решения задачи многоклассовой классификации может являться </a:t>
            </a:r>
          </a:p>
          <a:p>
            <a:pPr marL="536575" indent="-536575"/>
            <a:r>
              <a:rPr lang="ru-RU" sz="2400" dirty="0" smtClean="0">
                <a:solidFill>
                  <a:srgbClr val="D6009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      подход «один против одного» (</a:t>
            </a:r>
            <a:r>
              <a:rPr lang="en-US" sz="2400" dirty="0" smtClean="0">
                <a:solidFill>
                  <a:srgbClr val="D6009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One-</a:t>
            </a:r>
            <a:r>
              <a:rPr lang="en-US" sz="2400" dirty="0" err="1" smtClean="0">
                <a:solidFill>
                  <a:srgbClr val="D6009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vs</a:t>
            </a:r>
            <a:r>
              <a:rPr lang="en-US" sz="2400" dirty="0" smtClean="0">
                <a:solidFill>
                  <a:srgbClr val="D6009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-one</a:t>
            </a:r>
            <a:r>
              <a:rPr lang="ru-RU" sz="2400" dirty="0" smtClean="0">
                <a:solidFill>
                  <a:srgbClr val="D6009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)</a:t>
            </a:r>
            <a:endParaRPr lang="en-US" sz="2400" dirty="0" smtClean="0">
              <a:solidFill>
                <a:srgbClr val="D60093"/>
              </a:solidFill>
              <a:latin typeface="Comic Sans MS" pitchFamily="66" charset="0"/>
              <a:cs typeface="Times New Roman" pitchFamily="18" charset="0"/>
              <a:sym typeface="Symbol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Обучаем логистическую регрессию для каждой пары классов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1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Каждый классификатор голосует за классы</a:t>
            </a:r>
          </a:p>
          <a:p>
            <a:pPr marL="812800" indent="-276225">
              <a:buFont typeface="Wingdings" pitchFamily="2" charset="2"/>
              <a:buChar char="ü"/>
            </a:pPr>
            <a:r>
              <a:rPr lang="ru-RU" sz="21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  <a:sym typeface="Symbol"/>
              </a:rPr>
              <a:t>Выбираем класс с наибольшим числом голосов</a:t>
            </a:r>
            <a:endParaRPr lang="ru-RU" sz="25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  <a:sym typeface="Symbol"/>
            </a:endParaRPr>
          </a:p>
        </p:txBody>
      </p:sp>
      <p:pic>
        <p:nvPicPr>
          <p:cNvPr id="12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Прямоугольник 4"/>
          <p:cNvSpPr>
            <a:spLocks noChangeArrowheads="1"/>
          </p:cNvSpPr>
          <p:nvPr/>
        </p:nvSpPr>
        <p:spPr bwMode="auto">
          <a:xfrm>
            <a:off x="8286776" y="6232548"/>
            <a:ext cx="6527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000" b="1" dirty="0" smtClean="0">
                <a:solidFill>
                  <a:srgbClr val="7575D1"/>
                </a:solidFill>
                <a:latin typeface="Comic Sans MS" pitchFamily="66" charset="0"/>
              </a:rPr>
              <a:t>38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8" y="1006602"/>
            <a:ext cx="9001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Благодарности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71448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6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В лекции использовались материалы курса:</a:t>
            </a:r>
            <a:endParaRPr lang="ru-RU" sz="23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Andrew Ng. Machine Learning 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online class)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 201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2. Stanford University, </a:t>
            </a:r>
            <a:r>
              <a:rPr lang="en-US" sz="2300" dirty="0" smtClean="0">
                <a:solidFill>
                  <a:srgbClr val="333399"/>
                </a:solidFill>
                <a:latin typeface="Comic Sans MS" pitchFamily="66" charset="0"/>
              </a:rPr>
              <a:t>www.coursera.org/course/ml</a:t>
            </a:r>
            <a:r>
              <a:rPr lang="ru-RU" sz="2300" dirty="0" smtClean="0">
                <a:solidFill>
                  <a:srgbClr val="333399"/>
                </a:solidFill>
                <a:latin typeface="Comic Sans MS" pitchFamily="66" charset="0"/>
              </a:rPr>
              <a:t> </a:t>
            </a:r>
            <a:endParaRPr lang="en-US" sz="23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16" name="Прямоугольник 6"/>
          <p:cNvSpPr>
            <a:spLocks noChangeArrowheads="1"/>
          </p:cNvSpPr>
          <p:nvPr/>
        </p:nvSpPr>
        <p:spPr bwMode="auto">
          <a:xfrm>
            <a:off x="142876" y="5805090"/>
            <a:ext cx="8858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 algn="r"/>
            <a:r>
              <a:rPr lang="ru-RU" sz="16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Куррикулум витте Эндрю здесь: </a:t>
            </a:r>
            <a:r>
              <a:rPr lang="en-US" sz="16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http://ai.stanford.edu/~ang/</a:t>
            </a:r>
            <a:endParaRPr lang="en-US" sz="1600" dirty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95234" name="Picture 2" descr="D:\Материалы по предметам\Компьютерное зрение\2012-2013 (осень)\Lecture 10\img_16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3047997"/>
            <a:ext cx="4000528" cy="2667019"/>
          </a:xfrm>
          <a:prstGeom prst="rect">
            <a:avLst/>
          </a:prstGeom>
          <a:noFill/>
        </p:spPr>
      </p:pic>
      <p:pic>
        <p:nvPicPr>
          <p:cNvPr id="17" name="Picture 1" descr="Akvelon_logo2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0010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 одной переменной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Тренировочное множество данных (скажем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всего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5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0750445"/>
              </p:ext>
            </p:extLst>
          </p:nvPr>
        </p:nvGraphicFramePr>
        <p:xfrm>
          <a:off x="857224" y="2105032"/>
          <a:ext cx="7358114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98462"/>
                <a:gridCol w="4059652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Площадь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фут</a:t>
                      </a:r>
                      <a:r>
                        <a:rPr lang="en-US" sz="2400" b="1" u="none" strike="noStrike" baseline="30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)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 – </a:t>
                      </a:r>
                      <a:r>
                        <a:rPr lang="en-US" sz="2400" b="1" u="none" strike="noStrike" baseline="0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Цена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400" b="1" u="none" strike="noStrike" dirty="0" smtClean="0">
                          <a:effectLst/>
                          <a:latin typeface="Comic Sans MS" pitchFamily="66" charset="0"/>
                        </a:rPr>
                        <a:t>в 1000-х 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($)</a:t>
                      </a:r>
                      <a:r>
                        <a:rPr lang="ru-RU" sz="2400" b="1" u="none" strike="noStrike" baseline="0" dirty="0" smtClean="0">
                          <a:effectLst/>
                          <a:latin typeface="Comic Sans MS" pitchFamily="66" charset="0"/>
                        </a:rPr>
                        <a:t> – </a:t>
                      </a:r>
                      <a:r>
                        <a:rPr lang="en-US" sz="2400" b="1" u="none" strike="noStrike" dirty="0" smtClean="0">
                          <a:effectLst/>
                          <a:latin typeface="Comic Sans MS" pitchFamily="66" charset="0"/>
                        </a:rPr>
                        <a:t>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85720" y="4500570"/>
            <a:ext cx="8643998" cy="15695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Обозначения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: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m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число тренировочных примеров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«входная»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свойство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y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«выходная»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«метка»</a:t>
            </a:r>
          </a:p>
          <a:p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                       (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400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sz="2400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sz="2400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  <a:r>
              <a:rPr lang="en-US" sz="2400" dirty="0" smtClean="0">
                <a:solidFill>
                  <a:srgbClr val="3366CC"/>
                </a:solidFill>
                <a:latin typeface="Comic Sans MS" pitchFamily="66" charset="0"/>
              </a:rPr>
              <a:t> = i-</a:t>
            </a:r>
            <a:r>
              <a:rPr lang="ru-RU" sz="2400" dirty="0" smtClean="0">
                <a:solidFill>
                  <a:srgbClr val="3366CC"/>
                </a:solidFill>
                <a:latin typeface="Comic Sans MS" pitchFamily="66" charset="0"/>
              </a:rPr>
              <a:t>й тренировочный пример</a:t>
            </a:r>
            <a:endParaRPr lang="en-US" sz="2400" dirty="0" smtClean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143240" y="5007205"/>
            <a:ext cx="2928958" cy="70781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Гипотеза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выглядит так: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</a:p>
        </p:txBody>
      </p:sp>
      <p:sp>
        <p:nvSpPr>
          <p:cNvPr id="16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4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001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со множеством переменных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Тренировочное множество данных (скажем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всего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14282" y="4594953"/>
            <a:ext cx="8786874" cy="147725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Обозначения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: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число свойств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признаков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дескрипторов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«вход»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свойства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ru-RU" b="1" dirty="0" smtClean="0">
                <a:solidFill>
                  <a:srgbClr val="3366CC"/>
                </a:solidFill>
                <a:latin typeface="Comic Sans MS" pitchFamily="66" charset="0"/>
              </a:rPr>
              <a:t>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-25000" dirty="0" smtClean="0">
                <a:solidFill>
                  <a:srgbClr val="3366CC"/>
                </a:solidFill>
                <a:latin typeface="Comic Sans MS" pitchFamily="66" charset="0"/>
              </a:rPr>
              <a:t>j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= j-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е свойство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</a:p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«выходная»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«метка»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</a:t>
            </a:r>
          </a:p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  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</p:txBody>
      </p:sp>
      <p:graphicFrame>
        <p:nvGraphicFramePr>
          <p:cNvPr id="1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5033276"/>
              </p:ext>
            </p:extLst>
          </p:nvPr>
        </p:nvGraphicFramePr>
        <p:xfrm>
          <a:off x="285720" y="2214554"/>
          <a:ext cx="8501123" cy="22587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18057"/>
                <a:gridCol w="1518059"/>
                <a:gridCol w="1518059"/>
                <a:gridCol w="1922872"/>
                <a:gridCol w="2024076"/>
              </a:tblGrid>
              <a:tr h="6966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Площадь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lang="ru-RU" sz="2000" b="1" u="none" strike="noStrike" baseline="0" dirty="0" smtClean="0">
                          <a:effectLst/>
                          <a:latin typeface="Comic Sans MS" pitchFamily="66" charset="0"/>
                        </a:rPr>
                        <a:t>фут</a:t>
                      </a:r>
                      <a:r>
                        <a:rPr lang="en-US" sz="2000" b="1" u="none" strike="noStrike" baseline="30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),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1" u="none" strike="noStrike" baseline="0" dirty="0" smtClean="0"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 комнат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 этажей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Возраст дома (год)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4</a:t>
                      </a:r>
                      <a:endParaRPr lang="en-US" sz="20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Цена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в </a:t>
                      </a:r>
                    </a:p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1000-х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($)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</a:t>
                      </a:r>
                      <a:r>
                        <a:rPr lang="en-US" sz="2000" b="1" u="none" strike="noStrike" baseline="0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y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5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14282" y="4594953"/>
            <a:ext cx="8786874" cy="147725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Обозначения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: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число свойств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признаков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дескрипторов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 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«вход»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/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свойства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  <a:p>
            <a:r>
              <a:rPr lang="ru-RU" b="1" dirty="0" smtClean="0">
                <a:solidFill>
                  <a:srgbClr val="3366CC"/>
                </a:solidFill>
                <a:latin typeface="Comic Sans MS" pitchFamily="66" charset="0"/>
              </a:rPr>
              <a:t>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-25000" dirty="0" smtClean="0">
                <a:solidFill>
                  <a:srgbClr val="3366CC"/>
                </a:solidFill>
                <a:latin typeface="Comic Sans MS" pitchFamily="66" charset="0"/>
              </a:rPr>
              <a:t>j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= j-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е свойство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</a:p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   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=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«выходная»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переменная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 / 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«метка» </a:t>
            </a:r>
            <a:r>
              <a:rPr lang="en-US" dirty="0" smtClean="0">
                <a:solidFill>
                  <a:srgbClr val="3366CC"/>
                </a:solidFill>
                <a:latin typeface="Comic Sans MS" pitchFamily="66" charset="0"/>
              </a:rPr>
              <a:t>i-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го тренировочного </a:t>
            </a:r>
          </a:p>
          <a:p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                       примера (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en-US" b="1" dirty="0" smtClean="0">
                <a:solidFill>
                  <a:srgbClr val="3366CC"/>
                </a:solidFill>
                <a:latin typeface="Comic Sans MS" pitchFamily="66" charset="0"/>
              </a:rPr>
              <a:t>, y</a:t>
            </a:r>
            <a:r>
              <a:rPr lang="en-US" b="1" baseline="30000" dirty="0" smtClean="0">
                <a:solidFill>
                  <a:srgbClr val="3366CC"/>
                </a:solidFill>
                <a:latin typeface="Comic Sans MS" pitchFamily="66" charset="0"/>
              </a:rPr>
              <a:t>(i)</a:t>
            </a:r>
            <a:r>
              <a:rPr lang="ru-RU" dirty="0" smtClean="0">
                <a:solidFill>
                  <a:srgbClr val="3366CC"/>
                </a:solidFill>
                <a:latin typeface="Comic Sans MS" pitchFamily="66" charset="0"/>
              </a:rPr>
              <a:t>)</a:t>
            </a:r>
            <a:endParaRPr lang="en-US" dirty="0" smtClean="0">
              <a:solidFill>
                <a:srgbClr val="3366CC"/>
              </a:solidFill>
              <a:latin typeface="Comic Sans MS" pitchFamily="66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0001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Линейная регрессия со множеством переменных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5716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Тренировочное множество данных (скажем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,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всего 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m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1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5033276"/>
              </p:ext>
            </p:extLst>
          </p:nvPr>
        </p:nvGraphicFramePr>
        <p:xfrm>
          <a:off x="285720" y="2214554"/>
          <a:ext cx="8501123" cy="22587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18057"/>
                <a:gridCol w="1518059"/>
                <a:gridCol w="1518059"/>
                <a:gridCol w="1922872"/>
                <a:gridCol w="2024076"/>
              </a:tblGrid>
              <a:tr h="6966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Площадь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lang="ru-RU" sz="2000" b="1" u="none" strike="noStrike" baseline="0" dirty="0" smtClean="0">
                          <a:effectLst/>
                          <a:latin typeface="Comic Sans MS" pitchFamily="66" charset="0"/>
                        </a:rPr>
                        <a:t>фут</a:t>
                      </a:r>
                      <a:r>
                        <a:rPr lang="en-US" sz="2000" b="1" u="none" strike="noStrike" baseline="30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),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1" u="none" strike="noStrike" baseline="0" dirty="0" smtClean="0"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</a:t>
                      </a:r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 комнат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Число этажей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Возраст дома (год)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x</a:t>
                      </a:r>
                      <a:r>
                        <a:rPr lang="en-US" sz="2000" b="1" u="none" strike="noStrike" baseline="-25000" dirty="0" smtClean="0">
                          <a:effectLst/>
                          <a:latin typeface="Comic Sans MS" pitchFamily="66" charset="0"/>
                        </a:rPr>
                        <a:t>4</a:t>
                      </a:r>
                      <a:endParaRPr lang="en-US" sz="20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Цена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в </a:t>
                      </a:r>
                    </a:p>
                    <a:p>
                      <a:pPr algn="ctr" fontAlgn="b"/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1000-х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($)</a:t>
                      </a:r>
                      <a:r>
                        <a:rPr lang="ru-RU" sz="2000" b="1" u="none" strike="noStrike" dirty="0" smtClean="0">
                          <a:effectLst/>
                          <a:latin typeface="Comic Sans MS" pitchFamily="66" charset="0"/>
                        </a:rPr>
                        <a:t>,</a:t>
                      </a:r>
                      <a:r>
                        <a:rPr lang="en-US" sz="2000" b="1" u="none" strike="noStrike" baseline="0" dirty="0" smtClean="0">
                          <a:effectLst/>
                          <a:latin typeface="Comic Sans MS" pitchFamily="66" charset="0"/>
                        </a:rPr>
                        <a:t> </a:t>
                      </a:r>
                      <a:r>
                        <a:rPr lang="en-US" sz="2000" b="1" u="none" strike="noStrike" dirty="0" smtClean="0">
                          <a:effectLst/>
                          <a:latin typeface="Comic Sans MS" pitchFamily="66" charset="0"/>
                        </a:rPr>
                        <a:t>y</a:t>
                      </a:r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omic Sans MS" pitchFamily="66" charset="0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35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214414" y="4857760"/>
            <a:ext cx="6715172" cy="10155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Гипотеза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выглядит так: </a:t>
            </a:r>
            <a:endParaRPr lang="en-US" sz="2000" dirty="0" smtClean="0"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4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, здесь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Q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и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векторы-столбцы размерности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n + 1</a:t>
            </a:r>
          </a:p>
        </p:txBody>
      </p:sp>
      <p:sp>
        <p:nvSpPr>
          <p:cNvPr id="15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6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4" name="Picture 1" descr="Akvelon_logo20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8670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Градиентный спуск для линейной регрессии со множеством переменных</a:t>
            </a: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326717" y="2096666"/>
            <a:ext cx="5429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Times New Roman" pitchFamily="18" charset="0"/>
              </a:rPr>
              <a:t>repeat until convergence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{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4860032" y="2822200"/>
            <a:ext cx="158889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dirty="0" smtClean="0"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sz="2100" dirty="0" smtClean="0">
                <a:latin typeface="Comic Sans MS" pitchFamily="66" charset="0"/>
                <a:cs typeface="Times New Roman" pitchFamily="18" charset="0"/>
              </a:rPr>
              <a:t>j = 0, …, n)</a:t>
            </a:r>
            <a:endParaRPr lang="en-US" sz="21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0" y="3596864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5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Вычислив производные получим</a:t>
            </a:r>
            <a:endParaRPr lang="ru-RU" sz="22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Text Box 3"/>
          <p:cNvSpPr txBox="1">
            <a:spLocks noChangeArrowheads="1"/>
          </p:cNvSpPr>
          <p:nvPr/>
        </p:nvSpPr>
        <p:spPr bwMode="auto">
          <a:xfrm>
            <a:off x="1285852" y="4002480"/>
            <a:ext cx="5429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mic Sans MS" pitchFamily="66" charset="0"/>
                <a:cs typeface="Times New Roman" pitchFamily="18" charset="0"/>
              </a:rPr>
              <a:t>repeat until convergence</a:t>
            </a:r>
            <a:endParaRPr lang="en-US" sz="2400" dirty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{</a:t>
            </a:r>
            <a:endParaRPr lang="ru-RU" sz="2400" dirty="0" smtClean="0">
              <a:latin typeface="Comic Sans MS" pitchFamily="66" charset="0"/>
              <a:cs typeface="Times New Roman" pitchFamily="18" charset="0"/>
            </a:endParaRPr>
          </a:p>
          <a:p>
            <a:endParaRPr lang="ru-RU" sz="2400" dirty="0" smtClean="0">
              <a:latin typeface="Comic Sans MS" pitchFamily="66" charset="0"/>
              <a:cs typeface="Times New Roman" pitchFamily="18" charset="0"/>
            </a:endParaRPr>
          </a:p>
          <a:p>
            <a:r>
              <a:rPr lang="en-US" sz="2400" dirty="0" smtClean="0">
                <a:latin typeface="Comic Sans MS" pitchFamily="66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560513" y="4502546"/>
          <a:ext cx="4383087" cy="938213"/>
        </p:xfrm>
        <a:graphic>
          <a:graphicData uri="http://schemas.openxmlformats.org/presentationml/2006/ole">
            <p:oleObj spid="_x0000_s72707" name="Формула" r:id="rId4" imgW="2489040" imgH="533160" progId="Equation.3">
              <p:embed/>
            </p:oleObj>
          </a:graphicData>
        </a:graphic>
      </p:graphicFrame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6072198" y="4417769"/>
            <a:ext cx="2205902" cy="110792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none" lIns="91365" tIns="45683" rIns="91365" bIns="45683">
            <a:spAutoFit/>
          </a:bodyPr>
          <a:lstStyle/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параметры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обновляются </a:t>
            </a:r>
          </a:p>
          <a:p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одновременно</a:t>
            </a:r>
            <a:endParaRPr lang="en-US" sz="22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428728" y="5672171"/>
            <a:ext cx="6286544" cy="40003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(x) = Q</a:t>
            </a:r>
            <a:r>
              <a:rPr lang="en-US" sz="2000" baseline="30000" dirty="0" smtClean="0"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x =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+</a:t>
            </a:r>
            <a:r>
              <a:rPr lang="ru-RU" sz="20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… + Q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 x</a:t>
            </a:r>
            <a:r>
              <a:rPr lang="en-US" sz="2000" baseline="-25000" dirty="0" smtClean="0">
                <a:latin typeface="Comic Sans MS" pitchFamily="66" charset="0"/>
                <a:cs typeface="Times New Roman" pitchFamily="18" charset="0"/>
              </a:rPr>
              <a:t>n</a:t>
            </a:r>
            <a:endParaRPr lang="en-US" sz="20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7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619672" y="2711004"/>
          <a:ext cx="2816225" cy="862012"/>
        </p:xfrm>
        <a:graphic>
          <a:graphicData uri="http://schemas.openxmlformats.org/presentationml/2006/ole">
            <p:oleObj spid="_x0000_s72708" name="Формула" r:id="rId5" imgW="1866600" imgH="571320" progId="Equation.3">
              <p:embed/>
            </p:oleObj>
          </a:graphicData>
        </a:graphic>
      </p:graphicFrame>
      <p:pic>
        <p:nvPicPr>
          <p:cNvPr id="21" name="Picture 1" descr="Akvelon_logo20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867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Градиентный спуск на практике!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57161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Масштабирование признаков</a:t>
            </a:r>
            <a:endParaRPr lang="en-US" sz="2400" dirty="0" smtClean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Идея: привести все свойства к одному и тому же масштабу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Пример. Пусть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en-US" sz="2200" baseline="-25000" dirty="0" smtClean="0">
                <a:solidFill>
                  <a:srgbClr val="3366CC"/>
                </a:solidFill>
                <a:latin typeface="Comic Sans MS" pitchFamily="66" charset="0"/>
              </a:rPr>
              <a:t>1</a:t>
            </a:r>
            <a:r>
              <a:rPr lang="ru-RU" sz="2200" baseline="-250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</a:rPr>
              <a:t>– площадь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</a:rPr>
              <a:t>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</a:rPr>
              <a:t>(0-2000 фут</a:t>
            </a:r>
            <a:r>
              <a:rPr lang="en-US" sz="2200" baseline="30000" dirty="0" smtClean="0">
                <a:solidFill>
                  <a:srgbClr val="3366CC"/>
                </a:solidFill>
                <a:latin typeface="Comic Sans MS" pitchFamily="66" charset="0"/>
              </a:rPr>
              <a:t>2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</a:rPr>
              <a:t>), </a:t>
            </a:r>
            <a:r>
              <a:rPr lang="en-US" sz="2200" dirty="0" smtClean="0">
                <a:solidFill>
                  <a:srgbClr val="3366CC"/>
                </a:solidFill>
                <a:latin typeface="Comic Sans MS" pitchFamily="66" charset="0"/>
              </a:rPr>
              <a:t>x</a:t>
            </a:r>
            <a:r>
              <a:rPr lang="ru-RU" sz="2200" baseline="-25000" dirty="0" smtClean="0">
                <a:solidFill>
                  <a:srgbClr val="3366CC"/>
                </a:solidFill>
                <a:latin typeface="Comic Sans MS" pitchFamily="66" charset="0"/>
              </a:rPr>
              <a:t>2 </a:t>
            </a:r>
            <a:r>
              <a:rPr lang="ru-RU" sz="2200" dirty="0" smtClean="0">
                <a:solidFill>
                  <a:srgbClr val="3366CC"/>
                </a:solidFill>
                <a:latin typeface="Comic Sans MS" pitchFamily="66" charset="0"/>
              </a:rPr>
              <a:t>– число комнат (1-5)</a:t>
            </a:r>
            <a:endParaRPr lang="ru-RU" sz="2200" dirty="0" smtClean="0">
              <a:solidFill>
                <a:srgbClr val="3366CC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 rot="-5400000">
            <a:off x="692888" y="4221938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rot="16200000" flipV="1">
            <a:off x="138443" y="4504971"/>
            <a:ext cx="2457472" cy="1977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357290" y="5743596"/>
            <a:ext cx="2857520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285985" y="5743596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2071670" y="3286124"/>
            <a:ext cx="1143008" cy="235745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2175868" y="3581400"/>
            <a:ext cx="895934" cy="18478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2285984" y="3805238"/>
            <a:ext cx="683497" cy="14097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2386428" y="4071942"/>
            <a:ext cx="471060" cy="9715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2500298" y="4295780"/>
            <a:ext cx="247222" cy="5619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 rot="-5400000">
            <a:off x="4307709" y="4221939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79" name="Прямая со стрелкой 78"/>
          <p:cNvCxnSpPr/>
          <p:nvPr/>
        </p:nvCxnSpPr>
        <p:spPr>
          <a:xfrm rot="16200000" flipV="1">
            <a:off x="3753264" y="4504972"/>
            <a:ext cx="2457472" cy="19777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4972111" y="5743597"/>
            <a:ext cx="2857520" cy="0"/>
          </a:xfrm>
          <a:prstGeom prst="straightConnector1">
            <a:avLst/>
          </a:prstGeom>
          <a:ln w="38100">
            <a:solidFill>
              <a:srgbClr val="3366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5900806" y="5743597"/>
            <a:ext cx="9286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Q</a:t>
            </a:r>
            <a:r>
              <a:rPr lang="en-US" sz="2000" baseline="-250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endParaRPr lang="en-US" sz="2000" dirty="0">
              <a:solidFill>
                <a:srgbClr val="333399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5429256" y="3857628"/>
            <a:ext cx="1571636" cy="16430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5572132" y="4069920"/>
            <a:ext cx="1231909" cy="128790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5715008" y="4232423"/>
            <a:ext cx="939808" cy="98252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5857884" y="4394925"/>
            <a:ext cx="647708" cy="6771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5979372" y="4501123"/>
            <a:ext cx="438158" cy="4580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 стрелкой 91"/>
          <p:cNvCxnSpPr>
            <a:stCxn id="82" idx="3"/>
            <a:endCxn id="83" idx="3"/>
          </p:cNvCxnSpPr>
          <p:nvPr/>
        </p:nvCxnSpPr>
        <p:spPr>
          <a:xfrm rot="5400000" flipH="1" flipV="1">
            <a:off x="5660547" y="5168086"/>
            <a:ext cx="90864" cy="9312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3" idx="3"/>
            <a:endCxn id="84" idx="3"/>
          </p:cNvCxnSpPr>
          <p:nvPr/>
        </p:nvCxnSpPr>
        <p:spPr>
          <a:xfrm rot="5400000" flipH="1" flipV="1">
            <a:off x="5753512" y="5070089"/>
            <a:ext cx="98155" cy="10009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84" idx="3"/>
            <a:endCxn id="85" idx="3"/>
          </p:cNvCxnSpPr>
          <p:nvPr/>
        </p:nvCxnSpPr>
        <p:spPr>
          <a:xfrm rot="5400000" flipH="1" flipV="1">
            <a:off x="5853612" y="4971934"/>
            <a:ext cx="98154" cy="10009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85" idx="3"/>
            <a:endCxn id="86" idx="3"/>
          </p:cNvCxnSpPr>
          <p:nvPr/>
        </p:nvCxnSpPr>
        <p:spPr>
          <a:xfrm rot="5400000" flipH="1" flipV="1">
            <a:off x="5957742" y="4887110"/>
            <a:ext cx="80794" cy="908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86" idx="3"/>
          </p:cNvCxnSpPr>
          <p:nvPr/>
        </p:nvCxnSpPr>
        <p:spPr>
          <a:xfrm rot="5400000" flipH="1" flipV="1">
            <a:off x="6040691" y="4789169"/>
            <a:ext cx="105791" cy="10009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/>
          <p:nvPr/>
        </p:nvCxnSpPr>
        <p:spPr>
          <a:xfrm flipV="1">
            <a:off x="2285984" y="5357826"/>
            <a:ext cx="214314" cy="71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 flipV="1">
            <a:off x="2428860" y="5286388"/>
            <a:ext cx="357190" cy="71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endCxn id="69" idx="4"/>
          </p:cNvCxnSpPr>
          <p:nvPr/>
        </p:nvCxnSpPr>
        <p:spPr>
          <a:xfrm rot="10800000">
            <a:off x="2627734" y="5214950"/>
            <a:ext cx="158317" cy="71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69" idx="4"/>
          </p:cNvCxnSpPr>
          <p:nvPr/>
        </p:nvCxnSpPr>
        <p:spPr>
          <a:xfrm rot="5400000" flipH="1" flipV="1">
            <a:off x="2635453" y="5064353"/>
            <a:ext cx="142876" cy="15831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endCxn id="74" idx="4"/>
          </p:cNvCxnSpPr>
          <p:nvPr/>
        </p:nvCxnSpPr>
        <p:spPr>
          <a:xfrm rot="10800000">
            <a:off x="2621958" y="5043502"/>
            <a:ext cx="164092" cy="2857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74" idx="4"/>
          </p:cNvCxnSpPr>
          <p:nvPr/>
        </p:nvCxnSpPr>
        <p:spPr>
          <a:xfrm rot="5400000" flipH="1">
            <a:off x="2539695" y="4961239"/>
            <a:ext cx="42866" cy="12166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endCxn id="74" idx="5"/>
          </p:cNvCxnSpPr>
          <p:nvPr/>
        </p:nvCxnSpPr>
        <p:spPr>
          <a:xfrm flipV="1">
            <a:off x="2500300" y="4901220"/>
            <a:ext cx="288203" cy="9941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74" idx="5"/>
          </p:cNvCxnSpPr>
          <p:nvPr/>
        </p:nvCxnSpPr>
        <p:spPr>
          <a:xfrm rot="5400000" flipH="1">
            <a:off x="2622671" y="4735388"/>
            <a:ext cx="43460" cy="28820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endCxn id="76" idx="5"/>
          </p:cNvCxnSpPr>
          <p:nvPr/>
        </p:nvCxnSpPr>
        <p:spPr>
          <a:xfrm flipV="1">
            <a:off x="2500298" y="4775460"/>
            <a:ext cx="211017" cy="823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76" idx="5"/>
          </p:cNvCxnSpPr>
          <p:nvPr/>
        </p:nvCxnSpPr>
        <p:spPr>
          <a:xfrm rot="5400000" flipH="1">
            <a:off x="2575519" y="4639664"/>
            <a:ext cx="60576" cy="21101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/>
          <p:nvPr/>
        </p:nvCxnSpPr>
        <p:spPr>
          <a:xfrm rot="5400000" flipH="1" flipV="1">
            <a:off x="2523346" y="4548960"/>
            <a:ext cx="132014" cy="17810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5114987" y="2949577"/>
          <a:ext cx="1876425" cy="693737"/>
        </p:xfrm>
        <a:graphic>
          <a:graphicData uri="http://schemas.openxmlformats.org/presentationml/2006/ole">
            <p:oleObj spid="_x0000_s73732" name="Формула" r:id="rId4" imgW="1066680" imgH="393480" progId="Equation.3">
              <p:embed/>
            </p:oleObj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7005726" y="2949575"/>
          <a:ext cx="1966913" cy="693738"/>
        </p:xfrm>
        <a:graphic>
          <a:graphicData uri="http://schemas.openxmlformats.org/presentationml/2006/ole">
            <p:oleObj spid="_x0000_s73733" name="Формула" r:id="rId5" imgW="1117440" imgH="393480" progId="Equation.3">
              <p:embed/>
            </p:oleObj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7093114" y="3786190"/>
          <a:ext cx="1765166" cy="428631"/>
        </p:xfrm>
        <a:graphic>
          <a:graphicData uri="http://schemas.openxmlformats.org/presentationml/2006/ole">
            <p:oleObj spid="_x0000_s73735" name="Формула" r:id="rId6" imgW="888840" imgH="215640" progId="Equation.3">
              <p:embed/>
            </p:oleObj>
          </a:graphicData>
        </a:graphic>
      </p:graphicFrame>
      <p:sp>
        <p:nvSpPr>
          <p:cNvPr id="177" name="Text Box 4"/>
          <p:cNvSpPr txBox="1">
            <a:spLocks noChangeArrowheads="1"/>
          </p:cNvSpPr>
          <p:nvPr/>
        </p:nvSpPr>
        <p:spPr bwMode="auto">
          <a:xfrm>
            <a:off x="7143768" y="4500570"/>
            <a:ext cx="1714512" cy="646256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Ускоряем сходимость!</a:t>
            </a:r>
            <a:endParaRPr lang="en-US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8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8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50" name="Picture 1" descr="Akvelon_logo20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50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41200" y="85723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pic>
        <p:nvPicPr>
          <p:cNvPr id="6" name="Picture 13" descr="C:\Users\M51Va T8600\Desktop\Emblem_of_Yaroslavl_State_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00" y="142852"/>
            <a:ext cx="551395" cy="56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52000" y="151200"/>
            <a:ext cx="547678" cy="547678"/>
          </a:xfrm>
          <a:prstGeom prst="rect">
            <a:avLst/>
          </a:prstGeom>
          <a:noFill/>
          <a:ln w="38100">
            <a:solidFill>
              <a:srgbClr val="D1D1F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2"/>
          </p:nvPr>
        </p:nvSpPr>
        <p:spPr>
          <a:xfrm>
            <a:off x="3208338" y="6286520"/>
            <a:ext cx="2719387" cy="457200"/>
          </a:xfrm>
        </p:spPr>
        <p:txBody>
          <a:bodyPr/>
          <a:lstStyle/>
          <a:p>
            <a:pPr algn="ctr"/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2017, Владимир Волохов </a:t>
            </a:r>
          </a:p>
          <a:p>
            <a:pPr algn="ctr"/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e-mail:</a:t>
            </a:r>
            <a:r>
              <a:rPr lang="ru-RU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en-US" sz="15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volokhov@piclab.ru</a:t>
            </a:r>
            <a:endParaRPr lang="en-US" sz="1500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92867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Градиентный спуск на практике!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571612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Нормализация на математическое ожидание</a:t>
            </a:r>
          </a:p>
          <a:p>
            <a:pPr marL="812800" indent="-279400">
              <a:buFont typeface="Wingdings" pitchFamily="2" charset="2"/>
              <a:buChar char="ü"/>
            </a:pP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cs typeface="Times New Roman" pitchFamily="18" charset="0"/>
              </a:rPr>
              <a:t>Идея: замена </a:t>
            </a:r>
            <a:r>
              <a:rPr lang="en-US" sz="2200" dirty="0" smtClean="0">
                <a:solidFill>
                  <a:srgbClr val="262673"/>
                </a:solidFill>
                <a:latin typeface="Comic Sans MS" pitchFamily="66" charset="0"/>
              </a:rPr>
              <a:t>x</a:t>
            </a:r>
            <a:r>
              <a:rPr lang="en-US" sz="2200" baseline="-25000" dirty="0" smtClean="0">
                <a:solidFill>
                  <a:srgbClr val="262673"/>
                </a:solidFill>
                <a:latin typeface="Comic Sans MS" pitchFamily="66" charset="0"/>
              </a:rPr>
              <a:t>j</a:t>
            </a:r>
            <a:r>
              <a:rPr lang="ru-RU" sz="2200" baseline="-25000" dirty="0" smtClean="0">
                <a:solidFill>
                  <a:srgbClr val="262673"/>
                </a:solidFill>
                <a:latin typeface="Comic Sans MS" pitchFamily="66" charset="0"/>
              </a:rPr>
              <a:t> </a:t>
            </a:r>
            <a:r>
              <a:rPr lang="en-US" sz="2200" baseline="-25000" dirty="0" smtClean="0">
                <a:solidFill>
                  <a:srgbClr val="262673"/>
                </a:solidFill>
                <a:latin typeface="Comic Sans MS" pitchFamily="66" charset="0"/>
              </a:rPr>
              <a:t> </a:t>
            </a: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</a:rPr>
              <a:t>на, </a:t>
            </a:r>
            <a:r>
              <a:rPr lang="en-US" sz="2200" dirty="0" smtClean="0">
                <a:solidFill>
                  <a:srgbClr val="262673"/>
                </a:solidFill>
                <a:latin typeface="Comic Sans MS" pitchFamily="66" charset="0"/>
              </a:rPr>
              <a:t>x</a:t>
            </a:r>
            <a:r>
              <a:rPr lang="en-US" sz="2200" baseline="-25000" dirty="0" smtClean="0">
                <a:solidFill>
                  <a:srgbClr val="262673"/>
                </a:solidFill>
                <a:latin typeface="Comic Sans MS" pitchFamily="66" charset="0"/>
              </a:rPr>
              <a:t>j</a:t>
            </a:r>
            <a:r>
              <a:rPr lang="ru-RU" sz="2200" baseline="-25000" dirty="0" smtClean="0">
                <a:solidFill>
                  <a:srgbClr val="262673"/>
                </a:solidFill>
                <a:latin typeface="Comic Sans MS" pitchFamily="66" charset="0"/>
              </a:rPr>
              <a:t> </a:t>
            </a: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</a:rPr>
              <a:t>– </a:t>
            </a: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sym typeface="Symbol"/>
              </a:rPr>
              <a:t></a:t>
            </a:r>
            <a:r>
              <a:rPr lang="en-US" sz="2200" baseline="-25000" dirty="0" smtClean="0">
                <a:solidFill>
                  <a:srgbClr val="262673"/>
                </a:solidFill>
                <a:latin typeface="Comic Sans MS" pitchFamily="66" charset="0"/>
                <a:sym typeface="Symbol"/>
              </a:rPr>
              <a:t>j</a:t>
            </a:r>
            <a:r>
              <a:rPr lang="en-US" sz="2200" dirty="0" smtClean="0">
                <a:solidFill>
                  <a:srgbClr val="262673"/>
                </a:solidFill>
                <a:latin typeface="Comic Sans MS" pitchFamily="66" charset="0"/>
                <a:sym typeface="Symbol"/>
              </a:rPr>
              <a:t> </a:t>
            </a:r>
            <a:r>
              <a:rPr lang="ru-RU" sz="2200" dirty="0" smtClean="0">
                <a:solidFill>
                  <a:srgbClr val="262673"/>
                </a:solidFill>
                <a:latin typeface="Comic Sans MS" pitchFamily="66" charset="0"/>
                <a:sym typeface="Symbol"/>
              </a:rPr>
              <a:t>с целью создания у свойств нулевого среднего</a:t>
            </a:r>
            <a:endParaRPr lang="en-US" sz="2200" dirty="0" smtClean="0">
              <a:solidFill>
                <a:srgbClr val="262673"/>
              </a:solidFill>
              <a:latin typeface="Comic Sans MS" pitchFamily="66" charset="0"/>
              <a:sym typeface="Symbol"/>
            </a:endParaRPr>
          </a:p>
          <a:p>
            <a:pPr marL="812800" indent="-279400">
              <a:buFont typeface="Wingdings" pitchFamily="2" charset="2"/>
              <a:buChar char="ü"/>
            </a:pPr>
            <a:endParaRPr lang="en-US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  <a:sym typeface="Symbol"/>
            </a:endParaRPr>
          </a:p>
          <a:p>
            <a:pPr marL="536575" indent="-536575">
              <a:buFont typeface="Wingdings" pitchFamily="2" charset="2"/>
              <a:buChar char="ü"/>
            </a:pP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Нормализация на математическое ожидание</a:t>
            </a:r>
            <a:r>
              <a:rPr lang="en-US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rgbClr val="333399"/>
                </a:solidFill>
                <a:latin typeface="Comic Sans MS" pitchFamily="66" charset="0"/>
                <a:cs typeface="Times New Roman" pitchFamily="18" charset="0"/>
              </a:rPr>
              <a:t>и масштабирование свойств приводят к следующей замене:</a:t>
            </a:r>
            <a:endParaRPr lang="ru-RU" sz="2200" dirty="0" smtClean="0">
              <a:solidFill>
                <a:srgbClr val="262673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241200" y="6215082"/>
            <a:ext cx="8642350" cy="0"/>
          </a:xfrm>
          <a:prstGeom prst="line">
            <a:avLst/>
          </a:prstGeom>
          <a:noFill/>
          <a:ln w="38100">
            <a:solidFill>
              <a:srgbClr val="D1D1F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ru-RU"/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142844" y="5112000"/>
            <a:ext cx="3714776" cy="92325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pPr algn="ctr"/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Нормализация на мат. ожидание и масштабирование не применяются к свойству </a:t>
            </a:r>
            <a:r>
              <a:rPr lang="en-US" dirty="0" smtClean="0"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Comic Sans MS" pitchFamily="66" charset="0"/>
                <a:cs typeface="Times New Roman" pitchFamily="18" charset="0"/>
              </a:rPr>
              <a:t>0</a:t>
            </a:r>
            <a:r>
              <a:rPr lang="ru-RU" dirty="0" smtClean="0">
                <a:latin typeface="Comic Sans MS" pitchFamily="66" charset="0"/>
                <a:cs typeface="Times New Roman" pitchFamily="18" charset="0"/>
              </a:rPr>
              <a:t>!</a:t>
            </a:r>
            <a:endParaRPr lang="en-US" dirty="0" smtClean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285984" y="4000504"/>
          <a:ext cx="1607355" cy="918489"/>
        </p:xfrm>
        <a:graphic>
          <a:graphicData uri="http://schemas.openxmlformats.org/presentationml/2006/ole">
            <p:oleObj spid="_x0000_s77829" name="Формула" r:id="rId4" imgW="888840" imgH="507960" progId="Equation.3">
              <p:embed/>
            </p:oleObj>
          </a:graphicData>
        </a:graphic>
      </p:graphicFrame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4071934" y="3913610"/>
            <a:ext cx="4929190" cy="10155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Обычно в качестве </a:t>
            </a:r>
            <a:r>
              <a:rPr lang="en-US" sz="1500" dirty="0" err="1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S</a:t>
            </a:r>
            <a:r>
              <a:rPr lang="en-US" sz="1500" baseline="-25000" dirty="0" err="1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j</a:t>
            </a:r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выбирается либо величина среднеквадратического отклонения свойства, либо разница между </a:t>
            </a:r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max</a:t>
            </a:r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и </a:t>
            </a:r>
            <a:r>
              <a:rPr lang="en-US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min</a:t>
            </a:r>
            <a:r>
              <a:rPr lang="ru-RU" sz="1500" dirty="0" smtClean="0">
                <a:solidFill>
                  <a:srgbClr val="3366CC"/>
                </a:solidFill>
                <a:latin typeface="Comic Sans MS" pitchFamily="66" charset="0"/>
                <a:cs typeface="Times New Roman" pitchFamily="18" charset="0"/>
              </a:rPr>
              <a:t> значениями свойства на тренировочном множестве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4071934" y="5056618"/>
            <a:ext cx="4929222" cy="10155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tx1">
                <a:alpha val="50000"/>
              </a:schemeClr>
            </a:outerShdw>
          </a:effectLst>
        </p:spPr>
        <p:txBody>
          <a:bodyPr wrap="square" lIns="91365" tIns="45683" rIns="91365" bIns="45683">
            <a:spAutoFit/>
          </a:bodyPr>
          <a:lstStyle/>
          <a:p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При масштабировании и нормализации свойств на этапе обучения, требуется выполнять аналогичные операции на этапе предсказания для нового входа </a:t>
            </a:r>
            <a:r>
              <a:rPr lang="en-US" sz="1500" dirty="0" smtClean="0">
                <a:latin typeface="Comic Sans MS" pitchFamily="66" charset="0"/>
                <a:cs typeface="Times New Roman" pitchFamily="18" charset="0"/>
              </a:rPr>
              <a:t>x</a:t>
            </a:r>
            <a:r>
              <a:rPr lang="ru-RU" sz="1500" dirty="0" smtClean="0">
                <a:latin typeface="Comic Sans MS" pitchFamily="66" charset="0"/>
                <a:cs typeface="Times New Roman" pitchFamily="18" charset="0"/>
              </a:rPr>
              <a:t>!</a:t>
            </a:r>
          </a:p>
        </p:txBody>
      </p:sp>
      <p:sp>
        <p:nvSpPr>
          <p:cNvPr id="54" name="Прямоугольник 4"/>
          <p:cNvSpPr>
            <a:spLocks noChangeArrowheads="1"/>
          </p:cNvSpPr>
          <p:nvPr/>
        </p:nvSpPr>
        <p:spPr bwMode="auto">
          <a:xfrm>
            <a:off x="8501063" y="6232548"/>
            <a:ext cx="418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 b="1" dirty="0" smtClean="0">
                <a:solidFill>
                  <a:srgbClr val="7575D1"/>
                </a:solidFill>
                <a:latin typeface="Comic Sans MS" pitchFamily="66" charset="0"/>
              </a:rPr>
              <a:t>9</a:t>
            </a:r>
            <a:endParaRPr lang="ru-RU" sz="3000" b="1" dirty="0">
              <a:solidFill>
                <a:srgbClr val="7575D1"/>
              </a:solidFill>
              <a:latin typeface="Comic Sans MS" pitchFamily="66" charset="0"/>
            </a:endParaRPr>
          </a:p>
        </p:txBody>
      </p:sp>
      <p:pic>
        <p:nvPicPr>
          <p:cNvPr id="16" name="Picture 1" descr="Akvelon_logo2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6389586"/>
            <a:ext cx="1380381" cy="35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73773" y="68025"/>
            <a:ext cx="549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Прикладная информатика: машинное обучение</a:t>
            </a:r>
          </a:p>
          <a:p>
            <a:pPr algn="r"/>
            <a:r>
              <a:rPr lang="ru-RU" dirty="0" smtClean="0">
                <a:solidFill>
                  <a:srgbClr val="2626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ЯрГУ им. П. Г. Демидова</a:t>
            </a:r>
            <a:endParaRPr lang="ru-RU" dirty="0">
              <a:solidFill>
                <a:srgbClr val="26267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3335</Words>
  <Application>Microsoft Office PowerPoint</Application>
  <PresentationFormat>Экран (4:3)</PresentationFormat>
  <Paragraphs>650</Paragraphs>
  <Slides>38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0" baseType="lpstr">
      <vt:lpstr>Тема Office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M51Va T8600</dc:creator>
  <cp:lastModifiedBy>Volokhov</cp:lastModifiedBy>
  <cp:revision>465</cp:revision>
  <dcterms:created xsi:type="dcterms:W3CDTF">2011-09-20T14:55:39Z</dcterms:created>
  <dcterms:modified xsi:type="dcterms:W3CDTF">2017-03-24T19:17:59Z</dcterms:modified>
</cp:coreProperties>
</file>