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911" r:id="rId2"/>
    <p:sldId id="816" r:id="rId3"/>
    <p:sldId id="818" r:id="rId4"/>
    <p:sldId id="821" r:id="rId5"/>
    <p:sldId id="864" r:id="rId6"/>
    <p:sldId id="865" r:id="rId7"/>
    <p:sldId id="866" r:id="rId8"/>
    <p:sldId id="867" r:id="rId9"/>
    <p:sldId id="868" r:id="rId10"/>
    <p:sldId id="869" r:id="rId11"/>
    <p:sldId id="870" r:id="rId12"/>
    <p:sldId id="871" r:id="rId13"/>
    <p:sldId id="873" r:id="rId14"/>
    <p:sldId id="891" r:id="rId15"/>
    <p:sldId id="883" r:id="rId16"/>
    <p:sldId id="884" r:id="rId17"/>
    <p:sldId id="885" r:id="rId18"/>
    <p:sldId id="886" r:id="rId19"/>
    <p:sldId id="875" r:id="rId20"/>
    <p:sldId id="887" r:id="rId21"/>
    <p:sldId id="888" r:id="rId22"/>
    <p:sldId id="889" r:id="rId23"/>
    <p:sldId id="890" r:id="rId24"/>
    <p:sldId id="893" r:id="rId25"/>
    <p:sldId id="897" r:id="rId26"/>
    <p:sldId id="895" r:id="rId27"/>
    <p:sldId id="896" r:id="rId28"/>
    <p:sldId id="881" r:id="rId29"/>
    <p:sldId id="882" r:id="rId30"/>
    <p:sldId id="900" r:id="rId31"/>
    <p:sldId id="901" r:id="rId32"/>
    <p:sldId id="902" r:id="rId33"/>
    <p:sldId id="903" r:id="rId34"/>
    <p:sldId id="905" r:id="rId35"/>
    <p:sldId id="908" r:id="rId36"/>
    <p:sldId id="904" r:id="rId37"/>
    <p:sldId id="907" r:id="rId38"/>
    <p:sldId id="826" r:id="rId39"/>
    <p:sldId id="827" r:id="rId40"/>
    <p:sldId id="829" r:id="rId41"/>
    <p:sldId id="830" r:id="rId42"/>
    <p:sldId id="831" r:id="rId43"/>
    <p:sldId id="832" r:id="rId44"/>
    <p:sldId id="836" r:id="rId45"/>
    <p:sldId id="838" r:id="rId46"/>
    <p:sldId id="837" r:id="rId47"/>
    <p:sldId id="839" r:id="rId48"/>
    <p:sldId id="840" r:id="rId49"/>
    <p:sldId id="841" r:id="rId50"/>
    <p:sldId id="842" r:id="rId51"/>
    <p:sldId id="843" r:id="rId52"/>
    <p:sldId id="844" r:id="rId53"/>
    <p:sldId id="845" r:id="rId54"/>
    <p:sldId id="848" r:id="rId55"/>
    <p:sldId id="849" r:id="rId56"/>
    <p:sldId id="851" r:id="rId57"/>
    <p:sldId id="852" r:id="rId58"/>
    <p:sldId id="853" r:id="rId59"/>
    <p:sldId id="854" r:id="rId60"/>
    <p:sldId id="855" r:id="rId61"/>
    <p:sldId id="862" r:id="rId62"/>
    <p:sldId id="861" r:id="rId63"/>
    <p:sldId id="860" r:id="rId64"/>
    <p:sldId id="859" r:id="rId65"/>
    <p:sldId id="820" r:id="rId66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3366CC"/>
    <a:srgbClr val="154B2D"/>
    <a:srgbClr val="333399"/>
    <a:srgbClr val="262673"/>
    <a:srgbClr val="FFFF99"/>
    <a:srgbClr val="33CC33"/>
    <a:srgbClr val="00FF00"/>
    <a:srgbClr val="7575D1"/>
    <a:srgbClr val="D1D1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75" d="100"/>
          <a:sy n="75" d="100"/>
        </p:scale>
        <p:origin x="-138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838" y="-90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2729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80E5-ECEB-46C4-9792-81BC594A59E8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2729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AFB8-CF02-4BF7-99D6-ADE68F5A09C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9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583E4-37D2-44D9-9977-B0AE48BB452D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7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9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F948-84BC-459F-A3F6-41643A37E5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CEA3-10C0-4A11-8314-FD37AE34DC9F}" type="datetimeFigureOut">
              <a:rPr lang="ru-RU" smtClean="0"/>
              <a:pPr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8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4.jpe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6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856895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ctr"/>
            <a:endParaRPr lang="ru-RU" sz="15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6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Рекомендации по применению алгоритмов машинного обучения. Построение систем машинного обучения. Оптическое распознавание символов. </a:t>
            </a:r>
            <a:r>
              <a:rPr lang="ru-RU" sz="26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Данные, данные, данные …</a:t>
            </a:r>
          </a:p>
          <a:p>
            <a:pPr algn="ctr"/>
            <a:endParaRPr lang="ru-RU" sz="15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Владимир Волохов</a:t>
            </a:r>
          </a:p>
          <a:p>
            <a:pPr algn="ctr"/>
            <a:r>
              <a:rPr lang="ru-RU" sz="3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физический факультет, лаборатория «Цифровые цепи и сигналы», </a:t>
            </a:r>
            <a:r>
              <a:rPr lang="en-US" sz="3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volokhov.blogspot.com</a:t>
            </a:r>
            <a:endParaRPr lang="ru-RU" sz="3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8566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Процедура обучения 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/ 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тестирования </a:t>
            </a:r>
          </a:p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линейной регрессии (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  <a:sym typeface="Symbol"/>
              </a:rPr>
              <a:t> = 0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240768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6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Обучить параметры модели </a:t>
            </a:r>
            <a:r>
              <a:rPr lang="en-US" sz="26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 </a:t>
            </a:r>
            <a:r>
              <a:rPr lang="ru-RU" sz="26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обучающем множестве данных, минимизируя ошибку обучения </a:t>
            </a:r>
            <a:r>
              <a:rPr lang="en-US" sz="26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endParaRPr lang="ru-RU" sz="2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endParaRPr lang="en-US" sz="2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6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Вычислить ошибку на тестовом множестве </a:t>
            </a:r>
            <a:r>
              <a:rPr lang="en-US" sz="26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6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т</a:t>
            </a:r>
            <a:r>
              <a:rPr lang="en-US" sz="26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(Q)</a:t>
            </a:r>
            <a:endParaRPr lang="ru-RU" sz="26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928662" y="4553107"/>
          <a:ext cx="7285058" cy="947595"/>
        </p:xfrm>
        <a:graphic>
          <a:graphicData uri="http://schemas.openxmlformats.org/presentationml/2006/ole">
            <p:oleObj spid="_x0000_s99331" name="Формула" r:id="rId4" imgW="4597200" imgH="596880" progId="Equation.3">
              <p:embed/>
            </p:oleObj>
          </a:graphicData>
        </a:graphic>
      </p:graphicFrame>
      <p:sp>
        <p:nvSpPr>
          <p:cNvPr id="1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5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302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Процедура обучения 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/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тестирования </a:t>
            </a: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логистической регрессии (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  <a:sym typeface="Symbol"/>
              </a:rPr>
              <a:t> = 0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9288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Обучить параметры модели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обучающем множестве данных, минимизируя ошибку обучения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Вычислить ошибку на тестовом множестве 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т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(Q)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071539" y="3000372"/>
          <a:ext cx="7000923" cy="831533"/>
        </p:xfrm>
        <a:graphic>
          <a:graphicData uri="http://schemas.openxmlformats.org/presentationml/2006/ole">
            <p:oleObj spid="_x0000_s100356" name="Формула" r:id="rId4" imgW="5029200" imgH="59688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32" y="37861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классификация (0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/1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классификации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–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ОК),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</a:rPr>
              <a:t>Misclassification Error (0/1 Misclassification Error)</a:t>
            </a:r>
            <a:endParaRPr lang="ru-RU" sz="2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785918" y="4572008"/>
          <a:ext cx="5538561" cy="1525591"/>
        </p:xfrm>
        <a:graphic>
          <a:graphicData uri="http://schemas.openxmlformats.org/presentationml/2006/ole">
            <p:oleObj spid="_x0000_s100358" name="Формула" r:id="rId5" imgW="4241520" imgH="1168200" progId="Equation.3">
              <p:embed/>
            </p:oleObj>
          </a:graphicData>
        </a:graphic>
      </p:graphicFrame>
      <p:sp>
        <p:nvSpPr>
          <p:cNvPr id="17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4460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Процедура обучения </a:t>
            </a:r>
            <a:r>
              <a:rPr lang="en-US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/ 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тестирования </a:t>
            </a:r>
          </a:p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логистической регрессии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(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  <a:sym typeface="Symbol"/>
              </a:rPr>
              <a:t> = 0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4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2" y="214311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классификация (0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/1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классификации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–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ОК),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</a:rPr>
              <a:t>Misclassification Error (0/1 Misclassification Error)</a:t>
            </a:r>
            <a:endParaRPr lang="ru-RU" sz="2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785918" y="3000372"/>
          <a:ext cx="5538561" cy="1525591"/>
        </p:xfrm>
        <a:graphic>
          <a:graphicData uri="http://schemas.openxmlformats.org/presentationml/2006/ole">
            <p:oleObj spid="_x0000_s101379" name="Формула" r:id="rId4" imgW="4241520" imgH="1168200" progId="Equation.3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784562" y="5214950"/>
          <a:ext cx="3573388" cy="792213"/>
        </p:xfrm>
        <a:graphic>
          <a:graphicData uri="http://schemas.openxmlformats.org/presentationml/2006/ole">
            <p:oleObj spid="_x0000_s101380" name="Формула" r:id="rId5" imgW="2692080" imgH="596880" progId="Equation.3">
              <p:embed/>
            </p:oleObj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85852" y="4643446"/>
            <a:ext cx="6572296" cy="4308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Ошибка тестирования (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Test Error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) имеет вид:</a:t>
            </a:r>
            <a:endParaRPr lang="ru-RU" sz="22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44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Алгоритм выбора модели. Обучающее, </a:t>
            </a: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проверочное и тестовое множества</a:t>
            </a:r>
          </a:p>
        </p:txBody>
      </p:sp>
      <p:sp>
        <p:nvSpPr>
          <p:cNvPr id="6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V="1">
            <a:off x="1170479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899015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076680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6200000" flipH="1">
            <a:off x="2285986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 flipH="1" flipV="1">
            <a:off x="2285986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6200000" flipH="1">
            <a:off x="2571739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 flipH="1" flipV="1">
            <a:off x="2571739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16200000" flipH="1">
            <a:off x="3071807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3071807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6200000" flipH="1">
            <a:off x="3500433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 flipH="1" flipV="1">
            <a:off x="3500433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6200000" flipH="1">
            <a:off x="3997108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 flipH="1" flipV="1">
            <a:off x="3997108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857356" y="4214818"/>
            <a:ext cx="264320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Переобучение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(высокая дисперсия)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16200000" flipH="1">
            <a:off x="2285986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rot="5400000" flipH="1" flipV="1">
            <a:off x="2285986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лилиния 29"/>
          <p:cNvSpPr/>
          <p:nvPr/>
        </p:nvSpPr>
        <p:spPr>
          <a:xfrm>
            <a:off x="2152860" y="2494345"/>
            <a:ext cx="2314937" cy="1481558"/>
          </a:xfrm>
          <a:custGeom>
            <a:avLst/>
            <a:gdLst>
              <a:gd name="connsiteX0" fmla="*/ 0 w 2314937"/>
              <a:gd name="connsiteY0" fmla="*/ 1267427 h 1481558"/>
              <a:gd name="connsiteX1" fmla="*/ 208344 w 2314937"/>
              <a:gd name="connsiteY1" fmla="*/ 1441047 h 1481558"/>
              <a:gd name="connsiteX2" fmla="*/ 266218 w 2314937"/>
              <a:gd name="connsiteY2" fmla="*/ 1024359 h 1481558"/>
              <a:gd name="connsiteX3" fmla="*/ 520861 w 2314937"/>
              <a:gd name="connsiteY3" fmla="*/ 538222 h 1481558"/>
              <a:gd name="connsiteX4" fmla="*/ 810228 w 2314937"/>
              <a:gd name="connsiteY4" fmla="*/ 630820 h 1481558"/>
              <a:gd name="connsiteX5" fmla="*/ 1041722 w 2314937"/>
              <a:gd name="connsiteY5" fmla="*/ 248855 h 1481558"/>
              <a:gd name="connsiteX6" fmla="*/ 1157468 w 2314937"/>
              <a:gd name="connsiteY6" fmla="*/ 40511 h 1481558"/>
              <a:gd name="connsiteX7" fmla="*/ 1261641 w 2314937"/>
              <a:gd name="connsiteY7" fmla="*/ 5787 h 1481558"/>
              <a:gd name="connsiteX8" fmla="*/ 1388962 w 2314937"/>
              <a:gd name="connsiteY8" fmla="*/ 75235 h 1481558"/>
              <a:gd name="connsiteX9" fmla="*/ 1551008 w 2314937"/>
              <a:gd name="connsiteY9" fmla="*/ 353027 h 1481558"/>
              <a:gd name="connsiteX10" fmla="*/ 1655180 w 2314937"/>
              <a:gd name="connsiteY10" fmla="*/ 445625 h 1481558"/>
              <a:gd name="connsiteX11" fmla="*/ 1794076 w 2314937"/>
              <a:gd name="connsiteY11" fmla="*/ 399326 h 1481558"/>
              <a:gd name="connsiteX12" fmla="*/ 1851950 w 2314937"/>
              <a:gd name="connsiteY12" fmla="*/ 318303 h 1481558"/>
              <a:gd name="connsiteX13" fmla="*/ 1921398 w 2314937"/>
              <a:gd name="connsiteY13" fmla="*/ 179407 h 1481558"/>
              <a:gd name="connsiteX14" fmla="*/ 2002420 w 2314937"/>
              <a:gd name="connsiteY14" fmla="*/ 109959 h 1481558"/>
              <a:gd name="connsiteX15" fmla="*/ 2199190 w 2314937"/>
              <a:gd name="connsiteY15" fmla="*/ 202556 h 1481558"/>
              <a:gd name="connsiteX16" fmla="*/ 2314937 w 2314937"/>
              <a:gd name="connsiteY16" fmla="*/ 318303 h 14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4937" h="1481558">
                <a:moveTo>
                  <a:pt x="0" y="1267427"/>
                </a:moveTo>
                <a:cubicBezTo>
                  <a:pt x="81987" y="1374492"/>
                  <a:pt x="163974" y="1481558"/>
                  <a:pt x="208344" y="1441047"/>
                </a:cubicBezTo>
                <a:cubicBezTo>
                  <a:pt x="252714" y="1400536"/>
                  <a:pt x="214132" y="1174830"/>
                  <a:pt x="266218" y="1024359"/>
                </a:cubicBezTo>
                <a:cubicBezTo>
                  <a:pt x="318304" y="873888"/>
                  <a:pt x="430193" y="603812"/>
                  <a:pt x="520861" y="538222"/>
                </a:cubicBezTo>
                <a:cubicBezTo>
                  <a:pt x="611529" y="472632"/>
                  <a:pt x="723418" y="679048"/>
                  <a:pt x="810228" y="630820"/>
                </a:cubicBezTo>
                <a:cubicBezTo>
                  <a:pt x="897038" y="582592"/>
                  <a:pt x="983849" y="347240"/>
                  <a:pt x="1041722" y="248855"/>
                </a:cubicBezTo>
                <a:cubicBezTo>
                  <a:pt x="1099595" y="150470"/>
                  <a:pt x="1120815" y="81022"/>
                  <a:pt x="1157468" y="40511"/>
                </a:cubicBezTo>
                <a:cubicBezTo>
                  <a:pt x="1194121" y="0"/>
                  <a:pt x="1223059" y="0"/>
                  <a:pt x="1261641" y="5787"/>
                </a:cubicBezTo>
                <a:cubicBezTo>
                  <a:pt x="1300223" y="11574"/>
                  <a:pt x="1340734" y="17362"/>
                  <a:pt x="1388962" y="75235"/>
                </a:cubicBezTo>
                <a:cubicBezTo>
                  <a:pt x="1437190" y="133108"/>
                  <a:pt x="1506638" y="291295"/>
                  <a:pt x="1551008" y="353027"/>
                </a:cubicBezTo>
                <a:cubicBezTo>
                  <a:pt x="1595378" y="414759"/>
                  <a:pt x="1614669" y="437909"/>
                  <a:pt x="1655180" y="445625"/>
                </a:cubicBezTo>
                <a:cubicBezTo>
                  <a:pt x="1695691" y="453342"/>
                  <a:pt x="1761281" y="420546"/>
                  <a:pt x="1794076" y="399326"/>
                </a:cubicBezTo>
                <a:cubicBezTo>
                  <a:pt x="1826871" y="378106"/>
                  <a:pt x="1830730" y="354956"/>
                  <a:pt x="1851950" y="318303"/>
                </a:cubicBezTo>
                <a:cubicBezTo>
                  <a:pt x="1873170" y="281650"/>
                  <a:pt x="1896320" y="214131"/>
                  <a:pt x="1921398" y="179407"/>
                </a:cubicBezTo>
                <a:cubicBezTo>
                  <a:pt x="1946476" y="144683"/>
                  <a:pt x="1956121" y="106101"/>
                  <a:pt x="2002420" y="109959"/>
                </a:cubicBezTo>
                <a:cubicBezTo>
                  <a:pt x="2048719" y="113817"/>
                  <a:pt x="2147104" y="167832"/>
                  <a:pt x="2199190" y="202556"/>
                </a:cubicBezTo>
                <a:cubicBezTo>
                  <a:pt x="2251276" y="237280"/>
                  <a:pt x="2295646" y="281650"/>
                  <a:pt x="2314937" y="3183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786314" y="2357430"/>
            <a:ext cx="3286148" cy="3477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Пусть параметры модели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подобраны под некоторое множество данных (обучающее множество). </a:t>
            </a:r>
            <a:r>
              <a:rPr lang="ru-RU" sz="2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Ошибка модели измеренная на обучающем множестве будет вероятно меньше ошибки обобщения (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</a:rPr>
              <a:t>generalization error</a:t>
            </a:r>
            <a:r>
              <a:rPr lang="ru-RU" sz="2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pic>
        <p:nvPicPr>
          <p:cNvPr id="3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56059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Как бороться с переобучением?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571612"/>
            <a:ext cx="91440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Возможные варианты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Вариант 1. Уменьшить число свойств</a:t>
            </a:r>
          </a:p>
          <a:p>
            <a:pPr marL="1074738" indent="-2619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Выбрать вручную какие из свойств должны быть сохранены</a:t>
            </a:r>
          </a:p>
          <a:p>
            <a:pPr marL="1074738" indent="-2619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Для автоматического выбора можно использовать алгоритм выбора модели</a:t>
            </a:r>
          </a:p>
          <a:p>
            <a:pPr marL="1074738" indent="-261938"/>
            <a:endParaRPr lang="ru-RU" sz="2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Вариант 2. Регуляризация</a:t>
            </a:r>
          </a:p>
          <a:p>
            <a:pPr marL="1074738" indent="-2619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Сохраняем все свойства, но уменьшаем амплитуду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/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значения параметров модели</a:t>
            </a:r>
          </a:p>
          <a:p>
            <a:pPr marL="1074738" indent="-2619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Подход работает хорошо когда имеется множество свойств, каждое из которых вносит небольшой вклад в итоговое предсказание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1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52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Выбор модели</a:t>
            </a:r>
          </a:p>
        </p:txBody>
      </p:sp>
      <p:sp>
        <p:nvSpPr>
          <p:cNvPr id="6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2" y="1500174"/>
            <a:ext cx="9144000" cy="464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marL="514350" indent="-514350"/>
            <a:r>
              <a:rPr lang="en-US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                                        </a:t>
            </a:r>
            <a:r>
              <a:rPr lang="en-US" sz="40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…</a:t>
            </a:r>
            <a:endParaRPr lang="ru-RU" sz="4000" baseline="30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… +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3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10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Как выбрать степень </a:t>
            </a:r>
            <a:r>
              <a:rPr lang="en-US" sz="23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d </a:t>
            </a:r>
            <a:r>
              <a:rPr lang="ru-RU" sz="23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полинома?</a:t>
            </a:r>
            <a:endParaRPr lang="en-US" sz="23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Вариант 1.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Обучаем несколько моделей для разных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обучающем множестве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данных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Проверяем работу моделей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тестовом множестве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выбираем ту, для которой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минимально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2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Проблема: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вероятно будет оптимистической оценкой ошибки обобщения, то есть дополнительный параметр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подгоняется под тестовое множество</a:t>
            </a:r>
          </a:p>
        </p:txBody>
      </p:sp>
      <p:pic>
        <p:nvPicPr>
          <p:cNvPr id="11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749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Оценка работоспособности гипотезы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643050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Разделим имеющиеся данные на три множества: обучающее (</a:t>
            </a:r>
            <a:r>
              <a:rPr lang="en-US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Training Set</a:t>
            </a: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), проверочное (</a:t>
            </a:r>
            <a:r>
              <a:rPr lang="en-US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Cross-Validation Set</a:t>
            </a: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тестовое (</a:t>
            </a:r>
            <a:r>
              <a:rPr lang="en-US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Test Set</a:t>
            </a: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19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8858964"/>
              </p:ext>
            </p:extLst>
          </p:nvPr>
        </p:nvGraphicFramePr>
        <p:xfrm>
          <a:off x="485772" y="2428868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Comic Sans MS" pitchFamily="66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mic Sans MS" pitchFamily="66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mic Sans MS" pitchFamily="66" charset="0"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Connector 61"/>
          <p:cNvCxnSpPr/>
          <p:nvPr/>
        </p:nvCxnSpPr>
        <p:spPr>
          <a:xfrm>
            <a:off x="428596" y="5357826"/>
            <a:ext cx="2428892" cy="1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23"/>
          <p:cNvCxnSpPr/>
          <p:nvPr/>
        </p:nvCxnSpPr>
        <p:spPr>
          <a:xfrm flipV="1">
            <a:off x="3000364" y="3286124"/>
            <a:ext cx="1071570" cy="78581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6"/>
          <p:cNvCxnSpPr/>
          <p:nvPr/>
        </p:nvCxnSpPr>
        <p:spPr>
          <a:xfrm>
            <a:off x="3000364" y="5572140"/>
            <a:ext cx="100584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4"/>
          <p:cNvSpPr txBox="1">
            <a:spLocks noChangeArrowheads="1"/>
          </p:cNvSpPr>
          <p:nvPr/>
        </p:nvSpPr>
        <p:spPr bwMode="auto">
          <a:xfrm>
            <a:off x="4214842" y="2786058"/>
            <a:ext cx="4714876" cy="923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Обучающее множество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…,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="1" baseline="30000" dirty="0" smtClean="0">
                <a:latin typeface="Comic Sans MS" pitchFamily="66" charset="0"/>
              </a:rPr>
              <a:t>(m)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en-US" b="1" baseline="30000" dirty="0" smtClean="0">
                <a:latin typeface="Comic Sans MS" pitchFamily="66" charset="0"/>
              </a:rPr>
              <a:t>(m)</a:t>
            </a:r>
            <a:r>
              <a:rPr lang="ru-RU" dirty="0" smtClean="0">
                <a:latin typeface="Comic Sans MS" pitchFamily="66" charset="0"/>
              </a:rPr>
              <a:t>)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(60% всех данных)</a:t>
            </a:r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4214810" y="5072074"/>
            <a:ext cx="4714908" cy="923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Тестовое множество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…,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(m</a:t>
            </a:r>
            <a:r>
              <a:rPr lang="ru-RU" sz="1500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(m</a:t>
            </a:r>
            <a:r>
              <a:rPr lang="ru-RU" sz="1500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(20% всех данных)</a:t>
            </a:r>
          </a:p>
        </p:txBody>
      </p:sp>
      <p:cxnSp>
        <p:nvCxnSpPr>
          <p:cNvPr id="17" name="Straight Connector 61"/>
          <p:cNvCxnSpPr/>
          <p:nvPr/>
        </p:nvCxnSpPr>
        <p:spPr>
          <a:xfrm>
            <a:off x="428596" y="4714884"/>
            <a:ext cx="2428892" cy="1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/>
          <p:nvPr/>
        </p:nvCxnSpPr>
        <p:spPr>
          <a:xfrm flipV="1">
            <a:off x="3000364" y="4429132"/>
            <a:ext cx="1071570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14810" y="3929066"/>
            <a:ext cx="4714908" cy="923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Проверочное множество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…,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(m</a:t>
            </a:r>
            <a:r>
              <a:rPr lang="ru-RU" sz="1500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(m</a:t>
            </a:r>
            <a:r>
              <a:rPr lang="ru-RU" sz="1500" b="1" baseline="-25000" dirty="0" smtClean="0">
                <a:latin typeface="Comic Sans MS" pitchFamily="66" charset="0"/>
              </a:rPr>
              <a:t>п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(20% всех данных)</a:t>
            </a:r>
          </a:p>
        </p:txBody>
      </p:sp>
      <p:sp>
        <p:nvSpPr>
          <p:cNvPr id="20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1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7497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Ошибки обучения, проверки и тестирования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221455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обучения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32" y="34290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проверки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" y="471488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тестирования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711305" y="2643182"/>
          <a:ext cx="5718216" cy="790962"/>
        </p:xfrm>
        <a:graphic>
          <a:graphicData uri="http://schemas.openxmlformats.org/presentationml/2006/ole">
            <p:oleObj spid="_x0000_s104450" name="Формула" r:id="rId4" imgW="4228920" imgH="583920" progId="Equation.3">
              <p:embed/>
            </p:oleObj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1428728" y="3857628"/>
          <a:ext cx="6199022" cy="808566"/>
        </p:xfrm>
        <a:graphic>
          <a:graphicData uri="http://schemas.openxmlformats.org/presentationml/2006/ole">
            <p:oleObj spid="_x0000_s104451" name="Формула" r:id="rId5" imgW="4584600" imgH="596880" progId="Equation.3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480024" y="5214950"/>
          <a:ext cx="6163810" cy="808566"/>
        </p:xfrm>
        <a:graphic>
          <a:graphicData uri="http://schemas.openxmlformats.org/presentationml/2006/ole">
            <p:oleObj spid="_x0000_s104452" name="Формула" r:id="rId6" imgW="4559040" imgH="596880" progId="Equation.3">
              <p:embed/>
            </p:oleObj>
          </a:graphicData>
        </a:graphic>
      </p:graphicFrame>
      <p:sp>
        <p:nvSpPr>
          <p:cNvPr id="17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52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Выбор модели</a:t>
            </a:r>
          </a:p>
        </p:txBody>
      </p:sp>
      <p:sp>
        <p:nvSpPr>
          <p:cNvPr id="6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32" y="1500174"/>
            <a:ext cx="9144000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marL="514350" indent="-514350"/>
            <a:r>
              <a:rPr lang="en-US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                                        </a:t>
            </a:r>
            <a:r>
              <a:rPr lang="en-US" sz="40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…</a:t>
            </a:r>
            <a:endParaRPr lang="ru-RU" sz="4000" baseline="30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… +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3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10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Как выбрать степень </a:t>
            </a:r>
            <a:r>
              <a:rPr lang="en-US" sz="23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d </a:t>
            </a:r>
            <a:r>
              <a:rPr lang="ru-RU" sz="23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полинома?</a:t>
            </a:r>
            <a:endParaRPr lang="en-US" sz="23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Вариант 2.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Обучаем несколько моделей для разных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обучающем множестве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данных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Проверяем работу моделей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проверочном множестве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выбираем ту, для которой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минимально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Для выбранной выше модели оцениваем ошибку обобщения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тестовом множестве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200" b="1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rot="16200000" flipV="1">
            <a:off x="-258281" y="34331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 rot="-5400000">
            <a:off x="-529745" y="32759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47920" y="43178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Диагностика смещения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Bias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против дисперсии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Variance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960426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пример для линейной регрессии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857226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857226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1142979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1142979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643047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643047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071673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071673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568348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568348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0800000" flipV="1">
            <a:off x="789177" y="2817682"/>
            <a:ext cx="1853998" cy="14166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500034" y="4389318"/>
            <a:ext cx="25003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Недообучение (высокое смещение)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857226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857226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16200000" flipV="1">
            <a:off x="2742115" y="34331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7"/>
          <p:cNvSpPr txBox="1">
            <a:spLocks noChangeArrowheads="1"/>
          </p:cNvSpPr>
          <p:nvPr/>
        </p:nvSpPr>
        <p:spPr bwMode="auto">
          <a:xfrm rot="-5400000">
            <a:off x="2470651" y="32759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648316" y="43178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3857622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3857622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4143375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4143375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4643443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4643443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16200000" flipH="1">
            <a:off x="5072069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 flipH="1" flipV="1">
            <a:off x="5072069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5568744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 flipH="1" flipV="1">
            <a:off x="5568744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500430" y="4389318"/>
            <a:ext cx="257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«Хорошее» обучение</a:t>
            </a:r>
          </a:p>
          <a:p>
            <a:pPr algn="ctr"/>
            <a:endParaRPr lang="ru-RU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rot="16200000" flipH="1">
            <a:off x="3857622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 flipH="1" flipV="1">
            <a:off x="3857622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rot="16200000" flipV="1">
            <a:off x="5671073" y="34331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-5400000">
            <a:off x="5399609" y="32759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8" name="Прямая со стрелкой 87"/>
          <p:cNvCxnSpPr/>
          <p:nvPr/>
        </p:nvCxnSpPr>
        <p:spPr>
          <a:xfrm>
            <a:off x="6577274" y="43178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 flipH="1">
            <a:off x="6786580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 flipH="1" flipV="1">
            <a:off x="6786580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16200000" flipH="1">
            <a:off x="7072333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5400000" flipH="1" flipV="1">
            <a:off x="7072333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6200000" flipH="1">
            <a:off x="7572401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5400000" flipH="1" flipV="1">
            <a:off x="7572401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rot="16200000" flipH="1">
            <a:off x="8001027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 flipH="1" flipV="1">
            <a:off x="8001027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6200000" flipH="1">
            <a:off x="8497702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5400000" flipH="1" flipV="1">
            <a:off x="8497702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6357950" y="4389318"/>
            <a:ext cx="264320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Переобучение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(высокая дисперсия)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rot="16200000" flipH="1">
            <a:off x="6786580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 flipH="1" flipV="1">
            <a:off x="6786580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Дуга 103"/>
          <p:cNvSpPr/>
          <p:nvPr/>
        </p:nvSpPr>
        <p:spPr>
          <a:xfrm rot="16376693">
            <a:off x="4284315" y="2439633"/>
            <a:ext cx="2718510" cy="3436775"/>
          </a:xfrm>
          <a:prstGeom prst="arc">
            <a:avLst>
              <a:gd name="adj1" fmla="val 16200000"/>
              <a:gd name="adj2" fmla="val 2155509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олилиния 124"/>
          <p:cNvSpPr/>
          <p:nvPr/>
        </p:nvSpPr>
        <p:spPr>
          <a:xfrm>
            <a:off x="6653454" y="2668845"/>
            <a:ext cx="2314937" cy="1481558"/>
          </a:xfrm>
          <a:custGeom>
            <a:avLst/>
            <a:gdLst>
              <a:gd name="connsiteX0" fmla="*/ 0 w 2314937"/>
              <a:gd name="connsiteY0" fmla="*/ 1267427 h 1481558"/>
              <a:gd name="connsiteX1" fmla="*/ 208344 w 2314937"/>
              <a:gd name="connsiteY1" fmla="*/ 1441047 h 1481558"/>
              <a:gd name="connsiteX2" fmla="*/ 266218 w 2314937"/>
              <a:gd name="connsiteY2" fmla="*/ 1024359 h 1481558"/>
              <a:gd name="connsiteX3" fmla="*/ 520861 w 2314937"/>
              <a:gd name="connsiteY3" fmla="*/ 538222 h 1481558"/>
              <a:gd name="connsiteX4" fmla="*/ 810228 w 2314937"/>
              <a:gd name="connsiteY4" fmla="*/ 630820 h 1481558"/>
              <a:gd name="connsiteX5" fmla="*/ 1041722 w 2314937"/>
              <a:gd name="connsiteY5" fmla="*/ 248855 h 1481558"/>
              <a:gd name="connsiteX6" fmla="*/ 1157468 w 2314937"/>
              <a:gd name="connsiteY6" fmla="*/ 40511 h 1481558"/>
              <a:gd name="connsiteX7" fmla="*/ 1261641 w 2314937"/>
              <a:gd name="connsiteY7" fmla="*/ 5787 h 1481558"/>
              <a:gd name="connsiteX8" fmla="*/ 1388962 w 2314937"/>
              <a:gd name="connsiteY8" fmla="*/ 75235 h 1481558"/>
              <a:gd name="connsiteX9" fmla="*/ 1551008 w 2314937"/>
              <a:gd name="connsiteY9" fmla="*/ 353027 h 1481558"/>
              <a:gd name="connsiteX10" fmla="*/ 1655180 w 2314937"/>
              <a:gd name="connsiteY10" fmla="*/ 445625 h 1481558"/>
              <a:gd name="connsiteX11" fmla="*/ 1794076 w 2314937"/>
              <a:gd name="connsiteY11" fmla="*/ 399326 h 1481558"/>
              <a:gd name="connsiteX12" fmla="*/ 1851950 w 2314937"/>
              <a:gd name="connsiteY12" fmla="*/ 318303 h 1481558"/>
              <a:gd name="connsiteX13" fmla="*/ 1921398 w 2314937"/>
              <a:gd name="connsiteY13" fmla="*/ 179407 h 1481558"/>
              <a:gd name="connsiteX14" fmla="*/ 2002420 w 2314937"/>
              <a:gd name="connsiteY14" fmla="*/ 109959 h 1481558"/>
              <a:gd name="connsiteX15" fmla="*/ 2199190 w 2314937"/>
              <a:gd name="connsiteY15" fmla="*/ 202556 h 1481558"/>
              <a:gd name="connsiteX16" fmla="*/ 2314937 w 2314937"/>
              <a:gd name="connsiteY16" fmla="*/ 318303 h 14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4937" h="1481558">
                <a:moveTo>
                  <a:pt x="0" y="1267427"/>
                </a:moveTo>
                <a:cubicBezTo>
                  <a:pt x="81987" y="1374492"/>
                  <a:pt x="163974" y="1481558"/>
                  <a:pt x="208344" y="1441047"/>
                </a:cubicBezTo>
                <a:cubicBezTo>
                  <a:pt x="252714" y="1400536"/>
                  <a:pt x="214132" y="1174830"/>
                  <a:pt x="266218" y="1024359"/>
                </a:cubicBezTo>
                <a:cubicBezTo>
                  <a:pt x="318304" y="873888"/>
                  <a:pt x="430193" y="603812"/>
                  <a:pt x="520861" y="538222"/>
                </a:cubicBezTo>
                <a:cubicBezTo>
                  <a:pt x="611529" y="472632"/>
                  <a:pt x="723418" y="679048"/>
                  <a:pt x="810228" y="630820"/>
                </a:cubicBezTo>
                <a:cubicBezTo>
                  <a:pt x="897038" y="582592"/>
                  <a:pt x="983849" y="347240"/>
                  <a:pt x="1041722" y="248855"/>
                </a:cubicBezTo>
                <a:cubicBezTo>
                  <a:pt x="1099595" y="150470"/>
                  <a:pt x="1120815" y="81022"/>
                  <a:pt x="1157468" y="40511"/>
                </a:cubicBezTo>
                <a:cubicBezTo>
                  <a:pt x="1194121" y="0"/>
                  <a:pt x="1223059" y="0"/>
                  <a:pt x="1261641" y="5787"/>
                </a:cubicBezTo>
                <a:cubicBezTo>
                  <a:pt x="1300223" y="11574"/>
                  <a:pt x="1340734" y="17362"/>
                  <a:pt x="1388962" y="75235"/>
                </a:cubicBezTo>
                <a:cubicBezTo>
                  <a:pt x="1437190" y="133108"/>
                  <a:pt x="1506638" y="291295"/>
                  <a:pt x="1551008" y="353027"/>
                </a:cubicBezTo>
                <a:cubicBezTo>
                  <a:pt x="1595378" y="414759"/>
                  <a:pt x="1614669" y="437909"/>
                  <a:pt x="1655180" y="445625"/>
                </a:cubicBezTo>
                <a:cubicBezTo>
                  <a:pt x="1695691" y="453342"/>
                  <a:pt x="1761281" y="420546"/>
                  <a:pt x="1794076" y="399326"/>
                </a:cubicBezTo>
                <a:cubicBezTo>
                  <a:pt x="1826871" y="378106"/>
                  <a:pt x="1830730" y="354956"/>
                  <a:pt x="1851950" y="318303"/>
                </a:cubicBezTo>
                <a:cubicBezTo>
                  <a:pt x="1873170" y="281650"/>
                  <a:pt x="1896320" y="214131"/>
                  <a:pt x="1921398" y="179407"/>
                </a:cubicBezTo>
                <a:cubicBezTo>
                  <a:pt x="1946476" y="144683"/>
                  <a:pt x="1956121" y="106101"/>
                  <a:pt x="2002420" y="109959"/>
                </a:cubicBezTo>
                <a:cubicBezTo>
                  <a:pt x="2048719" y="113817"/>
                  <a:pt x="2147104" y="167832"/>
                  <a:pt x="2199190" y="202556"/>
                </a:cubicBezTo>
                <a:cubicBezTo>
                  <a:pt x="2251276" y="237280"/>
                  <a:pt x="2295646" y="281650"/>
                  <a:pt x="2314937" y="3183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19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63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27497"/>
            <a:ext cx="9001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Автономное вождение. Проект </a:t>
            </a:r>
            <a:r>
              <a:rPr lang="en-US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ALVINN</a:t>
            </a:r>
            <a:endParaRPr lang="ru-RU" sz="34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1" y="1762705"/>
            <a:ext cx="5715039" cy="39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6"/>
          <p:cNvSpPr>
            <a:spLocks noChangeArrowheads="1"/>
          </p:cNvSpPr>
          <p:nvPr/>
        </p:nvSpPr>
        <p:spPr bwMode="auto">
          <a:xfrm>
            <a:off x="142876" y="5795972"/>
            <a:ext cx="885828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</a:rPr>
              <a:t>http://www.ri.cmu.edu/research_project_detail.html?project_id=160&amp;menu_id=261</a:t>
            </a:r>
            <a:endParaRPr lang="en-US" sz="15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rot="16200000" flipV="1">
            <a:off x="-258281" y="34331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 rot="-5400000">
            <a:off x="-529745" y="32759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47920" y="43178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Диагностика смещения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Bias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против дисперсии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Variance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960426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пример для линейной регрессии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857226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857226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1142979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1142979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643047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643047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071673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071673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568348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568348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0800000" flipV="1">
            <a:off x="789177" y="2817682"/>
            <a:ext cx="1853998" cy="14166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500034" y="4389318"/>
            <a:ext cx="25003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Недообучение (высокое смещение)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857226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857226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16200000" flipV="1">
            <a:off x="2742115" y="34331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7"/>
          <p:cNvSpPr txBox="1">
            <a:spLocks noChangeArrowheads="1"/>
          </p:cNvSpPr>
          <p:nvPr/>
        </p:nvSpPr>
        <p:spPr bwMode="auto">
          <a:xfrm rot="-5400000">
            <a:off x="2470651" y="32759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648316" y="43178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3857622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3857622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4143375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4143375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4643443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4643443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16200000" flipH="1">
            <a:off x="5072069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 flipH="1" flipV="1">
            <a:off x="5072069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5568744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 flipH="1" flipV="1">
            <a:off x="5568744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500430" y="4389318"/>
            <a:ext cx="257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«Хорошее» обучение</a:t>
            </a:r>
          </a:p>
          <a:p>
            <a:pPr algn="ctr"/>
            <a:endParaRPr lang="ru-RU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rot="16200000" flipH="1">
            <a:off x="3857622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 flipH="1" flipV="1">
            <a:off x="3857622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rot="16200000" flipV="1">
            <a:off x="5671073" y="34331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-5400000">
            <a:off x="5399609" y="32759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8" name="Прямая со стрелкой 87"/>
          <p:cNvCxnSpPr/>
          <p:nvPr/>
        </p:nvCxnSpPr>
        <p:spPr>
          <a:xfrm>
            <a:off x="6577274" y="43178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 flipH="1">
            <a:off x="6786580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 flipH="1" flipV="1">
            <a:off x="6786580" y="39606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16200000" flipH="1">
            <a:off x="7072333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5400000" flipH="1" flipV="1">
            <a:off x="7072333" y="31034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6200000" flipH="1">
            <a:off x="7572401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5400000" flipH="1" flipV="1">
            <a:off x="7572401" y="28176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rot="16200000" flipH="1">
            <a:off x="8001027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 flipH="1" flipV="1">
            <a:off x="8001027" y="27462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6200000" flipH="1">
            <a:off x="8497702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5400000" flipH="1" flipV="1">
            <a:off x="8497702" y="27462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6357950" y="4389318"/>
            <a:ext cx="264320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Переобучение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(высокая дисперсия)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rot="16200000" flipH="1">
            <a:off x="6786580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 flipH="1" flipV="1">
            <a:off x="6786580" y="36035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Дуга 103"/>
          <p:cNvSpPr/>
          <p:nvPr/>
        </p:nvSpPr>
        <p:spPr>
          <a:xfrm rot="16376693">
            <a:off x="4284315" y="2439633"/>
            <a:ext cx="2718510" cy="3436775"/>
          </a:xfrm>
          <a:prstGeom prst="arc">
            <a:avLst>
              <a:gd name="adj1" fmla="val 16200000"/>
              <a:gd name="adj2" fmla="val 2155509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олилиния 124"/>
          <p:cNvSpPr/>
          <p:nvPr/>
        </p:nvSpPr>
        <p:spPr>
          <a:xfrm>
            <a:off x="6653454" y="2668845"/>
            <a:ext cx="2314937" cy="1481558"/>
          </a:xfrm>
          <a:custGeom>
            <a:avLst/>
            <a:gdLst>
              <a:gd name="connsiteX0" fmla="*/ 0 w 2314937"/>
              <a:gd name="connsiteY0" fmla="*/ 1267427 h 1481558"/>
              <a:gd name="connsiteX1" fmla="*/ 208344 w 2314937"/>
              <a:gd name="connsiteY1" fmla="*/ 1441047 h 1481558"/>
              <a:gd name="connsiteX2" fmla="*/ 266218 w 2314937"/>
              <a:gd name="connsiteY2" fmla="*/ 1024359 h 1481558"/>
              <a:gd name="connsiteX3" fmla="*/ 520861 w 2314937"/>
              <a:gd name="connsiteY3" fmla="*/ 538222 h 1481558"/>
              <a:gd name="connsiteX4" fmla="*/ 810228 w 2314937"/>
              <a:gd name="connsiteY4" fmla="*/ 630820 h 1481558"/>
              <a:gd name="connsiteX5" fmla="*/ 1041722 w 2314937"/>
              <a:gd name="connsiteY5" fmla="*/ 248855 h 1481558"/>
              <a:gd name="connsiteX6" fmla="*/ 1157468 w 2314937"/>
              <a:gd name="connsiteY6" fmla="*/ 40511 h 1481558"/>
              <a:gd name="connsiteX7" fmla="*/ 1261641 w 2314937"/>
              <a:gd name="connsiteY7" fmla="*/ 5787 h 1481558"/>
              <a:gd name="connsiteX8" fmla="*/ 1388962 w 2314937"/>
              <a:gd name="connsiteY8" fmla="*/ 75235 h 1481558"/>
              <a:gd name="connsiteX9" fmla="*/ 1551008 w 2314937"/>
              <a:gd name="connsiteY9" fmla="*/ 353027 h 1481558"/>
              <a:gd name="connsiteX10" fmla="*/ 1655180 w 2314937"/>
              <a:gd name="connsiteY10" fmla="*/ 445625 h 1481558"/>
              <a:gd name="connsiteX11" fmla="*/ 1794076 w 2314937"/>
              <a:gd name="connsiteY11" fmla="*/ 399326 h 1481558"/>
              <a:gd name="connsiteX12" fmla="*/ 1851950 w 2314937"/>
              <a:gd name="connsiteY12" fmla="*/ 318303 h 1481558"/>
              <a:gd name="connsiteX13" fmla="*/ 1921398 w 2314937"/>
              <a:gd name="connsiteY13" fmla="*/ 179407 h 1481558"/>
              <a:gd name="connsiteX14" fmla="*/ 2002420 w 2314937"/>
              <a:gd name="connsiteY14" fmla="*/ 109959 h 1481558"/>
              <a:gd name="connsiteX15" fmla="*/ 2199190 w 2314937"/>
              <a:gd name="connsiteY15" fmla="*/ 202556 h 1481558"/>
              <a:gd name="connsiteX16" fmla="*/ 2314937 w 2314937"/>
              <a:gd name="connsiteY16" fmla="*/ 318303 h 14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4937" h="1481558">
                <a:moveTo>
                  <a:pt x="0" y="1267427"/>
                </a:moveTo>
                <a:cubicBezTo>
                  <a:pt x="81987" y="1374492"/>
                  <a:pt x="163974" y="1481558"/>
                  <a:pt x="208344" y="1441047"/>
                </a:cubicBezTo>
                <a:cubicBezTo>
                  <a:pt x="252714" y="1400536"/>
                  <a:pt x="214132" y="1174830"/>
                  <a:pt x="266218" y="1024359"/>
                </a:cubicBezTo>
                <a:cubicBezTo>
                  <a:pt x="318304" y="873888"/>
                  <a:pt x="430193" y="603812"/>
                  <a:pt x="520861" y="538222"/>
                </a:cubicBezTo>
                <a:cubicBezTo>
                  <a:pt x="611529" y="472632"/>
                  <a:pt x="723418" y="679048"/>
                  <a:pt x="810228" y="630820"/>
                </a:cubicBezTo>
                <a:cubicBezTo>
                  <a:pt x="897038" y="582592"/>
                  <a:pt x="983849" y="347240"/>
                  <a:pt x="1041722" y="248855"/>
                </a:cubicBezTo>
                <a:cubicBezTo>
                  <a:pt x="1099595" y="150470"/>
                  <a:pt x="1120815" y="81022"/>
                  <a:pt x="1157468" y="40511"/>
                </a:cubicBezTo>
                <a:cubicBezTo>
                  <a:pt x="1194121" y="0"/>
                  <a:pt x="1223059" y="0"/>
                  <a:pt x="1261641" y="5787"/>
                </a:cubicBezTo>
                <a:cubicBezTo>
                  <a:pt x="1300223" y="11574"/>
                  <a:pt x="1340734" y="17362"/>
                  <a:pt x="1388962" y="75235"/>
                </a:cubicBezTo>
                <a:cubicBezTo>
                  <a:pt x="1437190" y="133108"/>
                  <a:pt x="1506638" y="291295"/>
                  <a:pt x="1551008" y="353027"/>
                </a:cubicBezTo>
                <a:cubicBezTo>
                  <a:pt x="1595378" y="414759"/>
                  <a:pt x="1614669" y="437909"/>
                  <a:pt x="1655180" y="445625"/>
                </a:cubicBezTo>
                <a:cubicBezTo>
                  <a:pt x="1695691" y="453342"/>
                  <a:pt x="1761281" y="420546"/>
                  <a:pt x="1794076" y="399326"/>
                </a:cubicBezTo>
                <a:cubicBezTo>
                  <a:pt x="1826871" y="378106"/>
                  <a:pt x="1830730" y="354956"/>
                  <a:pt x="1851950" y="318303"/>
                </a:cubicBezTo>
                <a:cubicBezTo>
                  <a:pt x="1873170" y="281650"/>
                  <a:pt x="1896320" y="214131"/>
                  <a:pt x="1921398" y="179407"/>
                </a:cubicBezTo>
                <a:cubicBezTo>
                  <a:pt x="1946476" y="144683"/>
                  <a:pt x="1956121" y="106101"/>
                  <a:pt x="2002420" y="109959"/>
                </a:cubicBezTo>
                <a:cubicBezTo>
                  <a:pt x="2048719" y="113817"/>
                  <a:pt x="2147104" y="167832"/>
                  <a:pt x="2199190" y="202556"/>
                </a:cubicBezTo>
                <a:cubicBezTo>
                  <a:pt x="2251276" y="237280"/>
                  <a:pt x="2295646" y="281650"/>
                  <a:pt x="2314937" y="3183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42876" y="4786322"/>
            <a:ext cx="8929718" cy="132336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Переобучение: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Если имеется очень большое количество свойств (признаков или дескрипторов) обученная гипотеза может «подгонять» тренировочное множество очень хорошо (то есть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J(Q)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  <a:sym typeface="Symbol"/>
              </a:rPr>
              <a:t> 0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  <a:sym typeface="Symbol"/>
              </a:rPr>
              <a:t>на тренировочном множестве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), но ошибаться обобщать новые примеры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6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Диагностика смещения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Bias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против дисперсии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Variance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2071678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Допустим алгоритм работает хуже, чем ожидалось. В чем проблема: в смещении или дисперсии?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2" name="Group 5"/>
          <p:cNvGrpSpPr/>
          <p:nvPr/>
        </p:nvGrpSpPr>
        <p:grpSpPr>
          <a:xfrm>
            <a:off x="428596" y="3144762"/>
            <a:ext cx="3682295" cy="2432459"/>
            <a:chOff x="290629" y="2266950"/>
            <a:chExt cx="3964903" cy="2619146"/>
          </a:xfrm>
        </p:grpSpPr>
        <p:cxnSp>
          <p:nvCxnSpPr>
            <p:cNvPr id="63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08946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latin typeface="Comic Sans MS" pitchFamily="66" charset="0"/>
                </a:rPr>
                <a:t>Степень полинома </a:t>
              </a:r>
              <a:r>
                <a:rPr lang="en-US" dirty="0" smtClean="0">
                  <a:latin typeface="Comic Sans MS" pitchFamily="66" charset="0"/>
                </a:rPr>
                <a:t>d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-75117" y="3165957"/>
              <a:ext cx="1129170" cy="397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latin typeface="Comic Sans MS" pitchFamily="66" charset="0"/>
                </a:rPr>
                <a:t>Ошибка</a:t>
              </a:r>
              <a:endParaRPr lang="en-US" baseline="-25000" dirty="0">
                <a:latin typeface="Comic Sans MS" pitchFamily="66" charset="0"/>
              </a:endParaRPr>
            </a:p>
          </p:txBody>
        </p:sp>
        <p:cxnSp>
          <p:nvCxnSpPr>
            <p:cNvPr id="68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 7"/>
          <p:cNvSpPr/>
          <p:nvPr/>
        </p:nvSpPr>
        <p:spPr>
          <a:xfrm>
            <a:off x="1112711" y="3220962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"/>
          <p:cNvSpPr/>
          <p:nvPr/>
        </p:nvSpPr>
        <p:spPr>
          <a:xfrm>
            <a:off x="1279957" y="3227122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Прямоугольник 106"/>
          <p:cNvSpPr/>
          <p:nvPr/>
        </p:nvSpPr>
        <p:spPr>
          <a:xfrm>
            <a:off x="2928926" y="314324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1018873" y="4774180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4143468" y="2934015"/>
            <a:ext cx="492912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Смещение (недообучение):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на обучающем множестве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высокая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ошибка на проверочном множестве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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Wingdings" pitchFamily="2" charset="2"/>
              <a:buChar char="ü"/>
            </a:pPr>
            <a:endParaRPr lang="ru-RU" sz="1000" b="1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Дисперсия (переобучение):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мала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&gt;&gt; J(Q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4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1071538" y="3000372"/>
            <a:ext cx="357190" cy="1643074"/>
          </a:xfrm>
          <a:prstGeom prst="rect">
            <a:avLst/>
          </a:prstGeom>
          <a:noFill/>
          <a:ln w="381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2571736" y="3000372"/>
            <a:ext cx="357190" cy="2062178"/>
          </a:xfrm>
          <a:prstGeom prst="rect">
            <a:avLst/>
          </a:prstGeom>
          <a:noFill/>
          <a:ln w="381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Скругленная соединительная линия 114"/>
          <p:cNvCxnSpPr/>
          <p:nvPr/>
        </p:nvCxnSpPr>
        <p:spPr>
          <a:xfrm rot="10800000">
            <a:off x="1214414" y="3143248"/>
            <a:ext cx="3286148" cy="64294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кругленная соединительная линия 119"/>
          <p:cNvCxnSpPr/>
          <p:nvPr/>
        </p:nvCxnSpPr>
        <p:spPr>
          <a:xfrm rot="10800000">
            <a:off x="2643180" y="4143384"/>
            <a:ext cx="1928821" cy="1285881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5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rot="16200000" flipV="1">
            <a:off x="-258281" y="3187185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 rot="-5400000">
            <a:off x="-529745" y="3030020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47920" y="4071942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Проблема переобучения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485773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пример для регуляризованной линейной регрессии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857226" y="371475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857226" y="371475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1142979" y="285749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1142979" y="285749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643047" y="25717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643047" y="25717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071673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071673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568348" y="250030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568348" y="250030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0800000">
            <a:off x="785788" y="3214686"/>
            <a:ext cx="214313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500034" y="4143380"/>
            <a:ext cx="25003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Недообучение (высокое смещение)</a:t>
            </a:r>
          </a:p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Большое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endParaRPr lang="ru-RU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857226" y="335756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857226" y="335756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16200000" flipV="1">
            <a:off x="2742115" y="3187185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7"/>
          <p:cNvSpPr txBox="1">
            <a:spLocks noChangeArrowheads="1"/>
          </p:cNvSpPr>
          <p:nvPr/>
        </p:nvSpPr>
        <p:spPr bwMode="auto">
          <a:xfrm rot="-5400000">
            <a:off x="2470651" y="3030020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648316" y="4071942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3857622" y="371475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3857622" y="371475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4143375" y="285749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4143375" y="285749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4643443" y="25717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4643443" y="25717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16200000" flipH="1">
            <a:off x="5072069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 flipH="1" flipV="1">
            <a:off x="5072069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5568744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 flipH="1" flipV="1">
            <a:off x="5568744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500430" y="4143380"/>
            <a:ext cx="25717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«Хорошее» обучение</a:t>
            </a:r>
          </a:p>
          <a:p>
            <a:pPr algn="ctr"/>
            <a:endParaRPr lang="ru-RU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Промежуточное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endParaRPr lang="ru-RU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rot="16200000" flipH="1">
            <a:off x="3857622" y="335756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 flipH="1" flipV="1">
            <a:off x="3857622" y="335756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rot="16200000" flipV="1">
            <a:off x="5671073" y="3187185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-5400000">
            <a:off x="5399609" y="3030020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8" name="Прямая со стрелкой 87"/>
          <p:cNvCxnSpPr/>
          <p:nvPr/>
        </p:nvCxnSpPr>
        <p:spPr>
          <a:xfrm>
            <a:off x="6577274" y="4071942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 flipH="1">
            <a:off x="6786580" y="371475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 flipH="1" flipV="1">
            <a:off x="6786580" y="371475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16200000" flipH="1">
            <a:off x="7072333" y="285749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5400000" flipH="1" flipV="1">
            <a:off x="7072333" y="285749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6200000" flipH="1">
            <a:off x="7572401" y="25717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5400000" flipH="1" flipV="1">
            <a:off x="7572401" y="257174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rot="16200000" flipH="1">
            <a:off x="8001027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 flipH="1" flipV="1">
            <a:off x="8001027" y="250030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6200000" flipH="1">
            <a:off x="8497702" y="250030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5400000" flipH="1" flipV="1">
            <a:off x="8497702" y="250030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6357950" y="4143380"/>
            <a:ext cx="26432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Переобучение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(высокая дисперсия)</a:t>
            </a:r>
          </a:p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Малое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rot="16200000" flipH="1">
            <a:off x="6786580" y="335756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 flipH="1" flipV="1">
            <a:off x="6786580" y="335756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Дуга 103"/>
          <p:cNvSpPr/>
          <p:nvPr/>
        </p:nvSpPr>
        <p:spPr>
          <a:xfrm rot="16376693">
            <a:off x="4284315" y="2193695"/>
            <a:ext cx="2718510" cy="3436775"/>
          </a:xfrm>
          <a:prstGeom prst="arc">
            <a:avLst>
              <a:gd name="adj1" fmla="val 16200000"/>
              <a:gd name="adj2" fmla="val 2155509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олилиния 124"/>
          <p:cNvSpPr/>
          <p:nvPr/>
        </p:nvSpPr>
        <p:spPr>
          <a:xfrm>
            <a:off x="6653454" y="2422907"/>
            <a:ext cx="2314937" cy="1481558"/>
          </a:xfrm>
          <a:custGeom>
            <a:avLst/>
            <a:gdLst>
              <a:gd name="connsiteX0" fmla="*/ 0 w 2314937"/>
              <a:gd name="connsiteY0" fmla="*/ 1267427 h 1481558"/>
              <a:gd name="connsiteX1" fmla="*/ 208344 w 2314937"/>
              <a:gd name="connsiteY1" fmla="*/ 1441047 h 1481558"/>
              <a:gd name="connsiteX2" fmla="*/ 266218 w 2314937"/>
              <a:gd name="connsiteY2" fmla="*/ 1024359 h 1481558"/>
              <a:gd name="connsiteX3" fmla="*/ 520861 w 2314937"/>
              <a:gd name="connsiteY3" fmla="*/ 538222 h 1481558"/>
              <a:gd name="connsiteX4" fmla="*/ 810228 w 2314937"/>
              <a:gd name="connsiteY4" fmla="*/ 630820 h 1481558"/>
              <a:gd name="connsiteX5" fmla="*/ 1041722 w 2314937"/>
              <a:gd name="connsiteY5" fmla="*/ 248855 h 1481558"/>
              <a:gd name="connsiteX6" fmla="*/ 1157468 w 2314937"/>
              <a:gd name="connsiteY6" fmla="*/ 40511 h 1481558"/>
              <a:gd name="connsiteX7" fmla="*/ 1261641 w 2314937"/>
              <a:gd name="connsiteY7" fmla="*/ 5787 h 1481558"/>
              <a:gd name="connsiteX8" fmla="*/ 1388962 w 2314937"/>
              <a:gd name="connsiteY8" fmla="*/ 75235 h 1481558"/>
              <a:gd name="connsiteX9" fmla="*/ 1551008 w 2314937"/>
              <a:gd name="connsiteY9" fmla="*/ 353027 h 1481558"/>
              <a:gd name="connsiteX10" fmla="*/ 1655180 w 2314937"/>
              <a:gd name="connsiteY10" fmla="*/ 445625 h 1481558"/>
              <a:gd name="connsiteX11" fmla="*/ 1794076 w 2314937"/>
              <a:gd name="connsiteY11" fmla="*/ 399326 h 1481558"/>
              <a:gd name="connsiteX12" fmla="*/ 1851950 w 2314937"/>
              <a:gd name="connsiteY12" fmla="*/ 318303 h 1481558"/>
              <a:gd name="connsiteX13" fmla="*/ 1921398 w 2314937"/>
              <a:gd name="connsiteY13" fmla="*/ 179407 h 1481558"/>
              <a:gd name="connsiteX14" fmla="*/ 2002420 w 2314937"/>
              <a:gd name="connsiteY14" fmla="*/ 109959 h 1481558"/>
              <a:gd name="connsiteX15" fmla="*/ 2199190 w 2314937"/>
              <a:gd name="connsiteY15" fmla="*/ 202556 h 1481558"/>
              <a:gd name="connsiteX16" fmla="*/ 2314937 w 2314937"/>
              <a:gd name="connsiteY16" fmla="*/ 318303 h 14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4937" h="1481558">
                <a:moveTo>
                  <a:pt x="0" y="1267427"/>
                </a:moveTo>
                <a:cubicBezTo>
                  <a:pt x="81987" y="1374492"/>
                  <a:pt x="163974" y="1481558"/>
                  <a:pt x="208344" y="1441047"/>
                </a:cubicBezTo>
                <a:cubicBezTo>
                  <a:pt x="252714" y="1400536"/>
                  <a:pt x="214132" y="1174830"/>
                  <a:pt x="266218" y="1024359"/>
                </a:cubicBezTo>
                <a:cubicBezTo>
                  <a:pt x="318304" y="873888"/>
                  <a:pt x="430193" y="603812"/>
                  <a:pt x="520861" y="538222"/>
                </a:cubicBezTo>
                <a:cubicBezTo>
                  <a:pt x="611529" y="472632"/>
                  <a:pt x="723418" y="679048"/>
                  <a:pt x="810228" y="630820"/>
                </a:cubicBezTo>
                <a:cubicBezTo>
                  <a:pt x="897038" y="582592"/>
                  <a:pt x="983849" y="347240"/>
                  <a:pt x="1041722" y="248855"/>
                </a:cubicBezTo>
                <a:cubicBezTo>
                  <a:pt x="1099595" y="150470"/>
                  <a:pt x="1120815" y="81022"/>
                  <a:pt x="1157468" y="40511"/>
                </a:cubicBezTo>
                <a:cubicBezTo>
                  <a:pt x="1194121" y="0"/>
                  <a:pt x="1223059" y="0"/>
                  <a:pt x="1261641" y="5787"/>
                </a:cubicBezTo>
                <a:cubicBezTo>
                  <a:pt x="1300223" y="11574"/>
                  <a:pt x="1340734" y="17362"/>
                  <a:pt x="1388962" y="75235"/>
                </a:cubicBezTo>
                <a:cubicBezTo>
                  <a:pt x="1437190" y="133108"/>
                  <a:pt x="1506638" y="291295"/>
                  <a:pt x="1551008" y="353027"/>
                </a:cubicBezTo>
                <a:cubicBezTo>
                  <a:pt x="1595378" y="414759"/>
                  <a:pt x="1614669" y="437909"/>
                  <a:pt x="1655180" y="445625"/>
                </a:cubicBezTo>
                <a:cubicBezTo>
                  <a:pt x="1695691" y="453342"/>
                  <a:pt x="1761281" y="420546"/>
                  <a:pt x="1794076" y="399326"/>
                </a:cubicBezTo>
                <a:cubicBezTo>
                  <a:pt x="1826871" y="378106"/>
                  <a:pt x="1830730" y="354956"/>
                  <a:pt x="1851950" y="318303"/>
                </a:cubicBezTo>
                <a:cubicBezTo>
                  <a:pt x="1873170" y="281650"/>
                  <a:pt x="1896320" y="214131"/>
                  <a:pt x="1921398" y="179407"/>
                </a:cubicBezTo>
                <a:cubicBezTo>
                  <a:pt x="1946476" y="144683"/>
                  <a:pt x="1956121" y="106101"/>
                  <a:pt x="2002420" y="109959"/>
                </a:cubicBezTo>
                <a:cubicBezTo>
                  <a:pt x="2048719" y="113817"/>
                  <a:pt x="2147104" y="167832"/>
                  <a:pt x="2199190" y="202556"/>
                </a:cubicBezTo>
                <a:cubicBezTo>
                  <a:pt x="2251276" y="237280"/>
                  <a:pt x="2295646" y="281650"/>
                  <a:pt x="2314937" y="3183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32" y="5445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Модель: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sz="2300" dirty="0" smtClean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6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56059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Выбор параметра регуляризации 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endParaRPr lang="ru-RU" sz="34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2" y="168145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Модель: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sz="2300" dirty="0" smtClean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792021" y="2199277"/>
          <a:ext cx="7352011" cy="872533"/>
        </p:xfrm>
        <a:graphic>
          <a:graphicData uri="http://schemas.openxmlformats.org/presentationml/2006/ole">
            <p:oleObj spid="_x0000_s137218" name="Формула" r:id="rId4" imgW="5257800" imgH="622080" progId="Equation.3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00034" y="3143248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</a:p>
          <a:p>
            <a:pPr marL="514350" indent="-514350"/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обучения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034" y="4143380"/>
            <a:ext cx="1571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</a:p>
          <a:p>
            <a:pPr marL="514350" indent="-514350"/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проверки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0034" y="5035648"/>
            <a:ext cx="1500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тестиро-вания</a:t>
            </a:r>
          </a:p>
        </p:txBody>
      </p:sp>
      <p:graphicFrame>
        <p:nvGraphicFramePr>
          <p:cNvPr id="68" name="Object 2"/>
          <p:cNvGraphicFramePr>
            <a:graphicFrameLocks noChangeAspect="1"/>
          </p:cNvGraphicFramePr>
          <p:nvPr/>
        </p:nvGraphicFramePr>
        <p:xfrm>
          <a:off x="2111406" y="3143248"/>
          <a:ext cx="6818312" cy="790575"/>
        </p:xfrm>
        <a:graphic>
          <a:graphicData uri="http://schemas.openxmlformats.org/presentationml/2006/ole">
            <p:oleObj spid="_x0000_s137219" name="Формула" r:id="rId5" imgW="5041800" imgH="583920" progId="Equation.3">
              <p:embed/>
            </p:oleObj>
          </a:graphicData>
        </a:graphic>
      </p:graphicFrame>
      <p:graphicFrame>
        <p:nvGraphicFramePr>
          <p:cNvPr id="82" name="Object 3"/>
          <p:cNvGraphicFramePr>
            <a:graphicFrameLocks noChangeAspect="1"/>
          </p:cNvGraphicFramePr>
          <p:nvPr/>
        </p:nvGraphicFramePr>
        <p:xfrm>
          <a:off x="2087754" y="4071942"/>
          <a:ext cx="6199022" cy="808566"/>
        </p:xfrm>
        <a:graphic>
          <a:graphicData uri="http://schemas.openxmlformats.org/presentationml/2006/ole">
            <p:oleObj spid="_x0000_s137220" name="Формула" r:id="rId6" imgW="4584600" imgH="596880" progId="Equation.3">
              <p:embed/>
            </p:oleObj>
          </a:graphicData>
        </a:graphic>
      </p:graphicFrame>
      <p:graphicFrame>
        <p:nvGraphicFramePr>
          <p:cNvPr id="99" name="Object 4"/>
          <p:cNvGraphicFramePr>
            <a:graphicFrameLocks noChangeAspect="1"/>
          </p:cNvGraphicFramePr>
          <p:nvPr/>
        </p:nvGraphicFramePr>
        <p:xfrm>
          <a:off x="2122966" y="5120764"/>
          <a:ext cx="6163810" cy="808566"/>
        </p:xfrm>
        <a:graphic>
          <a:graphicData uri="http://schemas.openxmlformats.org/presentationml/2006/ole">
            <p:oleObj spid="_x0000_s137221" name="Формула" r:id="rId7" imgW="4559040" imgH="596880" progId="Equation.3">
              <p:embed/>
            </p:oleObj>
          </a:graphicData>
        </a:graphic>
      </p:graphicFrame>
      <p:sp>
        <p:nvSpPr>
          <p:cNvPr id="103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42984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Выбор параметра регуляризации 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endParaRPr lang="ru-RU" sz="34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2" y="196720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Модель: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sz="2300" dirty="0" smtClean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792021" y="2485029"/>
          <a:ext cx="7352011" cy="872533"/>
        </p:xfrm>
        <a:graphic>
          <a:graphicData uri="http://schemas.openxmlformats.org/presentationml/2006/ole">
            <p:oleObj spid="_x0000_s138242" name="Формула" r:id="rId4" imgW="5257800" imgH="62208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32" y="335756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Обучаем несколько моделей для разных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обучающем множестве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данных</a:t>
            </a:r>
          </a:p>
          <a:p>
            <a:pPr marL="536575" indent="-536575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Проверяем работу моделей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проверочном множестве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выбираем ту, для которой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минимально</a:t>
            </a:r>
          </a:p>
          <a:p>
            <a:pPr marL="536575" indent="-536575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Для выбранной выше модели оцениваем ошибку обобщения на </a:t>
            </a:r>
            <a:r>
              <a:rPr lang="ru-RU" sz="22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тестовом множестве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2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5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7154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Смещение </a:t>
            </a:r>
            <a:r>
              <a:rPr lang="en-US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/ 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дисперсия как функция параметра регуляризации 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endParaRPr lang="ru-RU" sz="34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2" y="2214554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Допустим алгоритм работает хуже, чем ожидалось. В чем проблема: в смещении или дисперсии?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28596" y="3205187"/>
            <a:ext cx="3682295" cy="2432459"/>
            <a:chOff x="290629" y="2266950"/>
            <a:chExt cx="3964903" cy="2619146"/>
          </a:xfrm>
        </p:grpSpPr>
        <p:cxnSp>
          <p:nvCxnSpPr>
            <p:cNvPr id="19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08946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  <a:sym typeface="Symbol"/>
                </a:rPr>
                <a:t></a:t>
              </a:r>
              <a:endParaRPr lang="en-US" baseline="-25000" dirty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75117" y="3165957"/>
              <a:ext cx="1129170" cy="397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latin typeface="Comic Sans MS" pitchFamily="66" charset="0"/>
                </a:rPr>
                <a:t>Ошибка</a:t>
              </a:r>
              <a:endParaRPr lang="en-US" baseline="-25000" dirty="0">
                <a:latin typeface="Comic Sans MS" pitchFamily="66" charset="0"/>
              </a:endParaRPr>
            </a:p>
          </p:txBody>
        </p:sp>
        <p:cxnSp>
          <p:nvCxnSpPr>
            <p:cNvPr id="22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7"/>
          <p:cNvSpPr/>
          <p:nvPr/>
        </p:nvSpPr>
        <p:spPr>
          <a:xfrm flipH="1">
            <a:off x="998950" y="3281387"/>
            <a:ext cx="1929976" cy="1647811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9"/>
          <p:cNvSpPr/>
          <p:nvPr/>
        </p:nvSpPr>
        <p:spPr>
          <a:xfrm flipH="1">
            <a:off x="1071536" y="3286125"/>
            <a:ext cx="1763283" cy="1285884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1500166" y="378619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499006" y="485776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143468" y="2994440"/>
            <a:ext cx="492912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Смещение (недообучение):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на обучающем множестве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высокая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ошибка на проверочном множестве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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Wingdings" pitchFamily="2" charset="2"/>
              <a:buChar char="ü"/>
            </a:pPr>
            <a:endParaRPr lang="ru-RU" sz="1000" b="1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Дисперсия (переобучение):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мала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ошибка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&gt;&gt; J</a:t>
            </a:r>
            <a:r>
              <a:rPr lang="ru-RU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sz="24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4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071538" y="3060796"/>
            <a:ext cx="357190" cy="2082715"/>
          </a:xfrm>
          <a:prstGeom prst="rect">
            <a:avLst/>
          </a:prstGeom>
          <a:noFill/>
          <a:ln w="381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571736" y="3060797"/>
            <a:ext cx="357190" cy="2062178"/>
          </a:xfrm>
          <a:prstGeom prst="rect">
            <a:avLst/>
          </a:prstGeom>
          <a:noFill/>
          <a:ln w="381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кругленная соединительная линия 29"/>
          <p:cNvCxnSpPr/>
          <p:nvPr/>
        </p:nvCxnSpPr>
        <p:spPr>
          <a:xfrm rot="10800000">
            <a:off x="2786050" y="3571877"/>
            <a:ext cx="1714512" cy="27473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/>
          <p:nvPr/>
        </p:nvCxnSpPr>
        <p:spPr>
          <a:xfrm rot="10800000">
            <a:off x="1214414" y="4357695"/>
            <a:ext cx="3357588" cy="1131997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33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7154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Кривые обучения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Learning Curves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 и смещение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2" y="178592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алгоритм машинного обучения «страдает» от высокого смещения, то формирование большего количество данных сильно не поможет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Модель: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2" name="Straight Arrow Connector 2"/>
          <p:cNvCxnSpPr/>
          <p:nvPr/>
        </p:nvCxnSpPr>
        <p:spPr>
          <a:xfrm rot="5400000" flipH="1" flipV="1">
            <a:off x="3016380" y="4529661"/>
            <a:ext cx="2001058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"/>
          <p:cNvCxnSpPr/>
          <p:nvPr/>
        </p:nvCxnSpPr>
        <p:spPr>
          <a:xfrm>
            <a:off x="3881231" y="5414726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17"/>
          <p:cNvSpPr/>
          <p:nvPr/>
        </p:nvSpPr>
        <p:spPr>
          <a:xfrm rot="2734294">
            <a:off x="4278223" y="508586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48"/>
          <p:cNvSpPr/>
          <p:nvPr/>
        </p:nvSpPr>
        <p:spPr>
          <a:xfrm rot="2734294">
            <a:off x="4414719" y="46240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49"/>
          <p:cNvSpPr/>
          <p:nvPr/>
        </p:nvSpPr>
        <p:spPr>
          <a:xfrm rot="2734294">
            <a:off x="4718909" y="423011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50"/>
          <p:cNvSpPr/>
          <p:nvPr/>
        </p:nvSpPr>
        <p:spPr>
          <a:xfrm rot="2734294">
            <a:off x="5315248" y="409101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52"/>
          <p:cNvSpPr/>
          <p:nvPr/>
        </p:nvSpPr>
        <p:spPr>
          <a:xfrm rot="2734294">
            <a:off x="5747878" y="411227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53"/>
          <p:cNvCxnSpPr/>
          <p:nvPr/>
        </p:nvCxnSpPr>
        <p:spPr>
          <a:xfrm flipV="1">
            <a:off x="6698831" y="3529529"/>
            <a:ext cx="0" cy="19942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7"/>
          <p:cNvCxnSpPr/>
          <p:nvPr/>
        </p:nvCxnSpPr>
        <p:spPr>
          <a:xfrm>
            <a:off x="6562756" y="540867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ross 58"/>
          <p:cNvSpPr/>
          <p:nvPr/>
        </p:nvSpPr>
        <p:spPr>
          <a:xfrm rot="2734294">
            <a:off x="6959748" y="507981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76"/>
          <p:cNvSpPr/>
          <p:nvPr/>
        </p:nvSpPr>
        <p:spPr>
          <a:xfrm rot="2734294">
            <a:off x="7069147" y="466359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79"/>
          <p:cNvSpPr/>
          <p:nvPr/>
        </p:nvSpPr>
        <p:spPr>
          <a:xfrm rot="2734294">
            <a:off x="7217549" y="432725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87"/>
          <p:cNvSpPr/>
          <p:nvPr/>
        </p:nvSpPr>
        <p:spPr>
          <a:xfrm rot="2734294">
            <a:off x="7586009" y="414568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88"/>
          <p:cNvSpPr/>
          <p:nvPr/>
        </p:nvSpPr>
        <p:spPr>
          <a:xfrm rot="2734294">
            <a:off x="7996773" y="408495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90"/>
          <p:cNvSpPr/>
          <p:nvPr/>
        </p:nvSpPr>
        <p:spPr>
          <a:xfrm rot="2734294">
            <a:off x="8429403" y="410622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91"/>
          <p:cNvSpPr/>
          <p:nvPr/>
        </p:nvSpPr>
        <p:spPr>
          <a:xfrm rot="2734294">
            <a:off x="7412481" y="420545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92"/>
          <p:cNvSpPr/>
          <p:nvPr/>
        </p:nvSpPr>
        <p:spPr>
          <a:xfrm rot="2734294">
            <a:off x="7801608" y="409558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93"/>
          <p:cNvSpPr/>
          <p:nvPr/>
        </p:nvSpPr>
        <p:spPr>
          <a:xfrm rot="2734294">
            <a:off x="8200803" y="410315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94"/>
          <p:cNvSpPr/>
          <p:nvPr/>
        </p:nvSpPr>
        <p:spPr>
          <a:xfrm rot="2734294">
            <a:off x="8639808" y="409558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95"/>
          <p:cNvSpPr/>
          <p:nvPr/>
        </p:nvSpPr>
        <p:spPr>
          <a:xfrm rot="2734294">
            <a:off x="7115808" y="447965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96"/>
          <p:cNvSpPr/>
          <p:nvPr/>
        </p:nvSpPr>
        <p:spPr>
          <a:xfrm rot="2734294">
            <a:off x="6992236" y="486822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97"/>
          <p:cNvSpPr/>
          <p:nvPr/>
        </p:nvSpPr>
        <p:spPr>
          <a:xfrm rot="2734294">
            <a:off x="6920876" y="525678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3404494" y="439914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Цена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89140" y="54292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Площадь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6106995" y="4421691"/>
            <a:ext cx="737702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Цена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5934" y="5446213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Площадь</a:t>
            </a:r>
            <a:endParaRPr lang="en-US" baseline="-25000" dirty="0">
              <a:latin typeface="Comic Sans MS" pitchFamily="66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4088744" y="3958157"/>
            <a:ext cx="1643074" cy="114300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6874826" y="3980704"/>
            <a:ext cx="1643074" cy="114300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0"/>
          <p:cNvCxnSpPr/>
          <p:nvPr/>
        </p:nvCxnSpPr>
        <p:spPr>
          <a:xfrm flipV="1">
            <a:off x="599531" y="3429000"/>
            <a:ext cx="0" cy="2185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1"/>
          <p:cNvCxnSpPr/>
          <p:nvPr/>
        </p:nvCxnSpPr>
        <p:spPr>
          <a:xfrm flipV="1">
            <a:off x="426880" y="5416405"/>
            <a:ext cx="3116098" cy="50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4282" y="5454966"/>
            <a:ext cx="359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Размер обучающей </a:t>
            </a:r>
          </a:p>
          <a:p>
            <a:pPr algn="ctr"/>
            <a:r>
              <a:rPr lang="ru-RU" dirty="0" smtClean="0">
                <a:latin typeface="Comic Sans MS" pitchFamily="66" charset="0"/>
              </a:rPr>
              <a:t>выборки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16200000">
            <a:off x="-259718" y="4257832"/>
            <a:ext cx="117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Ошибка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10800000">
            <a:off x="512178" y="4286256"/>
            <a:ext cx="2021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олилиния 64"/>
          <p:cNvSpPr/>
          <p:nvPr/>
        </p:nvSpPr>
        <p:spPr>
          <a:xfrm>
            <a:off x="783771" y="3512457"/>
            <a:ext cx="2624667" cy="725714"/>
          </a:xfrm>
          <a:custGeom>
            <a:avLst/>
            <a:gdLst>
              <a:gd name="connsiteX0" fmla="*/ 0 w 2624667"/>
              <a:gd name="connsiteY0" fmla="*/ 0 h 725714"/>
              <a:gd name="connsiteX1" fmla="*/ 232229 w 2624667"/>
              <a:gd name="connsiteY1" fmla="*/ 304800 h 725714"/>
              <a:gd name="connsiteX2" fmla="*/ 696686 w 2624667"/>
              <a:gd name="connsiteY2" fmla="*/ 566057 h 725714"/>
              <a:gd name="connsiteX3" fmla="*/ 1291772 w 2624667"/>
              <a:gd name="connsiteY3" fmla="*/ 667657 h 725714"/>
              <a:gd name="connsiteX4" fmla="*/ 2075543 w 2624667"/>
              <a:gd name="connsiteY4" fmla="*/ 711200 h 725714"/>
              <a:gd name="connsiteX5" fmla="*/ 2540000 w 2624667"/>
              <a:gd name="connsiteY5" fmla="*/ 711200 h 725714"/>
              <a:gd name="connsiteX6" fmla="*/ 2583543 w 2624667"/>
              <a:gd name="connsiteY6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4667" h="725714">
                <a:moveTo>
                  <a:pt x="0" y="0"/>
                </a:moveTo>
                <a:cubicBezTo>
                  <a:pt x="58057" y="105228"/>
                  <a:pt x="116115" y="210457"/>
                  <a:pt x="232229" y="304800"/>
                </a:cubicBezTo>
                <a:cubicBezTo>
                  <a:pt x="348343" y="399143"/>
                  <a:pt x="520096" y="505581"/>
                  <a:pt x="696686" y="566057"/>
                </a:cubicBezTo>
                <a:cubicBezTo>
                  <a:pt x="873276" y="626533"/>
                  <a:pt x="1061963" y="643467"/>
                  <a:pt x="1291772" y="667657"/>
                </a:cubicBezTo>
                <a:cubicBezTo>
                  <a:pt x="1521581" y="691847"/>
                  <a:pt x="1867505" y="703943"/>
                  <a:pt x="2075543" y="711200"/>
                </a:cubicBezTo>
                <a:cubicBezTo>
                  <a:pt x="2283581" y="718457"/>
                  <a:pt x="2455333" y="708781"/>
                  <a:pt x="2540000" y="711200"/>
                </a:cubicBezTo>
                <a:cubicBezTo>
                  <a:pt x="2624667" y="713619"/>
                  <a:pt x="2604105" y="719666"/>
                  <a:pt x="2583543" y="725714"/>
                </a:cubicBezTo>
              </a:path>
            </a:pathLst>
          </a:cu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366CC"/>
              </a:solidFill>
            </a:endParaRPr>
          </a:p>
        </p:txBody>
      </p:sp>
      <p:sp>
        <p:nvSpPr>
          <p:cNvPr id="66" name="Полилиния 65"/>
          <p:cNvSpPr/>
          <p:nvPr/>
        </p:nvSpPr>
        <p:spPr>
          <a:xfrm>
            <a:off x="752475" y="4352925"/>
            <a:ext cx="2657475" cy="933450"/>
          </a:xfrm>
          <a:custGeom>
            <a:avLst/>
            <a:gdLst>
              <a:gd name="connsiteX0" fmla="*/ 0 w 2657475"/>
              <a:gd name="connsiteY0" fmla="*/ 933450 h 933450"/>
              <a:gd name="connsiteX1" fmla="*/ 171450 w 2657475"/>
              <a:gd name="connsiteY1" fmla="*/ 504825 h 933450"/>
              <a:gd name="connsiteX2" fmla="*/ 371475 w 2657475"/>
              <a:gd name="connsiteY2" fmla="*/ 238125 h 933450"/>
              <a:gd name="connsiteX3" fmla="*/ 704850 w 2657475"/>
              <a:gd name="connsiteY3" fmla="*/ 123825 h 933450"/>
              <a:gd name="connsiteX4" fmla="*/ 1362075 w 2657475"/>
              <a:gd name="connsiteY4" fmla="*/ 47625 h 933450"/>
              <a:gd name="connsiteX5" fmla="*/ 2657475 w 2657475"/>
              <a:gd name="connsiteY5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7475" h="933450">
                <a:moveTo>
                  <a:pt x="0" y="933450"/>
                </a:moveTo>
                <a:cubicBezTo>
                  <a:pt x="54769" y="777081"/>
                  <a:pt x="109538" y="620712"/>
                  <a:pt x="171450" y="504825"/>
                </a:cubicBezTo>
                <a:cubicBezTo>
                  <a:pt x="233362" y="388938"/>
                  <a:pt x="282575" y="301625"/>
                  <a:pt x="371475" y="238125"/>
                </a:cubicBezTo>
                <a:cubicBezTo>
                  <a:pt x="460375" y="174625"/>
                  <a:pt x="539750" y="155575"/>
                  <a:pt x="704850" y="123825"/>
                </a:cubicBezTo>
                <a:cubicBezTo>
                  <a:pt x="869950" y="92075"/>
                  <a:pt x="1036638" y="68263"/>
                  <a:pt x="1362075" y="47625"/>
                </a:cubicBezTo>
                <a:cubicBezTo>
                  <a:pt x="1687513" y="26988"/>
                  <a:pt x="2443163" y="7938"/>
                  <a:pt x="2657475" y="0"/>
                </a:cubicBezTo>
              </a:path>
            </a:pathLst>
          </a:cu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366CC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571604" y="3643314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1018873" y="4774180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799709" y="4104000"/>
            <a:ext cx="248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Большая ошибка!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>
            <a:off x="36000" y="4856966"/>
            <a:ext cx="1143008" cy="15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71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71546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Кривые обучения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Learning Curves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 и дисперсия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32" y="178592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алгоритм машинного обучения «страдает» от высокой дисперсии, то формирование большего количество данных вероятно поможет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Модель: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… + Q</a:t>
            </a:r>
            <a:r>
              <a:rPr lang="en-US" sz="2300" baseline="-25000" dirty="0" smtClean="0">
                <a:latin typeface="Comic Sans MS" pitchFamily="66" charset="0"/>
                <a:cs typeface="Times New Roman" pitchFamily="18" charset="0"/>
              </a:rPr>
              <a:t>100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100</a:t>
            </a:r>
            <a:r>
              <a:rPr lang="ru-RU" sz="2300" baseline="30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(малое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)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3" name="Straight Arrow Connector 2"/>
          <p:cNvCxnSpPr/>
          <p:nvPr/>
        </p:nvCxnSpPr>
        <p:spPr>
          <a:xfrm rot="5400000" flipH="1" flipV="1">
            <a:off x="3016380" y="4529661"/>
            <a:ext cx="2001058" cy="7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"/>
          <p:cNvCxnSpPr/>
          <p:nvPr/>
        </p:nvCxnSpPr>
        <p:spPr>
          <a:xfrm>
            <a:off x="3881231" y="5414726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17"/>
          <p:cNvSpPr/>
          <p:nvPr/>
        </p:nvSpPr>
        <p:spPr>
          <a:xfrm rot="2734294">
            <a:off x="4278223" y="508586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48"/>
          <p:cNvSpPr/>
          <p:nvPr/>
        </p:nvSpPr>
        <p:spPr>
          <a:xfrm rot="2734294">
            <a:off x="4414719" y="46240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49"/>
          <p:cNvSpPr/>
          <p:nvPr/>
        </p:nvSpPr>
        <p:spPr>
          <a:xfrm rot="2734294">
            <a:off x="4718909" y="423011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50"/>
          <p:cNvSpPr/>
          <p:nvPr/>
        </p:nvSpPr>
        <p:spPr>
          <a:xfrm rot="2734294">
            <a:off x="5315248" y="409101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52"/>
          <p:cNvSpPr/>
          <p:nvPr/>
        </p:nvSpPr>
        <p:spPr>
          <a:xfrm rot="2734294">
            <a:off x="5747878" y="411227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53"/>
          <p:cNvCxnSpPr/>
          <p:nvPr/>
        </p:nvCxnSpPr>
        <p:spPr>
          <a:xfrm flipV="1">
            <a:off x="6698831" y="3529529"/>
            <a:ext cx="0" cy="19942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7"/>
          <p:cNvCxnSpPr/>
          <p:nvPr/>
        </p:nvCxnSpPr>
        <p:spPr>
          <a:xfrm>
            <a:off x="6562756" y="5408670"/>
            <a:ext cx="24384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ross 58"/>
          <p:cNvSpPr/>
          <p:nvPr/>
        </p:nvSpPr>
        <p:spPr>
          <a:xfrm rot="2734294">
            <a:off x="6959748" y="507981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76"/>
          <p:cNvSpPr/>
          <p:nvPr/>
        </p:nvSpPr>
        <p:spPr>
          <a:xfrm rot="2734294">
            <a:off x="7069147" y="466359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79"/>
          <p:cNvSpPr/>
          <p:nvPr/>
        </p:nvSpPr>
        <p:spPr>
          <a:xfrm rot="2734294">
            <a:off x="7217549" y="432725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87"/>
          <p:cNvSpPr/>
          <p:nvPr/>
        </p:nvSpPr>
        <p:spPr>
          <a:xfrm rot="2734294">
            <a:off x="7586009" y="414568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88"/>
          <p:cNvSpPr/>
          <p:nvPr/>
        </p:nvSpPr>
        <p:spPr>
          <a:xfrm rot="2734294">
            <a:off x="7996773" y="408495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90"/>
          <p:cNvSpPr/>
          <p:nvPr/>
        </p:nvSpPr>
        <p:spPr>
          <a:xfrm rot="2734294">
            <a:off x="8429403" y="410622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91"/>
          <p:cNvSpPr/>
          <p:nvPr/>
        </p:nvSpPr>
        <p:spPr>
          <a:xfrm rot="2734294">
            <a:off x="7412481" y="420545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92"/>
          <p:cNvSpPr/>
          <p:nvPr/>
        </p:nvSpPr>
        <p:spPr>
          <a:xfrm rot="2734294">
            <a:off x="7801608" y="409558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93"/>
          <p:cNvSpPr/>
          <p:nvPr/>
        </p:nvSpPr>
        <p:spPr>
          <a:xfrm rot="2734294">
            <a:off x="8200803" y="410315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94"/>
          <p:cNvSpPr/>
          <p:nvPr/>
        </p:nvSpPr>
        <p:spPr>
          <a:xfrm rot="2734294">
            <a:off x="8639808" y="409558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95"/>
          <p:cNvSpPr/>
          <p:nvPr/>
        </p:nvSpPr>
        <p:spPr>
          <a:xfrm rot="2734294">
            <a:off x="7115808" y="447965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96"/>
          <p:cNvSpPr/>
          <p:nvPr/>
        </p:nvSpPr>
        <p:spPr>
          <a:xfrm rot="2734294">
            <a:off x="6992236" y="486822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97"/>
          <p:cNvSpPr/>
          <p:nvPr/>
        </p:nvSpPr>
        <p:spPr>
          <a:xfrm rot="2734294">
            <a:off x="6920876" y="525678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3404494" y="439914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Цена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89140" y="54292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Площадь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6106995" y="4421691"/>
            <a:ext cx="737702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Цена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5934" y="5446213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Площадь</a:t>
            </a:r>
            <a:endParaRPr lang="en-US" baseline="-25000" dirty="0">
              <a:latin typeface="Comic Sans MS" pitchFamily="66" charset="0"/>
            </a:endParaRPr>
          </a:p>
        </p:txBody>
      </p:sp>
      <p:cxnSp>
        <p:nvCxnSpPr>
          <p:cNvPr id="61" name="Straight Arrow Connector 70"/>
          <p:cNvCxnSpPr/>
          <p:nvPr/>
        </p:nvCxnSpPr>
        <p:spPr>
          <a:xfrm flipV="1">
            <a:off x="599531" y="3429000"/>
            <a:ext cx="0" cy="2185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1"/>
          <p:cNvCxnSpPr/>
          <p:nvPr/>
        </p:nvCxnSpPr>
        <p:spPr>
          <a:xfrm flipV="1">
            <a:off x="426880" y="5416405"/>
            <a:ext cx="3116098" cy="50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4282" y="5454966"/>
            <a:ext cx="359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Размер обучающей </a:t>
            </a:r>
          </a:p>
          <a:p>
            <a:pPr algn="ctr"/>
            <a:r>
              <a:rPr lang="ru-RU" dirty="0" smtClean="0">
                <a:latin typeface="Comic Sans MS" pitchFamily="66" charset="0"/>
              </a:rPr>
              <a:t>выборки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259718" y="4257832"/>
            <a:ext cx="117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Ошибка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6" name="Полилиния 65"/>
          <p:cNvSpPr/>
          <p:nvPr/>
        </p:nvSpPr>
        <p:spPr>
          <a:xfrm>
            <a:off x="783771" y="3512456"/>
            <a:ext cx="2624667" cy="988114"/>
          </a:xfrm>
          <a:custGeom>
            <a:avLst/>
            <a:gdLst>
              <a:gd name="connsiteX0" fmla="*/ 0 w 2624667"/>
              <a:gd name="connsiteY0" fmla="*/ 0 h 725714"/>
              <a:gd name="connsiteX1" fmla="*/ 232229 w 2624667"/>
              <a:gd name="connsiteY1" fmla="*/ 304800 h 725714"/>
              <a:gd name="connsiteX2" fmla="*/ 696686 w 2624667"/>
              <a:gd name="connsiteY2" fmla="*/ 566057 h 725714"/>
              <a:gd name="connsiteX3" fmla="*/ 1291772 w 2624667"/>
              <a:gd name="connsiteY3" fmla="*/ 667657 h 725714"/>
              <a:gd name="connsiteX4" fmla="*/ 2075543 w 2624667"/>
              <a:gd name="connsiteY4" fmla="*/ 711200 h 725714"/>
              <a:gd name="connsiteX5" fmla="*/ 2540000 w 2624667"/>
              <a:gd name="connsiteY5" fmla="*/ 711200 h 725714"/>
              <a:gd name="connsiteX6" fmla="*/ 2583543 w 2624667"/>
              <a:gd name="connsiteY6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4667" h="725714">
                <a:moveTo>
                  <a:pt x="0" y="0"/>
                </a:moveTo>
                <a:cubicBezTo>
                  <a:pt x="58057" y="105228"/>
                  <a:pt x="116115" y="210457"/>
                  <a:pt x="232229" y="304800"/>
                </a:cubicBezTo>
                <a:cubicBezTo>
                  <a:pt x="348343" y="399143"/>
                  <a:pt x="520096" y="505581"/>
                  <a:pt x="696686" y="566057"/>
                </a:cubicBezTo>
                <a:cubicBezTo>
                  <a:pt x="873276" y="626533"/>
                  <a:pt x="1061963" y="643467"/>
                  <a:pt x="1291772" y="667657"/>
                </a:cubicBezTo>
                <a:cubicBezTo>
                  <a:pt x="1521581" y="691847"/>
                  <a:pt x="1867505" y="703943"/>
                  <a:pt x="2075543" y="711200"/>
                </a:cubicBezTo>
                <a:cubicBezTo>
                  <a:pt x="2283581" y="718457"/>
                  <a:pt x="2455333" y="708781"/>
                  <a:pt x="2540000" y="711200"/>
                </a:cubicBezTo>
                <a:cubicBezTo>
                  <a:pt x="2624667" y="713619"/>
                  <a:pt x="2604105" y="719666"/>
                  <a:pt x="2583543" y="725714"/>
                </a:cubicBezTo>
              </a:path>
            </a:pathLst>
          </a:cu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366CC"/>
              </a:solidFill>
            </a:endParaRPr>
          </a:p>
        </p:txBody>
      </p:sp>
      <p:sp>
        <p:nvSpPr>
          <p:cNvPr id="67" name="Полилиния 66"/>
          <p:cNvSpPr/>
          <p:nvPr/>
        </p:nvSpPr>
        <p:spPr>
          <a:xfrm>
            <a:off x="752475" y="4929198"/>
            <a:ext cx="2657475" cy="357176"/>
          </a:xfrm>
          <a:custGeom>
            <a:avLst/>
            <a:gdLst>
              <a:gd name="connsiteX0" fmla="*/ 0 w 2657475"/>
              <a:gd name="connsiteY0" fmla="*/ 933450 h 933450"/>
              <a:gd name="connsiteX1" fmla="*/ 171450 w 2657475"/>
              <a:gd name="connsiteY1" fmla="*/ 504825 h 933450"/>
              <a:gd name="connsiteX2" fmla="*/ 371475 w 2657475"/>
              <a:gd name="connsiteY2" fmla="*/ 238125 h 933450"/>
              <a:gd name="connsiteX3" fmla="*/ 704850 w 2657475"/>
              <a:gd name="connsiteY3" fmla="*/ 123825 h 933450"/>
              <a:gd name="connsiteX4" fmla="*/ 1362075 w 2657475"/>
              <a:gd name="connsiteY4" fmla="*/ 47625 h 933450"/>
              <a:gd name="connsiteX5" fmla="*/ 2657475 w 2657475"/>
              <a:gd name="connsiteY5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7475" h="933450">
                <a:moveTo>
                  <a:pt x="0" y="933450"/>
                </a:moveTo>
                <a:cubicBezTo>
                  <a:pt x="54769" y="777081"/>
                  <a:pt x="109538" y="620712"/>
                  <a:pt x="171450" y="504825"/>
                </a:cubicBezTo>
                <a:cubicBezTo>
                  <a:pt x="233362" y="388938"/>
                  <a:pt x="282575" y="301625"/>
                  <a:pt x="371475" y="238125"/>
                </a:cubicBezTo>
                <a:cubicBezTo>
                  <a:pt x="460375" y="174625"/>
                  <a:pt x="539750" y="155575"/>
                  <a:pt x="704850" y="123825"/>
                </a:cubicBezTo>
                <a:cubicBezTo>
                  <a:pt x="869950" y="92075"/>
                  <a:pt x="1036638" y="68263"/>
                  <a:pt x="1362075" y="47625"/>
                </a:cubicBezTo>
                <a:cubicBezTo>
                  <a:pt x="1687513" y="26988"/>
                  <a:pt x="2443163" y="7938"/>
                  <a:pt x="2657475" y="0"/>
                </a:cubicBezTo>
              </a:path>
            </a:pathLst>
          </a:cu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366CC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571604" y="350043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1928794" y="4988494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ru-RU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(Q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d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2519" y="4354305"/>
            <a:ext cx="2486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Большой промежуток!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2321306" y="4679562"/>
            <a:ext cx="50086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олилиния 72"/>
          <p:cNvSpPr/>
          <p:nvPr/>
        </p:nvSpPr>
        <p:spPr>
          <a:xfrm>
            <a:off x="4102100" y="3896783"/>
            <a:ext cx="1955800" cy="1299634"/>
          </a:xfrm>
          <a:custGeom>
            <a:avLst/>
            <a:gdLst>
              <a:gd name="connsiteX0" fmla="*/ 0 w 1955800"/>
              <a:gd name="connsiteY0" fmla="*/ 1081617 h 1299634"/>
              <a:gd name="connsiteX1" fmla="*/ 228600 w 1955800"/>
              <a:gd name="connsiteY1" fmla="*/ 1246717 h 1299634"/>
              <a:gd name="connsiteX2" fmla="*/ 330200 w 1955800"/>
              <a:gd name="connsiteY2" fmla="*/ 764117 h 1299634"/>
              <a:gd name="connsiteX3" fmla="*/ 342900 w 1955800"/>
              <a:gd name="connsiteY3" fmla="*/ 332317 h 1299634"/>
              <a:gd name="connsiteX4" fmla="*/ 711200 w 1955800"/>
              <a:gd name="connsiteY4" fmla="*/ 395817 h 1299634"/>
              <a:gd name="connsiteX5" fmla="*/ 1092200 w 1955800"/>
              <a:gd name="connsiteY5" fmla="*/ 472017 h 1299634"/>
              <a:gd name="connsiteX6" fmla="*/ 1244600 w 1955800"/>
              <a:gd name="connsiteY6" fmla="*/ 256117 h 1299634"/>
              <a:gd name="connsiteX7" fmla="*/ 1447800 w 1955800"/>
              <a:gd name="connsiteY7" fmla="*/ 2117 h 1299634"/>
              <a:gd name="connsiteX8" fmla="*/ 1727200 w 1955800"/>
              <a:gd name="connsiteY8" fmla="*/ 243417 h 1299634"/>
              <a:gd name="connsiteX9" fmla="*/ 1955800 w 1955800"/>
              <a:gd name="connsiteY9" fmla="*/ 357717 h 129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5800" h="1299634">
                <a:moveTo>
                  <a:pt x="0" y="1081617"/>
                </a:moveTo>
                <a:cubicBezTo>
                  <a:pt x="86783" y="1190625"/>
                  <a:pt x="173567" y="1299634"/>
                  <a:pt x="228600" y="1246717"/>
                </a:cubicBezTo>
                <a:cubicBezTo>
                  <a:pt x="283633" y="1193800"/>
                  <a:pt x="311150" y="916517"/>
                  <a:pt x="330200" y="764117"/>
                </a:cubicBezTo>
                <a:cubicBezTo>
                  <a:pt x="349250" y="611717"/>
                  <a:pt x="279400" y="393700"/>
                  <a:pt x="342900" y="332317"/>
                </a:cubicBezTo>
                <a:cubicBezTo>
                  <a:pt x="406400" y="270934"/>
                  <a:pt x="586317" y="372534"/>
                  <a:pt x="711200" y="395817"/>
                </a:cubicBezTo>
                <a:cubicBezTo>
                  <a:pt x="836083" y="419100"/>
                  <a:pt x="1003300" y="495300"/>
                  <a:pt x="1092200" y="472017"/>
                </a:cubicBezTo>
                <a:cubicBezTo>
                  <a:pt x="1181100" y="448734"/>
                  <a:pt x="1185333" y="334434"/>
                  <a:pt x="1244600" y="256117"/>
                </a:cubicBezTo>
                <a:cubicBezTo>
                  <a:pt x="1303867" y="177800"/>
                  <a:pt x="1367367" y="4234"/>
                  <a:pt x="1447800" y="2117"/>
                </a:cubicBezTo>
                <a:cubicBezTo>
                  <a:pt x="1528233" y="0"/>
                  <a:pt x="1642533" y="184150"/>
                  <a:pt x="1727200" y="243417"/>
                </a:cubicBezTo>
                <a:cubicBezTo>
                  <a:pt x="1811867" y="302684"/>
                  <a:pt x="1883833" y="330200"/>
                  <a:pt x="1955800" y="357717"/>
                </a:cubicBezTo>
              </a:path>
            </a:pathLst>
          </a:cu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олилиния 73"/>
          <p:cNvSpPr/>
          <p:nvPr/>
        </p:nvSpPr>
        <p:spPr>
          <a:xfrm>
            <a:off x="6972300" y="4114800"/>
            <a:ext cx="1752600" cy="1206500"/>
          </a:xfrm>
          <a:custGeom>
            <a:avLst/>
            <a:gdLst>
              <a:gd name="connsiteX0" fmla="*/ 0 w 1752600"/>
              <a:gd name="connsiteY0" fmla="*/ 1206500 h 1206500"/>
              <a:gd name="connsiteX1" fmla="*/ 38100 w 1752600"/>
              <a:gd name="connsiteY1" fmla="*/ 965200 h 1206500"/>
              <a:gd name="connsiteX2" fmla="*/ 76200 w 1752600"/>
              <a:gd name="connsiteY2" fmla="*/ 762000 h 1206500"/>
              <a:gd name="connsiteX3" fmla="*/ 215900 w 1752600"/>
              <a:gd name="connsiteY3" fmla="*/ 368300 h 1206500"/>
              <a:gd name="connsiteX4" fmla="*/ 546100 w 1752600"/>
              <a:gd name="connsiteY4" fmla="*/ 139700 h 1206500"/>
              <a:gd name="connsiteX5" fmla="*/ 939800 w 1752600"/>
              <a:gd name="connsiteY5" fmla="*/ 38100 h 1206500"/>
              <a:gd name="connsiteX6" fmla="*/ 1587500 w 1752600"/>
              <a:gd name="connsiteY6" fmla="*/ 50800 h 1206500"/>
              <a:gd name="connsiteX7" fmla="*/ 1752600 w 1752600"/>
              <a:gd name="connsiteY7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600" h="1206500">
                <a:moveTo>
                  <a:pt x="0" y="1206500"/>
                </a:moveTo>
                <a:cubicBezTo>
                  <a:pt x="12700" y="1122891"/>
                  <a:pt x="25400" y="1039283"/>
                  <a:pt x="38100" y="965200"/>
                </a:cubicBezTo>
                <a:cubicBezTo>
                  <a:pt x="50800" y="891117"/>
                  <a:pt x="46567" y="861483"/>
                  <a:pt x="76200" y="762000"/>
                </a:cubicBezTo>
                <a:cubicBezTo>
                  <a:pt x="105833" y="662517"/>
                  <a:pt x="137583" y="472017"/>
                  <a:pt x="215900" y="368300"/>
                </a:cubicBezTo>
                <a:cubicBezTo>
                  <a:pt x="294217" y="264583"/>
                  <a:pt x="425450" y="194733"/>
                  <a:pt x="546100" y="139700"/>
                </a:cubicBezTo>
                <a:cubicBezTo>
                  <a:pt x="666750" y="84667"/>
                  <a:pt x="766233" y="52917"/>
                  <a:pt x="939800" y="38100"/>
                </a:cubicBezTo>
                <a:cubicBezTo>
                  <a:pt x="1113367" y="23283"/>
                  <a:pt x="1452033" y="57150"/>
                  <a:pt x="1587500" y="50800"/>
                </a:cubicBezTo>
                <a:cubicBezTo>
                  <a:pt x="1722967" y="44450"/>
                  <a:pt x="1725083" y="6350"/>
                  <a:pt x="1752600" y="0"/>
                </a:cubicBezTo>
              </a:path>
            </a:pathLst>
          </a:cu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59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Отладка алгоритмов машинного обучения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64305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Допустим мы имеет реализацию регуляризованной линейной регрессии для предсказания цены на дом</a:t>
            </a:r>
            <a:endParaRPr lang="ru-RU" sz="22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500191" y="2405769"/>
          <a:ext cx="6143643" cy="951793"/>
        </p:xfrm>
        <a:graphic>
          <a:graphicData uri="http://schemas.openxmlformats.org/presentationml/2006/ole">
            <p:oleObj spid="_x0000_s102402" name="Формула" r:id="rId4" imgW="3695400" imgH="57132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-32" y="3286124"/>
            <a:ext cx="91440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Однако в момент тестирования гипотезы на новом множестве данных возникают недопустимо большие ошибки в прогнозах. Что делать?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Получить больше тренировочных примеров</a:t>
            </a:r>
            <a:r>
              <a:rPr lang="en-US" sz="1850" dirty="0" smtClean="0">
                <a:latin typeface="Comic Sans MS" pitchFamily="66" charset="0"/>
                <a:cs typeface="Times New Roman" pitchFamily="18" charset="0"/>
              </a:rPr>
              <a:t> (</a:t>
            </a:r>
            <a:r>
              <a:rPr lang="ru-RU" sz="185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высокая дисперсия</a:t>
            </a:r>
            <a:r>
              <a:rPr lang="en-US" sz="1850" dirty="0" smtClean="0">
                <a:latin typeface="Comic Sans MS" pitchFamily="66" charset="0"/>
                <a:cs typeface="Times New Roman" pitchFamily="18" charset="0"/>
              </a:rPr>
              <a:t>)</a:t>
            </a:r>
            <a:endParaRPr lang="ru-RU" sz="1850" dirty="0" smtClean="0">
              <a:latin typeface="Comic Sans MS" pitchFamily="66" charset="0"/>
              <a:cs typeface="Times New Roman" pitchFamily="18" charset="0"/>
            </a:endParaRPr>
          </a:p>
          <a:p>
            <a:pPr marL="711200" indent="-347663">
              <a:buFont typeface="Wingdings" pitchFamily="2" charset="2"/>
              <a:buChar char="ü"/>
            </a:pP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Попытаться уменьшить число свойств (</a:t>
            </a:r>
            <a:r>
              <a:rPr lang="ru-RU" sz="185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высокая дисперсия</a:t>
            </a: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Попытаться получить дополнительные свойства (</a:t>
            </a:r>
            <a:r>
              <a:rPr lang="ru-RU" sz="185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высокое смещение</a:t>
            </a: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Попытаться добавить полиномиальные свойства (</a:t>
            </a:r>
            <a:r>
              <a:rPr lang="ru-RU" sz="185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высокое смещение</a:t>
            </a: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850" dirty="0" smtClean="0">
                <a:latin typeface="Comic Sans MS" pitchFamily="66" charset="0"/>
                <a:cs typeface="Times New Roman" pitchFamily="18" charset="0"/>
              </a:rPr>
              <a:t>Попытаться уменьшить </a:t>
            </a:r>
            <a:r>
              <a:rPr lang="ru-RU" sz="1850" dirty="0" smtClean="0">
                <a:latin typeface="Comic Sans MS" pitchFamily="66" charset="0"/>
                <a:cs typeface="Times New Roman" pitchFamily="18" charset="0"/>
                <a:sym typeface="Symbol"/>
              </a:rPr>
              <a:t> (</a:t>
            </a:r>
            <a:r>
              <a:rPr lang="ru-RU" sz="185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высокое смещение</a:t>
            </a:r>
            <a:r>
              <a:rPr lang="ru-RU" sz="1850" dirty="0" smtClean="0">
                <a:latin typeface="Comic Sans MS" pitchFamily="66" charset="0"/>
                <a:cs typeface="Times New Roman" pitchFamily="18" charset="0"/>
                <a:sym typeface="Symbol"/>
              </a:rPr>
              <a:t>)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850" dirty="0" smtClean="0">
                <a:latin typeface="Comic Sans MS" pitchFamily="66" charset="0"/>
                <a:cs typeface="Times New Roman" pitchFamily="18" charset="0"/>
                <a:sym typeface="Symbol"/>
              </a:rPr>
              <a:t>Попытаться увеличить  (</a:t>
            </a:r>
            <a:r>
              <a:rPr lang="ru-RU" sz="185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высокая дисперсия</a:t>
            </a:r>
            <a:r>
              <a:rPr lang="ru-RU" sz="1850" dirty="0" smtClean="0">
                <a:latin typeface="Comic Sans MS" pitchFamily="66" charset="0"/>
                <a:cs typeface="Times New Roman" pitchFamily="18" charset="0"/>
                <a:sym typeface="Symbol"/>
              </a:rPr>
              <a:t>)</a:t>
            </a:r>
            <a:endParaRPr lang="ru-RU" sz="185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5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Нейронные сети и переобучение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730865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«Небольшая» нейронная сеть (несколько параметров</a:t>
            </a:r>
            <a:r>
              <a:rPr lang="en-US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 </a:t>
            </a: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больше склонность к недообучению</a:t>
            </a:r>
            <a:r>
              <a:rPr lang="en-US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 </a:t>
            </a: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малые вычислительные затраты)</a:t>
            </a:r>
            <a:endParaRPr lang="ru-RU" sz="21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4" name="Group 342"/>
          <p:cNvGrpSpPr/>
          <p:nvPr/>
        </p:nvGrpSpPr>
        <p:grpSpPr>
          <a:xfrm>
            <a:off x="3877599" y="2571744"/>
            <a:ext cx="1337343" cy="613020"/>
            <a:chOff x="1253012" y="2038350"/>
            <a:chExt cx="1642588" cy="752940"/>
          </a:xfrm>
        </p:grpSpPr>
        <p:sp>
          <p:nvSpPr>
            <p:cNvPr id="15" name="Oval 132"/>
            <p:cNvSpPr/>
            <p:nvPr/>
          </p:nvSpPr>
          <p:spPr>
            <a:xfrm>
              <a:off x="1253012" y="242197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33"/>
            <p:cNvSpPr/>
            <p:nvPr/>
          </p:nvSpPr>
          <p:spPr>
            <a:xfrm>
              <a:off x="1255668" y="21020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34"/>
            <p:cNvSpPr/>
            <p:nvPr/>
          </p:nvSpPr>
          <p:spPr>
            <a:xfrm>
              <a:off x="1991554" y="20383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36"/>
            <p:cNvCxnSpPr>
              <a:stCxn id="16" idx="6"/>
            </p:cNvCxnSpPr>
            <p:nvPr/>
          </p:nvCxnSpPr>
          <p:spPr>
            <a:xfrm flipV="1">
              <a:off x="1468343" y="2145111"/>
              <a:ext cx="525867" cy="637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37"/>
            <p:cNvCxnSpPr>
              <a:stCxn id="15" idx="6"/>
              <a:endCxn id="17" idx="2"/>
            </p:cNvCxnSpPr>
            <p:nvPr/>
          </p:nvCxnSpPr>
          <p:spPr>
            <a:xfrm flipV="1">
              <a:off x="1465687" y="2145110"/>
              <a:ext cx="525867" cy="3836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38"/>
            <p:cNvSpPr/>
            <p:nvPr/>
          </p:nvSpPr>
          <p:spPr>
            <a:xfrm>
              <a:off x="1991553" y="2315497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139"/>
            <p:cNvCxnSpPr>
              <a:stCxn id="16" idx="6"/>
              <a:endCxn id="21" idx="2"/>
            </p:cNvCxnSpPr>
            <p:nvPr/>
          </p:nvCxnSpPr>
          <p:spPr>
            <a:xfrm>
              <a:off x="1468343" y="2208851"/>
              <a:ext cx="523210" cy="2134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40"/>
            <p:cNvCxnSpPr>
              <a:stCxn id="15" idx="6"/>
              <a:endCxn id="21" idx="2"/>
            </p:cNvCxnSpPr>
            <p:nvPr/>
          </p:nvCxnSpPr>
          <p:spPr>
            <a:xfrm flipV="1">
              <a:off x="1465687" y="2422257"/>
              <a:ext cx="525866" cy="106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2"/>
            <p:cNvCxnSpPr>
              <a:stCxn id="16" idx="6"/>
            </p:cNvCxnSpPr>
            <p:nvPr/>
          </p:nvCxnSpPr>
          <p:spPr>
            <a:xfrm>
              <a:off x="1468343" y="2208851"/>
              <a:ext cx="525865" cy="47972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43"/>
            <p:cNvCxnSpPr>
              <a:stCxn id="15" idx="6"/>
              <a:endCxn id="29" idx="2"/>
            </p:cNvCxnSpPr>
            <p:nvPr/>
          </p:nvCxnSpPr>
          <p:spPr>
            <a:xfrm>
              <a:off x="1465687" y="2528731"/>
              <a:ext cx="525867" cy="1557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46"/>
            <p:cNvCxnSpPr>
              <a:stCxn id="29" idx="6"/>
              <a:endCxn id="31" idx="2"/>
            </p:cNvCxnSpPr>
            <p:nvPr/>
          </p:nvCxnSpPr>
          <p:spPr>
            <a:xfrm flipV="1">
              <a:off x="2204229" y="2361251"/>
              <a:ext cx="478696" cy="3232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48"/>
            <p:cNvCxnSpPr>
              <a:stCxn id="21" idx="6"/>
              <a:endCxn id="31" idx="2"/>
            </p:cNvCxnSpPr>
            <p:nvPr/>
          </p:nvCxnSpPr>
          <p:spPr>
            <a:xfrm flipV="1">
              <a:off x="2204228" y="2361251"/>
              <a:ext cx="478697" cy="610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49"/>
            <p:cNvCxnSpPr>
              <a:stCxn id="17" idx="6"/>
              <a:endCxn id="31" idx="2"/>
            </p:cNvCxnSpPr>
            <p:nvPr/>
          </p:nvCxnSpPr>
          <p:spPr>
            <a:xfrm>
              <a:off x="2204229" y="2145110"/>
              <a:ext cx="478696" cy="2161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03"/>
            <p:cNvSpPr/>
            <p:nvPr/>
          </p:nvSpPr>
          <p:spPr>
            <a:xfrm>
              <a:off x="1991554" y="257777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04"/>
            <p:cNvSpPr/>
            <p:nvPr/>
          </p:nvSpPr>
          <p:spPr>
            <a:xfrm>
              <a:off x="2682925" y="22544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9"/>
          <p:cNvSpPr/>
          <p:nvPr/>
        </p:nvSpPr>
        <p:spPr>
          <a:xfrm>
            <a:off x="4211657" y="5287787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40"/>
          <p:cNvSpPr/>
          <p:nvPr/>
        </p:nvSpPr>
        <p:spPr>
          <a:xfrm>
            <a:off x="4211657" y="5027647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41"/>
          <p:cNvSpPr/>
          <p:nvPr/>
        </p:nvSpPr>
        <p:spPr>
          <a:xfrm>
            <a:off x="4773408" y="4834735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2"/>
          <p:cNvSpPr/>
          <p:nvPr/>
        </p:nvSpPr>
        <p:spPr>
          <a:xfrm>
            <a:off x="6100383" y="5059198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43"/>
          <p:cNvCxnSpPr/>
          <p:nvPr/>
        </p:nvCxnSpPr>
        <p:spPr>
          <a:xfrm flipV="1">
            <a:off x="4373422" y="4920668"/>
            <a:ext cx="399986" cy="1929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4"/>
          <p:cNvCxnSpPr>
            <a:stCxn id="32" idx="6"/>
            <a:endCxn id="34" idx="2"/>
          </p:cNvCxnSpPr>
          <p:nvPr/>
        </p:nvCxnSpPr>
        <p:spPr>
          <a:xfrm flipV="1">
            <a:off x="4373422" y="4920669"/>
            <a:ext cx="399986" cy="4530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6"/>
          <p:cNvSpPr/>
          <p:nvPr/>
        </p:nvSpPr>
        <p:spPr>
          <a:xfrm>
            <a:off x="4773407" y="5057817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47"/>
          <p:cNvCxnSpPr/>
          <p:nvPr/>
        </p:nvCxnSpPr>
        <p:spPr>
          <a:xfrm>
            <a:off x="4373422" y="5113580"/>
            <a:ext cx="399985" cy="301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8"/>
          <p:cNvCxnSpPr>
            <a:stCxn id="32" idx="6"/>
            <a:endCxn id="38" idx="2"/>
          </p:cNvCxnSpPr>
          <p:nvPr/>
        </p:nvCxnSpPr>
        <p:spPr>
          <a:xfrm flipV="1">
            <a:off x="4373422" y="5143751"/>
            <a:ext cx="399985" cy="2299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50"/>
          <p:cNvSpPr/>
          <p:nvPr/>
        </p:nvSpPr>
        <p:spPr>
          <a:xfrm>
            <a:off x="4773407" y="5272186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51"/>
          <p:cNvCxnSpPr/>
          <p:nvPr/>
        </p:nvCxnSpPr>
        <p:spPr>
          <a:xfrm>
            <a:off x="4373422" y="5113580"/>
            <a:ext cx="399984" cy="2445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2"/>
          <p:cNvCxnSpPr>
            <a:stCxn id="32" idx="6"/>
            <a:endCxn id="41" idx="2"/>
          </p:cNvCxnSpPr>
          <p:nvPr/>
        </p:nvCxnSpPr>
        <p:spPr>
          <a:xfrm flipV="1">
            <a:off x="4373422" y="5358120"/>
            <a:ext cx="399985" cy="156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54"/>
          <p:cNvSpPr/>
          <p:nvPr/>
        </p:nvSpPr>
        <p:spPr>
          <a:xfrm>
            <a:off x="4773407" y="5481901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55"/>
          <p:cNvCxnSpPr>
            <a:stCxn id="33" idx="6"/>
            <a:endCxn id="44" idx="2"/>
          </p:cNvCxnSpPr>
          <p:nvPr/>
        </p:nvCxnSpPr>
        <p:spPr>
          <a:xfrm>
            <a:off x="4373422" y="5113580"/>
            <a:ext cx="399984" cy="45425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56"/>
          <p:cNvCxnSpPr>
            <a:stCxn id="32" idx="6"/>
            <a:endCxn id="44" idx="2"/>
          </p:cNvCxnSpPr>
          <p:nvPr/>
        </p:nvCxnSpPr>
        <p:spPr>
          <a:xfrm>
            <a:off x="4373422" y="5373721"/>
            <a:ext cx="399985" cy="1941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58"/>
          <p:cNvSpPr/>
          <p:nvPr/>
        </p:nvSpPr>
        <p:spPr>
          <a:xfrm>
            <a:off x="4773408" y="569992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59"/>
          <p:cNvCxnSpPr>
            <a:stCxn id="33" idx="6"/>
            <a:endCxn id="47" idx="2"/>
          </p:cNvCxnSpPr>
          <p:nvPr/>
        </p:nvCxnSpPr>
        <p:spPr>
          <a:xfrm>
            <a:off x="4373422" y="5113580"/>
            <a:ext cx="399986" cy="6722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60"/>
          <p:cNvCxnSpPr>
            <a:stCxn id="32" idx="6"/>
            <a:endCxn id="47" idx="2"/>
          </p:cNvCxnSpPr>
          <p:nvPr/>
        </p:nvCxnSpPr>
        <p:spPr>
          <a:xfrm>
            <a:off x="4373422" y="5373721"/>
            <a:ext cx="399986" cy="41213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62"/>
          <p:cNvSpPr/>
          <p:nvPr/>
        </p:nvSpPr>
        <p:spPr>
          <a:xfrm>
            <a:off x="5410625" y="483473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63"/>
          <p:cNvCxnSpPr>
            <a:stCxn id="34" idx="6"/>
            <a:endCxn id="50" idx="2"/>
          </p:cNvCxnSpPr>
          <p:nvPr/>
        </p:nvCxnSpPr>
        <p:spPr>
          <a:xfrm flipV="1">
            <a:off x="4935173" y="4920668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64"/>
          <p:cNvCxnSpPr>
            <a:stCxn id="38" idx="6"/>
            <a:endCxn id="50" idx="2"/>
          </p:cNvCxnSpPr>
          <p:nvPr/>
        </p:nvCxnSpPr>
        <p:spPr>
          <a:xfrm flipV="1">
            <a:off x="4935173" y="4920668"/>
            <a:ext cx="475453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5"/>
          <p:cNvCxnSpPr>
            <a:stCxn id="41" idx="6"/>
            <a:endCxn id="50" idx="2"/>
          </p:cNvCxnSpPr>
          <p:nvPr/>
        </p:nvCxnSpPr>
        <p:spPr>
          <a:xfrm flipV="1">
            <a:off x="4935172" y="4920668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6"/>
          <p:cNvCxnSpPr>
            <a:stCxn id="44" idx="6"/>
            <a:endCxn id="50" idx="2"/>
          </p:cNvCxnSpPr>
          <p:nvPr/>
        </p:nvCxnSpPr>
        <p:spPr>
          <a:xfrm flipV="1">
            <a:off x="4935172" y="4920668"/>
            <a:ext cx="475453" cy="6471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7"/>
          <p:cNvCxnSpPr>
            <a:stCxn id="47" idx="6"/>
            <a:endCxn id="50" idx="2"/>
          </p:cNvCxnSpPr>
          <p:nvPr/>
        </p:nvCxnSpPr>
        <p:spPr>
          <a:xfrm flipV="1">
            <a:off x="4935173" y="4920668"/>
            <a:ext cx="475452" cy="8651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68"/>
          <p:cNvSpPr/>
          <p:nvPr/>
        </p:nvSpPr>
        <p:spPr>
          <a:xfrm>
            <a:off x="5410625" y="5060490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69"/>
          <p:cNvCxnSpPr>
            <a:endCxn id="57" idx="2"/>
          </p:cNvCxnSpPr>
          <p:nvPr/>
        </p:nvCxnSpPr>
        <p:spPr>
          <a:xfrm flipV="1">
            <a:off x="4935173" y="5146424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70"/>
          <p:cNvCxnSpPr>
            <a:stCxn id="41" idx="6"/>
            <a:endCxn id="57" idx="2"/>
          </p:cNvCxnSpPr>
          <p:nvPr/>
        </p:nvCxnSpPr>
        <p:spPr>
          <a:xfrm flipV="1">
            <a:off x="4935172" y="5146424"/>
            <a:ext cx="475453" cy="2116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1"/>
          <p:cNvCxnSpPr>
            <a:endCxn id="57" idx="2"/>
          </p:cNvCxnSpPr>
          <p:nvPr/>
        </p:nvCxnSpPr>
        <p:spPr>
          <a:xfrm flipV="1">
            <a:off x="4935172" y="5146424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2"/>
          <p:cNvCxnSpPr>
            <a:endCxn id="57" idx="2"/>
          </p:cNvCxnSpPr>
          <p:nvPr/>
        </p:nvCxnSpPr>
        <p:spPr>
          <a:xfrm flipV="1">
            <a:off x="4935171" y="5146424"/>
            <a:ext cx="475453" cy="6471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3"/>
          <p:cNvCxnSpPr>
            <a:stCxn id="34" idx="6"/>
            <a:endCxn id="57" idx="2"/>
          </p:cNvCxnSpPr>
          <p:nvPr/>
        </p:nvCxnSpPr>
        <p:spPr>
          <a:xfrm>
            <a:off x="4935173" y="4920668"/>
            <a:ext cx="475451" cy="2257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74"/>
          <p:cNvSpPr/>
          <p:nvPr/>
        </p:nvSpPr>
        <p:spPr>
          <a:xfrm>
            <a:off x="5411668" y="5267949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75"/>
          <p:cNvCxnSpPr>
            <a:endCxn id="63" idx="2"/>
          </p:cNvCxnSpPr>
          <p:nvPr/>
        </p:nvCxnSpPr>
        <p:spPr>
          <a:xfrm flipV="1">
            <a:off x="4936216" y="5353882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8"/>
          <p:cNvCxnSpPr>
            <a:endCxn id="63" idx="2"/>
          </p:cNvCxnSpPr>
          <p:nvPr/>
        </p:nvCxnSpPr>
        <p:spPr>
          <a:xfrm flipV="1">
            <a:off x="4936216" y="5353882"/>
            <a:ext cx="475452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79"/>
          <p:cNvCxnSpPr>
            <a:endCxn id="63" idx="2"/>
          </p:cNvCxnSpPr>
          <p:nvPr/>
        </p:nvCxnSpPr>
        <p:spPr>
          <a:xfrm flipV="1">
            <a:off x="4936216" y="5353882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1"/>
          <p:cNvCxnSpPr>
            <a:stCxn id="38" idx="6"/>
            <a:endCxn id="63" idx="2"/>
          </p:cNvCxnSpPr>
          <p:nvPr/>
        </p:nvCxnSpPr>
        <p:spPr>
          <a:xfrm>
            <a:off x="4935173" y="5143751"/>
            <a:ext cx="476495" cy="2101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82"/>
          <p:cNvCxnSpPr>
            <a:stCxn id="34" idx="6"/>
            <a:endCxn id="63" idx="2"/>
          </p:cNvCxnSpPr>
          <p:nvPr/>
        </p:nvCxnSpPr>
        <p:spPr>
          <a:xfrm>
            <a:off x="4935173" y="4920668"/>
            <a:ext cx="476495" cy="4332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83"/>
          <p:cNvSpPr/>
          <p:nvPr/>
        </p:nvSpPr>
        <p:spPr>
          <a:xfrm>
            <a:off x="5410624" y="5476037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84"/>
          <p:cNvCxnSpPr>
            <a:stCxn id="44" idx="6"/>
            <a:endCxn id="69" idx="2"/>
          </p:cNvCxnSpPr>
          <p:nvPr/>
        </p:nvCxnSpPr>
        <p:spPr>
          <a:xfrm flipV="1">
            <a:off x="4935172" y="5561972"/>
            <a:ext cx="475452" cy="58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5"/>
          <p:cNvCxnSpPr>
            <a:endCxn id="69" idx="2"/>
          </p:cNvCxnSpPr>
          <p:nvPr/>
        </p:nvCxnSpPr>
        <p:spPr>
          <a:xfrm flipV="1">
            <a:off x="4935172" y="5561972"/>
            <a:ext cx="475452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86"/>
          <p:cNvCxnSpPr>
            <a:stCxn id="41" idx="6"/>
            <a:endCxn id="69" idx="2"/>
          </p:cNvCxnSpPr>
          <p:nvPr/>
        </p:nvCxnSpPr>
        <p:spPr>
          <a:xfrm>
            <a:off x="4935172" y="5358119"/>
            <a:ext cx="475452" cy="2038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87"/>
          <p:cNvCxnSpPr>
            <a:stCxn id="38" idx="6"/>
            <a:endCxn id="69" idx="2"/>
          </p:cNvCxnSpPr>
          <p:nvPr/>
        </p:nvCxnSpPr>
        <p:spPr>
          <a:xfrm>
            <a:off x="4935173" y="5143751"/>
            <a:ext cx="475451" cy="4182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8"/>
          <p:cNvCxnSpPr>
            <a:stCxn id="34" idx="6"/>
            <a:endCxn id="69" idx="2"/>
          </p:cNvCxnSpPr>
          <p:nvPr/>
        </p:nvCxnSpPr>
        <p:spPr>
          <a:xfrm>
            <a:off x="4935173" y="4920668"/>
            <a:ext cx="475450" cy="6413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89"/>
          <p:cNvSpPr/>
          <p:nvPr/>
        </p:nvSpPr>
        <p:spPr>
          <a:xfrm>
            <a:off x="5410624" y="570506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90"/>
          <p:cNvCxnSpPr>
            <a:endCxn id="75" idx="2"/>
          </p:cNvCxnSpPr>
          <p:nvPr/>
        </p:nvCxnSpPr>
        <p:spPr>
          <a:xfrm flipV="1">
            <a:off x="4935172" y="5790997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91"/>
          <p:cNvCxnSpPr>
            <a:stCxn id="44" idx="6"/>
            <a:endCxn id="75" idx="2"/>
          </p:cNvCxnSpPr>
          <p:nvPr/>
        </p:nvCxnSpPr>
        <p:spPr>
          <a:xfrm>
            <a:off x="4935172" y="5567836"/>
            <a:ext cx="475452" cy="2231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92"/>
          <p:cNvCxnSpPr>
            <a:stCxn id="41" idx="6"/>
            <a:endCxn id="75" idx="2"/>
          </p:cNvCxnSpPr>
          <p:nvPr/>
        </p:nvCxnSpPr>
        <p:spPr>
          <a:xfrm>
            <a:off x="4935172" y="5358119"/>
            <a:ext cx="475452" cy="4328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93"/>
          <p:cNvCxnSpPr>
            <a:stCxn id="38" idx="6"/>
            <a:endCxn id="75" idx="2"/>
          </p:cNvCxnSpPr>
          <p:nvPr/>
        </p:nvCxnSpPr>
        <p:spPr>
          <a:xfrm>
            <a:off x="4935173" y="5143751"/>
            <a:ext cx="475451" cy="64724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94"/>
          <p:cNvCxnSpPr>
            <a:stCxn id="34" idx="6"/>
            <a:endCxn id="75" idx="2"/>
          </p:cNvCxnSpPr>
          <p:nvPr/>
        </p:nvCxnSpPr>
        <p:spPr>
          <a:xfrm>
            <a:off x="4935173" y="4920668"/>
            <a:ext cx="475450" cy="87032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95"/>
          <p:cNvCxnSpPr>
            <a:stCxn id="50" idx="6"/>
            <a:endCxn id="35" idx="2"/>
          </p:cNvCxnSpPr>
          <p:nvPr/>
        </p:nvCxnSpPr>
        <p:spPr>
          <a:xfrm>
            <a:off x="5572390" y="4920668"/>
            <a:ext cx="527993" cy="2244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96"/>
          <p:cNvCxnSpPr>
            <a:stCxn id="57" idx="6"/>
            <a:endCxn id="35" idx="2"/>
          </p:cNvCxnSpPr>
          <p:nvPr/>
        </p:nvCxnSpPr>
        <p:spPr>
          <a:xfrm flipV="1">
            <a:off x="5572390" y="5145132"/>
            <a:ext cx="527993" cy="12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97"/>
          <p:cNvCxnSpPr>
            <a:stCxn id="63" idx="6"/>
            <a:endCxn id="35" idx="2"/>
          </p:cNvCxnSpPr>
          <p:nvPr/>
        </p:nvCxnSpPr>
        <p:spPr>
          <a:xfrm flipV="1">
            <a:off x="5573433" y="5145132"/>
            <a:ext cx="526950" cy="2087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98"/>
          <p:cNvCxnSpPr>
            <a:stCxn id="69" idx="6"/>
            <a:endCxn id="35" idx="2"/>
          </p:cNvCxnSpPr>
          <p:nvPr/>
        </p:nvCxnSpPr>
        <p:spPr>
          <a:xfrm flipV="1">
            <a:off x="5572389" y="5145132"/>
            <a:ext cx="527994" cy="4168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99"/>
          <p:cNvCxnSpPr>
            <a:stCxn id="75" idx="6"/>
            <a:endCxn id="35" idx="2"/>
          </p:cNvCxnSpPr>
          <p:nvPr/>
        </p:nvCxnSpPr>
        <p:spPr>
          <a:xfrm flipV="1">
            <a:off x="5572389" y="5145132"/>
            <a:ext cx="527994" cy="64586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100"/>
          <p:cNvSpPr/>
          <p:nvPr/>
        </p:nvSpPr>
        <p:spPr>
          <a:xfrm>
            <a:off x="6100382" y="5283823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101"/>
          <p:cNvCxnSpPr>
            <a:stCxn id="57" idx="6"/>
            <a:endCxn id="86" idx="2"/>
          </p:cNvCxnSpPr>
          <p:nvPr/>
        </p:nvCxnSpPr>
        <p:spPr>
          <a:xfrm>
            <a:off x="5572390" y="5146424"/>
            <a:ext cx="527992" cy="22333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02"/>
          <p:cNvCxnSpPr>
            <a:stCxn id="63" idx="6"/>
            <a:endCxn id="86" idx="2"/>
          </p:cNvCxnSpPr>
          <p:nvPr/>
        </p:nvCxnSpPr>
        <p:spPr>
          <a:xfrm>
            <a:off x="5573433" y="5353883"/>
            <a:ext cx="526949" cy="1587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03"/>
          <p:cNvCxnSpPr>
            <a:stCxn id="69" idx="6"/>
            <a:endCxn id="86" idx="2"/>
          </p:cNvCxnSpPr>
          <p:nvPr/>
        </p:nvCxnSpPr>
        <p:spPr>
          <a:xfrm flipV="1">
            <a:off x="5572389" y="5369757"/>
            <a:ext cx="527993" cy="1922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04"/>
          <p:cNvCxnSpPr>
            <a:stCxn id="75" idx="6"/>
            <a:endCxn id="86" idx="2"/>
          </p:cNvCxnSpPr>
          <p:nvPr/>
        </p:nvCxnSpPr>
        <p:spPr>
          <a:xfrm flipV="1">
            <a:off x="5572389" y="5369757"/>
            <a:ext cx="527993" cy="42124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05"/>
          <p:cNvCxnSpPr>
            <a:stCxn id="50" idx="6"/>
            <a:endCxn id="86" idx="2"/>
          </p:cNvCxnSpPr>
          <p:nvPr/>
        </p:nvCxnSpPr>
        <p:spPr>
          <a:xfrm>
            <a:off x="5572390" y="4920668"/>
            <a:ext cx="527992" cy="4490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106"/>
          <p:cNvSpPr/>
          <p:nvPr/>
        </p:nvSpPr>
        <p:spPr>
          <a:xfrm>
            <a:off x="6100381" y="5488536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107"/>
          <p:cNvCxnSpPr>
            <a:stCxn id="63" idx="6"/>
            <a:endCxn id="92" idx="2"/>
          </p:cNvCxnSpPr>
          <p:nvPr/>
        </p:nvCxnSpPr>
        <p:spPr>
          <a:xfrm>
            <a:off x="5573433" y="5353883"/>
            <a:ext cx="526948" cy="2205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08"/>
          <p:cNvCxnSpPr>
            <a:stCxn id="69" idx="6"/>
            <a:endCxn id="92" idx="2"/>
          </p:cNvCxnSpPr>
          <p:nvPr/>
        </p:nvCxnSpPr>
        <p:spPr>
          <a:xfrm>
            <a:off x="5572389" y="5561971"/>
            <a:ext cx="527992" cy="124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09"/>
          <p:cNvCxnSpPr>
            <a:stCxn id="75" idx="6"/>
            <a:endCxn id="92" idx="2"/>
          </p:cNvCxnSpPr>
          <p:nvPr/>
        </p:nvCxnSpPr>
        <p:spPr>
          <a:xfrm flipV="1">
            <a:off x="5572389" y="5574470"/>
            <a:ext cx="527992" cy="2165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10"/>
          <p:cNvCxnSpPr>
            <a:stCxn id="57" idx="6"/>
            <a:endCxn id="92" idx="2"/>
          </p:cNvCxnSpPr>
          <p:nvPr/>
        </p:nvCxnSpPr>
        <p:spPr>
          <a:xfrm>
            <a:off x="5572390" y="5146424"/>
            <a:ext cx="527991" cy="4280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11"/>
          <p:cNvCxnSpPr>
            <a:stCxn id="50" idx="6"/>
            <a:endCxn id="92" idx="2"/>
          </p:cNvCxnSpPr>
          <p:nvPr/>
        </p:nvCxnSpPr>
        <p:spPr>
          <a:xfrm>
            <a:off x="5572390" y="4920668"/>
            <a:ext cx="527991" cy="6538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112"/>
          <p:cNvSpPr/>
          <p:nvPr/>
        </p:nvSpPr>
        <p:spPr>
          <a:xfrm>
            <a:off x="6100383" y="5705065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113"/>
          <p:cNvCxnSpPr>
            <a:stCxn id="69" idx="6"/>
            <a:endCxn id="98" idx="2"/>
          </p:cNvCxnSpPr>
          <p:nvPr/>
        </p:nvCxnSpPr>
        <p:spPr>
          <a:xfrm>
            <a:off x="5572389" y="5561971"/>
            <a:ext cx="527994" cy="2290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14"/>
          <p:cNvCxnSpPr>
            <a:stCxn id="75" idx="6"/>
            <a:endCxn id="98" idx="2"/>
          </p:cNvCxnSpPr>
          <p:nvPr/>
        </p:nvCxnSpPr>
        <p:spPr>
          <a:xfrm>
            <a:off x="5572389" y="5790998"/>
            <a:ext cx="527994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15"/>
          <p:cNvCxnSpPr>
            <a:stCxn id="63" idx="6"/>
            <a:endCxn id="98" idx="2"/>
          </p:cNvCxnSpPr>
          <p:nvPr/>
        </p:nvCxnSpPr>
        <p:spPr>
          <a:xfrm>
            <a:off x="5573433" y="5353883"/>
            <a:ext cx="526950" cy="4371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16"/>
          <p:cNvCxnSpPr>
            <a:stCxn id="57" idx="6"/>
            <a:endCxn id="98" idx="2"/>
          </p:cNvCxnSpPr>
          <p:nvPr/>
        </p:nvCxnSpPr>
        <p:spPr>
          <a:xfrm>
            <a:off x="5572390" y="5146424"/>
            <a:ext cx="527993" cy="64457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17"/>
          <p:cNvCxnSpPr>
            <a:stCxn id="50" idx="6"/>
            <a:endCxn id="98" idx="2"/>
          </p:cNvCxnSpPr>
          <p:nvPr/>
        </p:nvCxnSpPr>
        <p:spPr>
          <a:xfrm>
            <a:off x="5572390" y="4920668"/>
            <a:ext cx="527993" cy="8703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214"/>
          <p:cNvSpPr/>
          <p:nvPr/>
        </p:nvSpPr>
        <p:spPr>
          <a:xfrm>
            <a:off x="6584739" y="5190764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215"/>
          <p:cNvCxnSpPr>
            <a:stCxn id="35" idx="6"/>
            <a:endCxn id="104" idx="2"/>
          </p:cNvCxnSpPr>
          <p:nvPr/>
        </p:nvCxnSpPr>
        <p:spPr>
          <a:xfrm>
            <a:off x="6262148" y="5145132"/>
            <a:ext cx="322591" cy="13156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18"/>
          <p:cNvCxnSpPr>
            <a:stCxn id="86" idx="6"/>
            <a:endCxn id="104" idx="2"/>
          </p:cNvCxnSpPr>
          <p:nvPr/>
        </p:nvCxnSpPr>
        <p:spPr>
          <a:xfrm flipV="1">
            <a:off x="6262147" y="5276698"/>
            <a:ext cx="322592" cy="930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21"/>
          <p:cNvCxnSpPr>
            <a:stCxn id="92" idx="6"/>
            <a:endCxn id="104" idx="2"/>
          </p:cNvCxnSpPr>
          <p:nvPr/>
        </p:nvCxnSpPr>
        <p:spPr>
          <a:xfrm flipV="1">
            <a:off x="6262146" y="5276698"/>
            <a:ext cx="322593" cy="2977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24"/>
          <p:cNvCxnSpPr>
            <a:stCxn id="98" idx="6"/>
            <a:endCxn id="104" idx="2"/>
          </p:cNvCxnSpPr>
          <p:nvPr/>
        </p:nvCxnSpPr>
        <p:spPr>
          <a:xfrm flipV="1">
            <a:off x="6262148" y="5276698"/>
            <a:ext cx="322591" cy="5143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243"/>
          <p:cNvSpPr/>
          <p:nvPr/>
        </p:nvSpPr>
        <p:spPr>
          <a:xfrm>
            <a:off x="2500299" y="5287787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244"/>
          <p:cNvSpPr/>
          <p:nvPr/>
        </p:nvSpPr>
        <p:spPr>
          <a:xfrm>
            <a:off x="2500298" y="5048682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245"/>
          <p:cNvSpPr/>
          <p:nvPr/>
        </p:nvSpPr>
        <p:spPr>
          <a:xfrm>
            <a:off x="3083574" y="4859402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247"/>
          <p:cNvCxnSpPr/>
          <p:nvPr/>
        </p:nvCxnSpPr>
        <p:spPr>
          <a:xfrm flipV="1">
            <a:off x="2668262" y="4943719"/>
            <a:ext cx="415313" cy="18928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248"/>
          <p:cNvCxnSpPr>
            <a:stCxn id="109" idx="6"/>
            <a:endCxn id="111" idx="2"/>
          </p:cNvCxnSpPr>
          <p:nvPr/>
        </p:nvCxnSpPr>
        <p:spPr>
          <a:xfrm flipV="1">
            <a:off x="2668262" y="4943720"/>
            <a:ext cx="415312" cy="4283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249"/>
          <p:cNvSpPr/>
          <p:nvPr/>
        </p:nvSpPr>
        <p:spPr>
          <a:xfrm>
            <a:off x="3083574" y="5078286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250"/>
          <p:cNvCxnSpPr/>
          <p:nvPr/>
        </p:nvCxnSpPr>
        <p:spPr>
          <a:xfrm>
            <a:off x="2668262" y="5132999"/>
            <a:ext cx="415312" cy="296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251"/>
          <p:cNvCxnSpPr>
            <a:stCxn id="109" idx="6"/>
            <a:endCxn id="114" idx="2"/>
          </p:cNvCxnSpPr>
          <p:nvPr/>
        </p:nvCxnSpPr>
        <p:spPr>
          <a:xfrm flipV="1">
            <a:off x="2668262" y="5162602"/>
            <a:ext cx="415312" cy="2095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252"/>
          <p:cNvSpPr/>
          <p:nvPr/>
        </p:nvSpPr>
        <p:spPr>
          <a:xfrm>
            <a:off x="3083573" y="5288618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253"/>
          <p:cNvCxnSpPr/>
          <p:nvPr/>
        </p:nvCxnSpPr>
        <p:spPr>
          <a:xfrm>
            <a:off x="2668262" y="5132999"/>
            <a:ext cx="415311" cy="2399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254"/>
          <p:cNvCxnSpPr>
            <a:stCxn id="109" idx="6"/>
            <a:endCxn id="117" idx="2"/>
          </p:cNvCxnSpPr>
          <p:nvPr/>
        </p:nvCxnSpPr>
        <p:spPr>
          <a:xfrm>
            <a:off x="2668262" y="5372105"/>
            <a:ext cx="415311" cy="82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255"/>
          <p:cNvSpPr/>
          <p:nvPr/>
        </p:nvSpPr>
        <p:spPr>
          <a:xfrm>
            <a:off x="3083573" y="5494385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256"/>
          <p:cNvCxnSpPr>
            <a:stCxn id="110" idx="6"/>
            <a:endCxn id="120" idx="2"/>
          </p:cNvCxnSpPr>
          <p:nvPr/>
        </p:nvCxnSpPr>
        <p:spPr>
          <a:xfrm>
            <a:off x="2668262" y="5132999"/>
            <a:ext cx="415311" cy="4457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57"/>
          <p:cNvCxnSpPr>
            <a:stCxn id="109" idx="6"/>
            <a:endCxn id="120" idx="2"/>
          </p:cNvCxnSpPr>
          <p:nvPr/>
        </p:nvCxnSpPr>
        <p:spPr>
          <a:xfrm>
            <a:off x="2668262" y="5372105"/>
            <a:ext cx="415311" cy="2065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258"/>
          <p:cNvSpPr/>
          <p:nvPr/>
        </p:nvSpPr>
        <p:spPr>
          <a:xfrm>
            <a:off x="3083574" y="5708303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259"/>
          <p:cNvCxnSpPr>
            <a:stCxn id="110" idx="6"/>
            <a:endCxn id="123" idx="2"/>
          </p:cNvCxnSpPr>
          <p:nvPr/>
        </p:nvCxnSpPr>
        <p:spPr>
          <a:xfrm>
            <a:off x="2668262" y="5132999"/>
            <a:ext cx="415313" cy="6596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260"/>
          <p:cNvCxnSpPr>
            <a:stCxn id="109" idx="6"/>
            <a:endCxn id="123" idx="2"/>
          </p:cNvCxnSpPr>
          <p:nvPr/>
        </p:nvCxnSpPr>
        <p:spPr>
          <a:xfrm>
            <a:off x="2668262" y="5372106"/>
            <a:ext cx="415312" cy="4205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314"/>
          <p:cNvSpPr/>
          <p:nvPr/>
        </p:nvSpPr>
        <p:spPr>
          <a:xfrm>
            <a:off x="3721020" y="5132051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315"/>
          <p:cNvCxnSpPr>
            <a:stCxn id="111" idx="6"/>
            <a:endCxn id="126" idx="2"/>
          </p:cNvCxnSpPr>
          <p:nvPr/>
        </p:nvCxnSpPr>
        <p:spPr>
          <a:xfrm>
            <a:off x="3251536" y="4943721"/>
            <a:ext cx="469484" cy="272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16"/>
          <p:cNvCxnSpPr>
            <a:stCxn id="114" idx="6"/>
            <a:endCxn id="126" idx="2"/>
          </p:cNvCxnSpPr>
          <p:nvPr/>
        </p:nvCxnSpPr>
        <p:spPr>
          <a:xfrm>
            <a:off x="3251535" y="5162601"/>
            <a:ext cx="469486" cy="537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17"/>
          <p:cNvCxnSpPr>
            <a:stCxn id="117" idx="6"/>
            <a:endCxn id="126" idx="2"/>
          </p:cNvCxnSpPr>
          <p:nvPr/>
        </p:nvCxnSpPr>
        <p:spPr>
          <a:xfrm flipV="1">
            <a:off x="3251536" y="5216365"/>
            <a:ext cx="469487" cy="1565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18"/>
          <p:cNvCxnSpPr>
            <a:stCxn id="120" idx="6"/>
            <a:endCxn id="126" idx="2"/>
          </p:cNvCxnSpPr>
          <p:nvPr/>
        </p:nvCxnSpPr>
        <p:spPr>
          <a:xfrm flipV="1">
            <a:off x="3251532" y="5216365"/>
            <a:ext cx="469487" cy="36233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32"/>
          <p:cNvCxnSpPr>
            <a:stCxn id="123" idx="6"/>
            <a:endCxn id="126" idx="2"/>
          </p:cNvCxnSpPr>
          <p:nvPr/>
        </p:nvCxnSpPr>
        <p:spPr>
          <a:xfrm flipV="1">
            <a:off x="3251532" y="5216365"/>
            <a:ext cx="469484" cy="5762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24"/>
          <p:cNvSpPr/>
          <p:nvPr/>
        </p:nvSpPr>
        <p:spPr>
          <a:xfrm>
            <a:off x="3086149" y="4641501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25"/>
          <p:cNvSpPr/>
          <p:nvPr/>
        </p:nvSpPr>
        <p:spPr>
          <a:xfrm>
            <a:off x="3082459" y="5936901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26"/>
          <p:cNvSpPr/>
          <p:nvPr/>
        </p:nvSpPr>
        <p:spPr>
          <a:xfrm>
            <a:off x="3082459" y="4429132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27"/>
          <p:cNvCxnSpPr>
            <a:stCxn id="110" idx="6"/>
            <a:endCxn id="132" idx="2"/>
          </p:cNvCxnSpPr>
          <p:nvPr/>
        </p:nvCxnSpPr>
        <p:spPr>
          <a:xfrm flipV="1">
            <a:off x="2668262" y="4725817"/>
            <a:ext cx="417887" cy="40718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28"/>
          <p:cNvCxnSpPr>
            <a:stCxn id="110" idx="6"/>
            <a:endCxn id="134" idx="2"/>
          </p:cNvCxnSpPr>
          <p:nvPr/>
        </p:nvCxnSpPr>
        <p:spPr>
          <a:xfrm flipV="1">
            <a:off x="2668262" y="4513448"/>
            <a:ext cx="414197" cy="619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29"/>
          <p:cNvCxnSpPr>
            <a:stCxn id="110" idx="6"/>
            <a:endCxn id="133" idx="2"/>
          </p:cNvCxnSpPr>
          <p:nvPr/>
        </p:nvCxnSpPr>
        <p:spPr>
          <a:xfrm>
            <a:off x="2668262" y="5132998"/>
            <a:ext cx="414197" cy="8882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41"/>
          <p:cNvCxnSpPr>
            <a:stCxn id="109" idx="6"/>
            <a:endCxn id="133" idx="2"/>
          </p:cNvCxnSpPr>
          <p:nvPr/>
        </p:nvCxnSpPr>
        <p:spPr>
          <a:xfrm>
            <a:off x="2668263" y="5372103"/>
            <a:ext cx="414196" cy="6491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44"/>
          <p:cNvCxnSpPr>
            <a:stCxn id="109" idx="6"/>
            <a:endCxn id="134" idx="2"/>
          </p:cNvCxnSpPr>
          <p:nvPr/>
        </p:nvCxnSpPr>
        <p:spPr>
          <a:xfrm flipV="1">
            <a:off x="2668263" y="4513448"/>
            <a:ext cx="414196" cy="85865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45"/>
          <p:cNvCxnSpPr>
            <a:stCxn id="109" idx="6"/>
            <a:endCxn id="132" idx="2"/>
          </p:cNvCxnSpPr>
          <p:nvPr/>
        </p:nvCxnSpPr>
        <p:spPr>
          <a:xfrm flipV="1">
            <a:off x="2668263" y="4725817"/>
            <a:ext cx="417886" cy="6462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50"/>
          <p:cNvCxnSpPr>
            <a:stCxn id="133" idx="6"/>
            <a:endCxn id="126" idx="2"/>
          </p:cNvCxnSpPr>
          <p:nvPr/>
        </p:nvCxnSpPr>
        <p:spPr>
          <a:xfrm flipV="1">
            <a:off x="3250424" y="5216367"/>
            <a:ext cx="470596" cy="8048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51"/>
          <p:cNvCxnSpPr>
            <a:stCxn id="134" idx="6"/>
            <a:endCxn id="126" idx="2"/>
          </p:cNvCxnSpPr>
          <p:nvPr/>
        </p:nvCxnSpPr>
        <p:spPr>
          <a:xfrm>
            <a:off x="3250424" y="4513448"/>
            <a:ext cx="470596" cy="7029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52"/>
          <p:cNvCxnSpPr>
            <a:stCxn id="132" idx="6"/>
            <a:endCxn id="126" idx="2"/>
          </p:cNvCxnSpPr>
          <p:nvPr/>
        </p:nvCxnSpPr>
        <p:spPr>
          <a:xfrm>
            <a:off x="3254114" y="4725817"/>
            <a:ext cx="466906" cy="490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67"/>
          <p:cNvSpPr/>
          <p:nvPr/>
        </p:nvSpPr>
        <p:spPr>
          <a:xfrm>
            <a:off x="6094449" y="4829518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68"/>
          <p:cNvCxnSpPr>
            <a:stCxn id="75" idx="6"/>
            <a:endCxn id="144" idx="2"/>
          </p:cNvCxnSpPr>
          <p:nvPr/>
        </p:nvCxnSpPr>
        <p:spPr>
          <a:xfrm flipV="1">
            <a:off x="5572389" y="4915452"/>
            <a:ext cx="522060" cy="8755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69"/>
          <p:cNvCxnSpPr>
            <a:stCxn id="69" idx="6"/>
            <a:endCxn id="144" idx="2"/>
          </p:cNvCxnSpPr>
          <p:nvPr/>
        </p:nvCxnSpPr>
        <p:spPr>
          <a:xfrm flipV="1">
            <a:off x="5572389" y="4915452"/>
            <a:ext cx="522060" cy="6465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70"/>
          <p:cNvCxnSpPr>
            <a:stCxn id="63" idx="6"/>
            <a:endCxn id="144" idx="2"/>
          </p:cNvCxnSpPr>
          <p:nvPr/>
        </p:nvCxnSpPr>
        <p:spPr>
          <a:xfrm flipV="1">
            <a:off x="5573433" y="4915452"/>
            <a:ext cx="521016" cy="4384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71"/>
          <p:cNvCxnSpPr>
            <a:stCxn id="57" idx="6"/>
            <a:endCxn id="144" idx="2"/>
          </p:cNvCxnSpPr>
          <p:nvPr/>
        </p:nvCxnSpPr>
        <p:spPr>
          <a:xfrm flipV="1">
            <a:off x="5572390" y="4915452"/>
            <a:ext cx="522059" cy="2309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72"/>
          <p:cNvCxnSpPr>
            <a:stCxn id="50" idx="6"/>
            <a:endCxn id="144" idx="2"/>
          </p:cNvCxnSpPr>
          <p:nvPr/>
        </p:nvCxnSpPr>
        <p:spPr>
          <a:xfrm flipV="1">
            <a:off x="5572390" y="4915452"/>
            <a:ext cx="522059" cy="5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73"/>
          <p:cNvCxnSpPr>
            <a:stCxn id="144" idx="6"/>
            <a:endCxn id="104" idx="2"/>
          </p:cNvCxnSpPr>
          <p:nvPr/>
        </p:nvCxnSpPr>
        <p:spPr>
          <a:xfrm>
            <a:off x="6256214" y="4915452"/>
            <a:ext cx="328525" cy="3612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-32" y="3286124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«Большая» нейронная сеть (множество параметров</a:t>
            </a:r>
            <a:r>
              <a:rPr lang="en-US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 </a:t>
            </a: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больше склонность к переобучению</a:t>
            </a:r>
            <a:r>
              <a:rPr lang="en-US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; </a:t>
            </a: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большие вычислительные затраты). </a:t>
            </a:r>
            <a:r>
              <a:rPr lang="ru-RU" sz="21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Используем регуляризацию для борьбы с переобучением!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53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" name="TextBox 15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Автономное вождение. Проект </a:t>
            </a:r>
            <a:r>
              <a:rPr lang="en-US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ALVINN</a:t>
            </a:r>
            <a:endParaRPr lang="ru-RU" sz="34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0" y="1609729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Снимки сделаны 23 ноября 1992 года!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4314" y="5056618"/>
            <a:ext cx="8786842" cy="10155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1500" dirty="0" smtClean="0">
                <a:latin typeface="Comic Sans MS" pitchFamily="66" charset="0"/>
              </a:rPr>
              <a:t>Autonomous Land Vehicle In a Neural Network</a:t>
            </a:r>
            <a:r>
              <a:rPr lang="en-US" sz="1500" dirty="0" smtClean="0">
                <a:latin typeface="Comic Sans MS" pitchFamily="66" charset="0"/>
                <a:cs typeface="Courier New" pitchFamily="49" charset="0"/>
              </a:rPr>
              <a:t> (ALVINN) </a:t>
            </a:r>
            <a:r>
              <a:rPr lang="ru-RU" sz="1500" dirty="0" smtClean="0">
                <a:latin typeface="Comic Sans MS" pitchFamily="66" charset="0"/>
                <a:cs typeface="Courier New" pitchFamily="49" charset="0"/>
              </a:rPr>
              <a:t>является системой, которая обучается управлять автомобилем путем наблюдения за вождением реального человека. Архитектура </a:t>
            </a:r>
            <a:r>
              <a:rPr lang="en-US" sz="1500" dirty="0" smtClean="0">
                <a:latin typeface="Comic Sans MS" pitchFamily="66" charset="0"/>
                <a:cs typeface="Courier New" pitchFamily="49" charset="0"/>
              </a:rPr>
              <a:t>ALVINN </a:t>
            </a:r>
            <a:r>
              <a:rPr lang="ru-RU" sz="1500" dirty="0" smtClean="0">
                <a:latin typeface="Comic Sans MS" pitchFamily="66" charset="0"/>
                <a:cs typeface="Courier New" pitchFamily="49" charset="0"/>
              </a:rPr>
              <a:t>основана на нейронной сети с одним скрытым слоем, обучаемой с использованием метода обратного распространения ошибки</a:t>
            </a:r>
            <a:endParaRPr lang="en-US" sz="1500" baseline="-25000" dirty="0">
              <a:latin typeface="Comic Sans MS" pitchFamily="66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032" y="2120400"/>
            <a:ext cx="3823968" cy="28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120400"/>
            <a:ext cx="3818120" cy="28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27497"/>
            <a:ext cx="9001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Анализ ошибок (</a:t>
            </a:r>
            <a:r>
              <a:rPr lang="en-US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Error Analysis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730865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Рекомендуемый подход к построению системы на базе алгоритмов машинного обучения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Начать с </a:t>
            </a:r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простого алгоритма машинного обучения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. Реализовать и протестировать его на проверочном множестве данных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Построить </a:t>
            </a:r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кривые обучения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и решить вопросы о использовании большего количества данных, свойств и т.п.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Анализ ошибок: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вручную проверить примеры (для проверочного множества), на которых алгоритм машинного обучения ошибается. Попытаться найти какую-то систематичность в этих примерах</a:t>
            </a:r>
            <a:endParaRPr lang="ru-RU" sz="21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Метрики ошибки для </a:t>
            </a:r>
          </a:p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асимметричных классов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143116"/>
            <a:ext cx="9144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на примере медицинской задачи с раком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Обучить модель логистической регрессии (метка 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y = 1, 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если рак есть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;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 метка 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y = 0, 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если рака нет)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Протестировав алгоритм мы получили 1% ошибки на тестовом множестве (99% корректных диагнозов). </a:t>
            </a:r>
            <a:r>
              <a:rPr lang="ru-RU" sz="21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Хороша эта цифра или нет?</a:t>
            </a:r>
            <a:endParaRPr lang="ru-RU" sz="23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marL="711200" indent="-347663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Нет, если количество пациентов имеющих рак 0.5%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Вот «читерский код», который работает даже лучше, чем используемая нами модель логистической регрессии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14348" y="5127981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366C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predictCancer(x)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0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Всегда предсказываем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y = 0</a:t>
            </a:r>
            <a:endParaRPr lang="ru-RU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4" name="Text Box 4"/>
          <p:cNvSpPr txBox="1">
            <a:spLocks noChangeArrowheads="1"/>
          </p:cNvSpPr>
          <p:nvPr/>
        </p:nvSpPr>
        <p:spPr bwMode="auto">
          <a:xfrm>
            <a:off x="6929486" y="5214950"/>
            <a:ext cx="2071670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Ошибка 0.5%. Круто!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17614"/>
            <a:ext cx="900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Точность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Precision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и полнота выборки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Recall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643050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Пусть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1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при наличии редкого класса, который мы хотим детектировать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Точность (</a:t>
            </a: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Precision</a:t>
            </a: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):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доля пациентов действительно имеющих рак из всех пациентов где мы предсказали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y = 1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Полнота выборки (</a:t>
            </a: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Recall</a:t>
            </a: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):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доля пациентов где мы корректно предсказали рак из всех пациентов, которые имеют рак 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714349" y="4071941"/>
          <a:ext cx="3429024" cy="1928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1143008"/>
              </a:tblGrid>
              <a:tr h="552363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1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0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882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1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Positive</a:t>
                      </a:r>
                      <a:endParaRPr lang="ru-RU" dirty="0">
                        <a:solidFill>
                          <a:srgbClr val="333399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False Positive</a:t>
                      </a:r>
                      <a:endParaRPr lang="ru-RU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882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0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False Negative</a:t>
                      </a:r>
                      <a:endParaRPr lang="ru-RU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True Negative</a:t>
                      </a:r>
                      <a:endParaRPr lang="ru-RU" dirty="0">
                        <a:solidFill>
                          <a:srgbClr val="333399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-680388" y="4677470"/>
            <a:ext cx="214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Предсказанный класс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058" y="3702610"/>
            <a:ext cx="37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Действительный класс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8834" y="3714752"/>
            <a:ext cx="489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Precision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(True Positive)/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   (# Predicted Positive)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= (True Positive)/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   (True Positive +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False Positive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Comic Sans MS" pitchFamily="66" charset="0"/>
              </a:rPr>
              <a:t>Recall    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= (True Positive)/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   (# Actual Positive)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= (True Positive)/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   (True Positive +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False Negative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17614"/>
            <a:ext cx="900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Точность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Precision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и полнота выборки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Recall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643050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Пусть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1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при наличии редкого класса, который мы хотим детектировать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Точность (</a:t>
            </a: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Precision</a:t>
            </a: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):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доля пациентов действительно имеющих рак из всех пациентов где мы предсказали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y = 1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Полнота выборки (</a:t>
            </a: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Recall</a:t>
            </a: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):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доля пациентов где мы корректно предсказали рак из всех пациентов, которые имеют рак 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714349" y="4071941"/>
          <a:ext cx="3429024" cy="1928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1143008"/>
              </a:tblGrid>
              <a:tr h="552363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1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0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882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1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Positive</a:t>
                      </a:r>
                      <a:endParaRPr lang="ru-RU" dirty="0">
                        <a:solidFill>
                          <a:srgbClr val="333399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False Positive</a:t>
                      </a:r>
                      <a:endParaRPr lang="ru-RU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882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0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False Negative</a:t>
                      </a:r>
                      <a:endParaRPr lang="ru-RU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True Negative</a:t>
                      </a:r>
                      <a:endParaRPr lang="ru-RU" dirty="0">
                        <a:solidFill>
                          <a:srgbClr val="333399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-680388" y="4677470"/>
            <a:ext cx="214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Предсказанный класс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058" y="3702610"/>
            <a:ext cx="37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Действительный класс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8834" y="3714752"/>
            <a:ext cx="489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Precision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(True Positive)/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   (# Predicted Positive)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= (True Positive)/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   (True Positive +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False Positive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Comic Sans MS" pitchFamily="66" charset="0"/>
              </a:rPr>
              <a:t>Recall    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= (True Positive)/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   (# Actual Positive)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= (True Positive)/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   (True Positive +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False Negative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357554" y="3000372"/>
            <a:ext cx="1929600" cy="7092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Ошибка второго рода</a:t>
            </a:r>
            <a:endParaRPr lang="en-US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8596" y="3149817"/>
            <a:ext cx="1928794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Ошибка первого рода</a:t>
            </a:r>
            <a:endParaRPr lang="en-US" sz="20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1" name="Прямая со стрелкой 20"/>
          <p:cNvCxnSpPr>
            <a:stCxn id="18" idx="2"/>
          </p:cNvCxnSpPr>
          <p:nvPr/>
        </p:nvCxnSpPr>
        <p:spPr>
          <a:xfrm rot="5400000">
            <a:off x="3444455" y="3908423"/>
            <a:ext cx="1076750" cy="679048"/>
          </a:xfrm>
          <a:prstGeom prst="straightConnector1">
            <a:avLst/>
          </a:prstGeom>
          <a:ln w="38100">
            <a:solidFill>
              <a:srgbClr val="154B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9" idx="2"/>
          </p:cNvCxnSpPr>
          <p:nvPr/>
        </p:nvCxnSpPr>
        <p:spPr>
          <a:xfrm rot="16200000" flipH="1">
            <a:off x="946514" y="4304107"/>
            <a:ext cx="1643074" cy="750116"/>
          </a:xfrm>
          <a:prstGeom prst="straightConnector1">
            <a:avLst/>
          </a:prstGeom>
          <a:ln w="38100">
            <a:solidFill>
              <a:srgbClr val="154B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17614"/>
            <a:ext cx="900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Точность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Precision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и полнота выборки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Recall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643050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Пусть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1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при наличии редкого класса, который мы хотим детектировать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Точность (</a:t>
            </a: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Precision</a:t>
            </a: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):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доля пациентов действительно имеющих рак из всех пациентов где мы предсказали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y = 1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Полнота выборки (</a:t>
            </a:r>
            <a:r>
              <a:rPr lang="en-US" sz="2000" b="1" dirty="0" smtClean="0">
                <a:latin typeface="Comic Sans MS" pitchFamily="66" charset="0"/>
                <a:cs typeface="Times New Roman" pitchFamily="18" charset="0"/>
              </a:rPr>
              <a:t>Recall</a:t>
            </a:r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):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доля пациентов где мы корректно предсказали рак из всех пациентов, которые имеют рак 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714349" y="4071941"/>
          <a:ext cx="3429024" cy="1928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  <a:gridCol w="1143008"/>
              </a:tblGrid>
              <a:tr h="552363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1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0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882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1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Positive</a:t>
                      </a:r>
                      <a:endParaRPr lang="ru-RU" dirty="0">
                        <a:solidFill>
                          <a:srgbClr val="333399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False Positive</a:t>
                      </a:r>
                      <a:endParaRPr lang="ru-RU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6882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mic Sans MS" pitchFamily="66" charset="0"/>
                        </a:rPr>
                        <a:t>0</a:t>
                      </a:r>
                      <a:endParaRPr lang="ru-RU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False Negative</a:t>
                      </a:r>
                      <a:endParaRPr lang="ru-RU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99"/>
                          </a:solidFill>
                          <a:latin typeface="Comic Sans MS" pitchFamily="66" charset="0"/>
                        </a:rPr>
                        <a:t>True Negative</a:t>
                      </a:r>
                      <a:endParaRPr lang="ru-RU" dirty="0">
                        <a:solidFill>
                          <a:srgbClr val="333399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-680388" y="4677470"/>
            <a:ext cx="214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Предсказанный класс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058" y="3702610"/>
            <a:ext cx="37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Действительный класс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8834" y="3714752"/>
            <a:ext cx="489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Precision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(True Positive)/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   (# Predicted Positive)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= (True Positive)/</a:t>
            </a: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               (True Positive +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False Positive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Comic Sans MS" pitchFamily="66" charset="0"/>
              </a:rPr>
              <a:t>Recall    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= (True Positive)/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   (# Actual Positive)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= (True Positive)/</a:t>
            </a:r>
          </a:p>
          <a:p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                  (True Positive +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False Negative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endParaRPr lang="en-US" dirty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357554" y="3000372"/>
            <a:ext cx="1929600" cy="7092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Ошибка второго рода</a:t>
            </a:r>
            <a:endParaRPr lang="en-US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28596" y="3149817"/>
            <a:ext cx="1928794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Ошибка первого рода</a:t>
            </a:r>
            <a:endParaRPr lang="en-US" sz="20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21" name="Прямая со стрелкой 20"/>
          <p:cNvCxnSpPr>
            <a:stCxn id="18" idx="2"/>
          </p:cNvCxnSpPr>
          <p:nvPr/>
        </p:nvCxnSpPr>
        <p:spPr>
          <a:xfrm rot="5400000">
            <a:off x="3444455" y="3908423"/>
            <a:ext cx="1076750" cy="679048"/>
          </a:xfrm>
          <a:prstGeom prst="straightConnector1">
            <a:avLst/>
          </a:prstGeom>
          <a:ln w="38100">
            <a:solidFill>
              <a:srgbClr val="154B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9" idx="2"/>
          </p:cNvCxnSpPr>
          <p:nvPr/>
        </p:nvCxnSpPr>
        <p:spPr>
          <a:xfrm rot="16200000" flipH="1">
            <a:off x="946514" y="4304107"/>
            <a:ext cx="1643074" cy="750116"/>
          </a:xfrm>
          <a:prstGeom prst="straightConnector1">
            <a:avLst/>
          </a:prstGeom>
          <a:ln w="38100">
            <a:solidFill>
              <a:srgbClr val="154B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2876" y="4034462"/>
            <a:ext cx="8929718" cy="132336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Из математической статистики известно, что при фиксированном объеме выборки ошибки первого и второго рода одновременно уменьшить нельзя! </a:t>
            </a:r>
            <a:r>
              <a:rPr lang="ru-RU" sz="20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Поэтому на практике приходится искать компромисс между точностью и полнотой выборки</a:t>
            </a:r>
            <a:endParaRPr lang="en-US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2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17614"/>
            <a:ext cx="900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F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-мера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F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score, F</a:t>
            </a:r>
            <a:r>
              <a:rPr lang="en-US" sz="3000" baseline="-25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score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57161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объединить в одно число информацию о точности и полноте выборки. 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Одно число удобнее использовать для оценки качества работы (настойки параметров) алгоритма машинного обучения!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0" name="Прямоугольник 6"/>
          <p:cNvSpPr>
            <a:spLocks noChangeArrowheads="1"/>
          </p:cNvSpPr>
          <p:nvPr/>
        </p:nvSpPr>
        <p:spPr bwMode="auto">
          <a:xfrm>
            <a:off x="142876" y="5572140"/>
            <a:ext cx="88582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</a:rPr>
              <a:t>http://en.wikipedia.org/wiki/F1_score</a:t>
            </a:r>
          </a:p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http://bazhenov.me/blog/2012/07/21/classification-performance-evaluation.html</a:t>
            </a:r>
            <a:endParaRPr lang="en-US" sz="15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22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6135636"/>
              </p:ext>
            </p:extLst>
          </p:nvPr>
        </p:nvGraphicFramePr>
        <p:xfrm>
          <a:off x="571528" y="307181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Precision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Recall (R)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Среднее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F-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мера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0.444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2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0.7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0.175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3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1.0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0.51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0.0392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29256" y="464344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Comic Sans MS" pitchFamily="66" charset="0"/>
              </a:rPr>
              <a:t>Среднее</a:t>
            </a:r>
            <a:r>
              <a:rPr lang="en-US" sz="2200" dirty="0" smtClean="0">
                <a:latin typeface="Comic Sans MS" pitchFamily="66" charset="0"/>
              </a:rPr>
              <a:t>:</a:t>
            </a:r>
            <a:r>
              <a:rPr lang="ru-RU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(P + R)/2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7818" y="5141253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itchFamily="66" charset="0"/>
              </a:rPr>
              <a:t>F-</a:t>
            </a:r>
            <a:r>
              <a:rPr lang="ru-RU" sz="2200" dirty="0" smtClean="0">
                <a:latin typeface="Comic Sans MS" pitchFamily="66" charset="0"/>
              </a:rPr>
              <a:t>мера</a:t>
            </a:r>
            <a:r>
              <a:rPr lang="en-US" sz="2200" dirty="0" smtClean="0">
                <a:latin typeface="Comic Sans MS" pitchFamily="66" charset="0"/>
              </a:rPr>
              <a:t>:</a:t>
            </a:r>
            <a:r>
              <a:rPr lang="ru-RU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2P*R/(P + R)</a:t>
            </a:r>
          </a:p>
        </p:txBody>
      </p:sp>
      <p:pic>
        <p:nvPicPr>
          <p:cNvPr id="15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17614"/>
            <a:ext cx="900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F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-мера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F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score, F</a:t>
            </a:r>
            <a:r>
              <a:rPr lang="en-US" sz="3000" baseline="-25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score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57161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объединить в одно число информацию о точности и полноте выборки. 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Одно число удобнее использовать для оценки качества работы (настойки параметров) алгоритма машинного обучения!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0" name="Прямоугольник 6"/>
          <p:cNvSpPr>
            <a:spLocks noChangeArrowheads="1"/>
          </p:cNvSpPr>
          <p:nvPr/>
        </p:nvSpPr>
        <p:spPr bwMode="auto">
          <a:xfrm>
            <a:off x="142876" y="5572140"/>
            <a:ext cx="88582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</a:rPr>
              <a:t>http://en.wikipedia.org/wiki/F1_score</a:t>
            </a:r>
          </a:p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http://bazhenov.me/blog/2012/07/21/classification-performance-evaluation.html</a:t>
            </a:r>
            <a:endParaRPr lang="en-US" sz="15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22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6135636"/>
              </p:ext>
            </p:extLst>
          </p:nvPr>
        </p:nvGraphicFramePr>
        <p:xfrm>
          <a:off x="571528" y="307181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Precision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Recall (R)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Среднее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F-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мера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0.444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2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0.7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0.175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3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1.0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0.51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0.0392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29256" y="464344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Comic Sans MS" pitchFamily="66" charset="0"/>
              </a:rPr>
              <a:t>Среднее</a:t>
            </a:r>
            <a:r>
              <a:rPr lang="en-US" sz="2200" dirty="0" smtClean="0">
                <a:latin typeface="Comic Sans MS" pitchFamily="66" charset="0"/>
              </a:rPr>
              <a:t>:</a:t>
            </a:r>
            <a:r>
              <a:rPr lang="ru-RU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(P + R)/2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7818" y="5141253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itchFamily="66" charset="0"/>
              </a:rPr>
              <a:t>F-</a:t>
            </a:r>
            <a:r>
              <a:rPr lang="ru-RU" sz="2200" dirty="0" smtClean="0">
                <a:latin typeface="Comic Sans MS" pitchFamily="66" charset="0"/>
              </a:rPr>
              <a:t>мера</a:t>
            </a:r>
            <a:r>
              <a:rPr lang="en-US" sz="2200" dirty="0" smtClean="0">
                <a:latin typeface="Comic Sans MS" pitchFamily="66" charset="0"/>
              </a:rPr>
              <a:t>:</a:t>
            </a:r>
            <a:r>
              <a:rPr lang="ru-RU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2P*R/(P + R)</a:t>
            </a:r>
          </a:p>
        </p:txBody>
      </p:sp>
      <p:sp>
        <p:nvSpPr>
          <p:cNvPr id="26" name="Овал 25"/>
          <p:cNvSpPr/>
          <p:nvPr/>
        </p:nvSpPr>
        <p:spPr>
          <a:xfrm>
            <a:off x="4286248" y="4143380"/>
            <a:ext cx="571504" cy="4286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3000364" y="4500572"/>
            <a:ext cx="1285884" cy="2143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857224" y="4791761"/>
            <a:ext cx="3786214" cy="92325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Здесь, фактически, </a:t>
            </a:r>
            <a:r>
              <a:rPr lang="en-US" dirty="0" smtClean="0">
                <a:latin typeface="Comic Sans MS" pitchFamily="66" charset="0"/>
              </a:rPr>
              <a:t>y = 1 </a:t>
            </a:r>
            <a:endParaRPr lang="ru-RU" dirty="0" smtClean="0"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предсказывается всегда, а среднее наибольшее!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17614"/>
            <a:ext cx="9001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F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-мера 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F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score, F</a:t>
            </a:r>
            <a:r>
              <a:rPr lang="en-US" sz="3000" baseline="-25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score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57161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объединить в одно число информацию о точности и полноте выборки. 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Одно число удобнее использовать для оценки качества работы (настойки параметров) алгоритма машинного обучения!</a:t>
            </a:r>
          </a:p>
        </p:txBody>
      </p:sp>
      <p:sp>
        <p:nvSpPr>
          <p:cNvPr id="1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0" name="Прямоугольник 6"/>
          <p:cNvSpPr>
            <a:spLocks noChangeArrowheads="1"/>
          </p:cNvSpPr>
          <p:nvPr/>
        </p:nvSpPr>
        <p:spPr bwMode="auto">
          <a:xfrm>
            <a:off x="142876" y="5572140"/>
            <a:ext cx="88582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</a:rPr>
              <a:t>http://en.wikipedia.org/wiki/F1_score</a:t>
            </a:r>
          </a:p>
          <a:p>
            <a:pPr marL="0" lvl="2" algn="r"/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http://bazhenov.me/blog/2012/07/21/classification-performance-evaluation.html</a:t>
            </a:r>
            <a:endParaRPr lang="en-US" sz="15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22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6135636"/>
              </p:ext>
            </p:extLst>
          </p:nvPr>
        </p:nvGraphicFramePr>
        <p:xfrm>
          <a:off x="571528" y="3071810"/>
          <a:ext cx="8001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Precision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Recall (R)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Среднее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F-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мера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0.444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2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0.7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0.4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0.175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Алгоритм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3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0.02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1.0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0.51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0.0392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29256" y="464344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Comic Sans MS" pitchFamily="66" charset="0"/>
              </a:rPr>
              <a:t>Среднее</a:t>
            </a:r>
            <a:r>
              <a:rPr lang="en-US" sz="2200" dirty="0" smtClean="0">
                <a:latin typeface="Comic Sans MS" pitchFamily="66" charset="0"/>
              </a:rPr>
              <a:t>:</a:t>
            </a:r>
            <a:r>
              <a:rPr lang="ru-RU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(P + R)/2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7818" y="5141253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itchFamily="66" charset="0"/>
              </a:rPr>
              <a:t>F-</a:t>
            </a:r>
            <a:r>
              <a:rPr lang="ru-RU" sz="2200" dirty="0" smtClean="0">
                <a:latin typeface="Comic Sans MS" pitchFamily="66" charset="0"/>
              </a:rPr>
              <a:t>мера</a:t>
            </a:r>
            <a:r>
              <a:rPr lang="en-US" sz="2200" dirty="0" smtClean="0">
                <a:latin typeface="Comic Sans MS" pitchFamily="66" charset="0"/>
              </a:rPr>
              <a:t>:</a:t>
            </a:r>
            <a:r>
              <a:rPr lang="ru-RU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2P*R/(P + R)</a:t>
            </a:r>
          </a:p>
        </p:txBody>
      </p:sp>
      <p:sp>
        <p:nvSpPr>
          <p:cNvPr id="26" name="Овал 25"/>
          <p:cNvSpPr/>
          <p:nvPr/>
        </p:nvSpPr>
        <p:spPr>
          <a:xfrm>
            <a:off x="4286248" y="4143380"/>
            <a:ext cx="571504" cy="42862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3000364" y="4500572"/>
            <a:ext cx="1285884" cy="21431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857224" y="4791761"/>
            <a:ext cx="3786214" cy="92325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Здесь, фактически, </a:t>
            </a:r>
            <a:r>
              <a:rPr lang="en-US" dirty="0" smtClean="0">
                <a:latin typeface="Comic Sans MS" pitchFamily="66" charset="0"/>
              </a:rPr>
              <a:t>y = 1 </a:t>
            </a:r>
            <a:endParaRPr lang="ru-RU" dirty="0" smtClean="0"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предсказывается всегда, а среднее наибольшее!</a:t>
            </a:r>
            <a:endParaRPr lang="en-US" dirty="0" smtClean="0">
              <a:latin typeface="Comic Sans MS" pitchFamily="66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16200000" flipH="1">
            <a:off x="5429256" y="3071810"/>
            <a:ext cx="1500198" cy="15001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 flipV="1">
            <a:off x="5429256" y="3071810"/>
            <a:ext cx="1500198" cy="14287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572132" y="4643446"/>
            <a:ext cx="2500330" cy="4286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0800000" flipV="1">
            <a:off x="5572132" y="4643446"/>
            <a:ext cx="2500332" cy="4286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Оптическое распознавание символов </a:t>
            </a:r>
            <a:endParaRPr lang="en-US" sz="30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Optical Character Recognition – OCR</a:t>
            </a:r>
            <a:r>
              <a:rPr lang="ru-RU" sz="3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1219200" y="2007020"/>
            <a:ext cx="6781800" cy="413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61"/>
          <p:cNvSpPr/>
          <p:nvPr/>
        </p:nvSpPr>
        <p:spPr>
          <a:xfrm>
            <a:off x="2582883" y="2956795"/>
            <a:ext cx="2250281" cy="353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43398" y="2587463"/>
            <a:ext cx="3085858" cy="338554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LULA B’s ANTIQUE MALL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6898" y="3914022"/>
            <a:ext cx="1113795" cy="338554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LULA B’s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621" y="4479365"/>
            <a:ext cx="1091949" cy="338554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LULA B’s</a:t>
            </a:r>
          </a:p>
        </p:txBody>
      </p:sp>
      <p:sp>
        <p:nvSpPr>
          <p:cNvPr id="23" name="Rectangle 10"/>
          <p:cNvSpPr/>
          <p:nvPr/>
        </p:nvSpPr>
        <p:spPr>
          <a:xfrm>
            <a:off x="4106875" y="4306016"/>
            <a:ext cx="357002" cy="154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6877" y="4479365"/>
            <a:ext cx="760021" cy="338554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OPEN</a:t>
            </a:r>
          </a:p>
        </p:txBody>
      </p:sp>
      <p:sp>
        <p:nvSpPr>
          <p:cNvPr id="25" name="Rectangle 62"/>
          <p:cNvSpPr/>
          <p:nvPr/>
        </p:nvSpPr>
        <p:spPr>
          <a:xfrm>
            <a:off x="4619997" y="3602334"/>
            <a:ext cx="714004" cy="309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26" name="Rectangle 8"/>
          <p:cNvSpPr/>
          <p:nvPr/>
        </p:nvSpPr>
        <p:spPr>
          <a:xfrm>
            <a:off x="4818908" y="4315528"/>
            <a:ext cx="357002" cy="154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27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8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68157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OCR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-конвейер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OCR Pipeline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752815"/>
            <a:ext cx="4143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Детектирование текста </a:t>
            </a:r>
            <a:endParaRPr lang="en-US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363538" indent="-363538"/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  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Text Detection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2" y="371475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Сегментация символов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(Character Segmentation)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2" y="495221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Классификация символов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(Character Classification)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4214810" y="1944117"/>
            <a:ext cx="2785753" cy="16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62"/>
          <p:cNvSpPr/>
          <p:nvPr/>
        </p:nvSpPr>
        <p:spPr>
          <a:xfrm>
            <a:off x="4774969" y="2334255"/>
            <a:ext cx="924346" cy="14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286256"/>
            <a:ext cx="4508061" cy="62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2050"/>
          <p:cNvCxnSpPr/>
          <p:nvPr/>
        </p:nvCxnSpPr>
        <p:spPr>
          <a:xfrm flipH="1">
            <a:off x="2702835" y="4306176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67"/>
          <p:cNvCxnSpPr/>
          <p:nvPr/>
        </p:nvCxnSpPr>
        <p:spPr>
          <a:xfrm flipH="1">
            <a:off x="3088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68"/>
          <p:cNvCxnSpPr/>
          <p:nvPr/>
        </p:nvCxnSpPr>
        <p:spPr>
          <a:xfrm flipH="1">
            <a:off x="33930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69"/>
          <p:cNvCxnSpPr/>
          <p:nvPr/>
        </p:nvCxnSpPr>
        <p:spPr>
          <a:xfrm flipH="1">
            <a:off x="36216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70"/>
          <p:cNvCxnSpPr/>
          <p:nvPr/>
        </p:nvCxnSpPr>
        <p:spPr>
          <a:xfrm flipH="1">
            <a:off x="39264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71"/>
          <p:cNvCxnSpPr/>
          <p:nvPr/>
        </p:nvCxnSpPr>
        <p:spPr>
          <a:xfrm flipH="1">
            <a:off x="4231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72"/>
          <p:cNvCxnSpPr/>
          <p:nvPr/>
        </p:nvCxnSpPr>
        <p:spPr>
          <a:xfrm flipH="1">
            <a:off x="4612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73"/>
          <p:cNvCxnSpPr/>
          <p:nvPr/>
        </p:nvCxnSpPr>
        <p:spPr>
          <a:xfrm flipH="1">
            <a:off x="52218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74"/>
          <p:cNvCxnSpPr/>
          <p:nvPr/>
        </p:nvCxnSpPr>
        <p:spPr>
          <a:xfrm flipH="1">
            <a:off x="56028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75"/>
          <p:cNvCxnSpPr/>
          <p:nvPr/>
        </p:nvCxnSpPr>
        <p:spPr>
          <a:xfrm flipH="1">
            <a:off x="59076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8479" y="5538806"/>
            <a:ext cx="3451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1024" y="5529976"/>
            <a:ext cx="3765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3476" y="5529976"/>
            <a:ext cx="3451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944506" y="5621774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N</a:t>
            </a:r>
            <a:endParaRPr lang="en-US" b="1" dirty="0">
              <a:solidFill>
                <a:srgbClr val="FF0000"/>
              </a:solidFill>
              <a:latin typeface="Comic Sans MS" pitchFamily="66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>
            <a:stCxn id="43" idx="3"/>
            <a:endCxn id="46" idx="1"/>
          </p:cNvCxnSpPr>
          <p:nvPr/>
        </p:nvCxnSpPr>
        <p:spPr>
          <a:xfrm>
            <a:off x="4463619" y="5805506"/>
            <a:ext cx="480887" cy="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2371" y="5612010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omic Sans MS" pitchFamily="66" charset="0"/>
              <a:cs typeface="Courier New" pitchFamily="49" charset="0"/>
            </a:endParaRPr>
          </a:p>
        </p:txBody>
      </p:sp>
      <p:cxnSp>
        <p:nvCxnSpPr>
          <p:cNvPr id="49" name="Straight Arrow Connector 50"/>
          <p:cNvCxnSpPr>
            <a:stCxn id="44" idx="3"/>
            <a:endCxn id="48" idx="1"/>
          </p:cNvCxnSpPr>
          <p:nvPr/>
        </p:nvCxnSpPr>
        <p:spPr>
          <a:xfrm>
            <a:off x="2827543" y="5796676"/>
            <a:ext cx="5948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89702" y="5612010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T</a:t>
            </a:r>
          </a:p>
        </p:txBody>
      </p:sp>
      <p:cxnSp>
        <p:nvCxnSpPr>
          <p:cNvPr id="51" name="Straight Arrow Connector 54"/>
          <p:cNvCxnSpPr>
            <a:stCxn id="45" idx="3"/>
            <a:endCxn id="50" idx="1"/>
          </p:cNvCxnSpPr>
          <p:nvPr/>
        </p:nvCxnSpPr>
        <p:spPr>
          <a:xfrm>
            <a:off x="5928616" y="5796676"/>
            <a:ext cx="46108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53" name="Picture 1" descr="Akvelon_logo20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План на сегодня</a:t>
            </a:r>
          </a:p>
          <a:p>
            <a:pPr algn="ctr"/>
            <a:endParaRPr lang="ru-RU" sz="5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marL="514350" indent="-514350"/>
            <a:endParaRPr lang="ru-RU" sz="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Отладка алгоритмов машинного обучения. Диагностика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Оценка работоспособности гипотезы</a:t>
            </a:r>
            <a:endParaRPr lang="en-US" sz="19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Обучающее, проверочное и тестовое множества данных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Алгоритм выбора модели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Выбор параметра регуляризации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Кривые обучения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Анализ ошибок</a:t>
            </a:r>
            <a:endParaRPr lang="en-US" sz="19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Метрики ошибки для ассиметричных классов</a:t>
            </a:r>
            <a:endParaRPr lang="en-US" sz="19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Машинное обучение в задаче оптического распознавания символов (детектирование текста, сегментация символов, классификация символов)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Скользящее окно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Формирование большого количества данных для решения задачи машинного обучения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Анализ производительности конвейерной системы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68157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OCR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-конвейер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OCR Pipeline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752815"/>
            <a:ext cx="4143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Детектирование текста </a:t>
            </a:r>
            <a:endParaRPr lang="en-US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363538" indent="-363538"/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  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Text Detection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2" y="371475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Сегментация символов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(Character Segmentation)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2" y="495221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Классификация символов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(Character Classification)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4214810" y="1944117"/>
            <a:ext cx="2785753" cy="16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62"/>
          <p:cNvSpPr/>
          <p:nvPr/>
        </p:nvSpPr>
        <p:spPr>
          <a:xfrm>
            <a:off x="4774969" y="2334255"/>
            <a:ext cx="924346" cy="14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286256"/>
            <a:ext cx="4508061" cy="62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2050"/>
          <p:cNvCxnSpPr/>
          <p:nvPr/>
        </p:nvCxnSpPr>
        <p:spPr>
          <a:xfrm flipH="1">
            <a:off x="2702835" y="4306176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67"/>
          <p:cNvCxnSpPr/>
          <p:nvPr/>
        </p:nvCxnSpPr>
        <p:spPr>
          <a:xfrm flipH="1">
            <a:off x="3088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68"/>
          <p:cNvCxnSpPr/>
          <p:nvPr/>
        </p:nvCxnSpPr>
        <p:spPr>
          <a:xfrm flipH="1">
            <a:off x="33930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69"/>
          <p:cNvCxnSpPr/>
          <p:nvPr/>
        </p:nvCxnSpPr>
        <p:spPr>
          <a:xfrm flipH="1">
            <a:off x="36216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70"/>
          <p:cNvCxnSpPr/>
          <p:nvPr/>
        </p:nvCxnSpPr>
        <p:spPr>
          <a:xfrm flipH="1">
            <a:off x="39264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71"/>
          <p:cNvCxnSpPr/>
          <p:nvPr/>
        </p:nvCxnSpPr>
        <p:spPr>
          <a:xfrm flipH="1">
            <a:off x="4231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72"/>
          <p:cNvCxnSpPr/>
          <p:nvPr/>
        </p:nvCxnSpPr>
        <p:spPr>
          <a:xfrm flipH="1">
            <a:off x="4612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73"/>
          <p:cNvCxnSpPr/>
          <p:nvPr/>
        </p:nvCxnSpPr>
        <p:spPr>
          <a:xfrm flipH="1">
            <a:off x="52218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74"/>
          <p:cNvCxnSpPr/>
          <p:nvPr/>
        </p:nvCxnSpPr>
        <p:spPr>
          <a:xfrm flipH="1">
            <a:off x="56028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75"/>
          <p:cNvCxnSpPr/>
          <p:nvPr/>
        </p:nvCxnSpPr>
        <p:spPr>
          <a:xfrm flipH="1">
            <a:off x="59076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8479" y="5538806"/>
            <a:ext cx="3451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1024" y="5529976"/>
            <a:ext cx="3765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3476" y="5529976"/>
            <a:ext cx="3451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944506" y="5621774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N</a:t>
            </a:r>
            <a:endParaRPr lang="en-US" b="1" dirty="0">
              <a:solidFill>
                <a:srgbClr val="FF0000"/>
              </a:solidFill>
              <a:latin typeface="Comic Sans MS" pitchFamily="66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>
            <a:stCxn id="43" idx="3"/>
            <a:endCxn id="46" idx="1"/>
          </p:cNvCxnSpPr>
          <p:nvPr/>
        </p:nvCxnSpPr>
        <p:spPr>
          <a:xfrm>
            <a:off x="4463619" y="5805506"/>
            <a:ext cx="480887" cy="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2371" y="5612010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omic Sans MS" pitchFamily="66" charset="0"/>
              <a:cs typeface="Courier New" pitchFamily="49" charset="0"/>
            </a:endParaRPr>
          </a:p>
        </p:txBody>
      </p:sp>
      <p:cxnSp>
        <p:nvCxnSpPr>
          <p:cNvPr id="49" name="Straight Arrow Connector 50"/>
          <p:cNvCxnSpPr>
            <a:stCxn id="44" idx="3"/>
            <a:endCxn id="48" idx="1"/>
          </p:cNvCxnSpPr>
          <p:nvPr/>
        </p:nvCxnSpPr>
        <p:spPr>
          <a:xfrm>
            <a:off x="2827543" y="5796676"/>
            <a:ext cx="5948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89702" y="5612010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T</a:t>
            </a:r>
          </a:p>
        </p:txBody>
      </p:sp>
      <p:cxnSp>
        <p:nvCxnSpPr>
          <p:cNvPr id="51" name="Straight Arrow Connector 54"/>
          <p:cNvCxnSpPr>
            <a:stCxn id="45" idx="3"/>
            <a:endCxn id="50" idx="1"/>
          </p:cNvCxnSpPr>
          <p:nvPr/>
        </p:nvCxnSpPr>
        <p:spPr>
          <a:xfrm>
            <a:off x="5928616" y="5796676"/>
            <a:ext cx="46108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85752" y="4100636"/>
            <a:ext cx="8572528" cy="900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endParaRPr lang="en-US" sz="1600" baseline="-25000" dirty="0"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53" name="Rounded Rectangle 1"/>
          <p:cNvSpPr/>
          <p:nvPr/>
        </p:nvSpPr>
        <p:spPr>
          <a:xfrm>
            <a:off x="500066" y="4312742"/>
            <a:ext cx="1471642" cy="497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Изображение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4" name="Rounded Rectangle 2"/>
          <p:cNvSpPr/>
          <p:nvPr/>
        </p:nvSpPr>
        <p:spPr>
          <a:xfrm>
            <a:off x="2357454" y="4231254"/>
            <a:ext cx="1743092" cy="655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Детектирование текста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5" name="Rounded Rectangle 3"/>
          <p:cNvSpPr/>
          <p:nvPr/>
        </p:nvSpPr>
        <p:spPr>
          <a:xfrm>
            <a:off x="4481546" y="4231619"/>
            <a:ext cx="1877568" cy="654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Сегментация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6" name="Rounded Rectangle 4"/>
          <p:cNvSpPr/>
          <p:nvPr/>
        </p:nvSpPr>
        <p:spPr>
          <a:xfrm>
            <a:off x="6767546" y="4231619"/>
            <a:ext cx="1877568" cy="649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Распознавание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57" name="Straight Arrow Connector 5"/>
          <p:cNvCxnSpPr>
            <a:stCxn id="53" idx="3"/>
            <a:endCxn id="54" idx="1"/>
          </p:cNvCxnSpPr>
          <p:nvPr/>
        </p:nvCxnSpPr>
        <p:spPr>
          <a:xfrm flipV="1">
            <a:off x="1971708" y="4558854"/>
            <a:ext cx="385746" cy="2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6"/>
          <p:cNvCxnSpPr>
            <a:stCxn id="54" idx="3"/>
            <a:endCxn id="55" idx="1"/>
          </p:cNvCxnSpPr>
          <p:nvPr/>
        </p:nvCxnSpPr>
        <p:spPr>
          <a:xfrm>
            <a:off x="4100546" y="4558854"/>
            <a:ext cx="381000" cy="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7"/>
          <p:cNvCxnSpPr>
            <a:stCxn id="55" idx="3"/>
            <a:endCxn id="56" idx="1"/>
          </p:cNvCxnSpPr>
          <p:nvPr/>
        </p:nvCxnSpPr>
        <p:spPr>
          <a:xfrm flipV="1">
            <a:off x="6359114" y="4556575"/>
            <a:ext cx="408432" cy="24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61" name="Picture 1" descr="Akvelon_logo20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71546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Скользящее окно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Sliding Window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65" name="Picture 2" descr="Keywords: walk, people, stre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79" t="26836" r="24296"/>
          <a:stretch/>
        </p:blipFill>
        <p:spPr bwMode="auto">
          <a:xfrm>
            <a:off x="5426111" y="2001448"/>
            <a:ext cx="3575045" cy="31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23"/>
          <p:cNvSpPr/>
          <p:nvPr/>
        </p:nvSpPr>
        <p:spPr>
          <a:xfrm>
            <a:off x="5426110" y="2652960"/>
            <a:ext cx="473073" cy="946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24"/>
          <p:cNvSpPr/>
          <p:nvPr/>
        </p:nvSpPr>
        <p:spPr>
          <a:xfrm>
            <a:off x="5794263" y="2647701"/>
            <a:ext cx="473073" cy="962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25"/>
          <p:cNvSpPr/>
          <p:nvPr/>
        </p:nvSpPr>
        <p:spPr>
          <a:xfrm>
            <a:off x="7154009" y="2001448"/>
            <a:ext cx="320375" cy="651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6"/>
          <p:cNvSpPr/>
          <p:nvPr/>
        </p:nvSpPr>
        <p:spPr>
          <a:xfrm>
            <a:off x="7471934" y="1989668"/>
            <a:ext cx="320375" cy="651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27"/>
          <p:cNvSpPr/>
          <p:nvPr/>
        </p:nvSpPr>
        <p:spPr>
          <a:xfrm>
            <a:off x="7844759" y="3045835"/>
            <a:ext cx="59953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28"/>
          <p:cNvSpPr/>
          <p:nvPr/>
        </p:nvSpPr>
        <p:spPr>
          <a:xfrm>
            <a:off x="8347654" y="3010210"/>
            <a:ext cx="59953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142844" y="1995922"/>
            <a:ext cx="5093452" cy="31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61"/>
          <p:cNvSpPr/>
          <p:nvPr/>
        </p:nvSpPr>
        <p:spPr>
          <a:xfrm>
            <a:off x="1142976" y="2745268"/>
            <a:ext cx="1714512" cy="214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79" name="Rectangle 10"/>
          <p:cNvSpPr/>
          <p:nvPr/>
        </p:nvSpPr>
        <p:spPr>
          <a:xfrm>
            <a:off x="2327298" y="3745400"/>
            <a:ext cx="244438" cy="106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81" name="Rectangle 62"/>
          <p:cNvSpPr/>
          <p:nvPr/>
        </p:nvSpPr>
        <p:spPr>
          <a:xfrm>
            <a:off x="2643174" y="3173896"/>
            <a:ext cx="631752" cy="214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2857488" y="3745400"/>
            <a:ext cx="244438" cy="106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42844" y="5180858"/>
            <a:ext cx="5094000" cy="67703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</a:rPr>
              <a:t>Детектирование текстов</a:t>
            </a:r>
            <a:endParaRPr lang="en-US" sz="1900" dirty="0" smtClean="0">
              <a:solidFill>
                <a:srgbClr val="262673"/>
              </a:solidFill>
              <a:latin typeface="Comic Sans MS" pitchFamily="66" charset="0"/>
            </a:endParaRPr>
          </a:p>
          <a:p>
            <a:pPr algn="ctr"/>
            <a:r>
              <a:rPr lang="en-US" sz="1900" dirty="0" smtClean="0">
                <a:solidFill>
                  <a:srgbClr val="262673"/>
                </a:solidFill>
                <a:latin typeface="Comic Sans MS" pitchFamily="66" charset="0"/>
              </a:rPr>
              <a:t>(Text Detection)</a:t>
            </a: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5429256" y="5180858"/>
            <a:ext cx="3571900" cy="67703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900" dirty="0" smtClean="0">
                <a:solidFill>
                  <a:srgbClr val="262673"/>
                </a:solidFill>
                <a:latin typeface="Comic Sans MS" pitchFamily="66" charset="0"/>
              </a:rPr>
              <a:t>Детектирование пешеходов</a:t>
            </a:r>
          </a:p>
          <a:p>
            <a:pPr algn="ctr"/>
            <a:r>
              <a:rPr lang="en-US" sz="1900" dirty="0" smtClean="0">
                <a:solidFill>
                  <a:srgbClr val="262673"/>
                </a:solidFill>
                <a:latin typeface="Comic Sans MS" pitchFamily="66" charset="0"/>
              </a:rPr>
              <a:t>(Pedestrian detection)</a:t>
            </a:r>
          </a:p>
        </p:txBody>
      </p:sp>
      <p:sp>
        <p:nvSpPr>
          <p:cNvPr id="2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5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9" grpId="0" animBg="1"/>
      <p:bldP spid="81" grpId="0" animBg="1"/>
      <p:bldP spid="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Обучение с учителем для </a:t>
            </a: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детектирования пешеходов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2" y="198583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Входной вектор признаков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 =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пикселям кусочка изображения размера 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82</a:t>
            </a:r>
            <a:r>
              <a:rPr lang="en-US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36 (размер взят произвольно)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835016"/>
            <a:ext cx="225641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2857496"/>
            <a:ext cx="2385127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Прямоугольник 51"/>
          <p:cNvSpPr/>
          <p:nvPr/>
        </p:nvSpPr>
        <p:spPr>
          <a:xfrm>
            <a:off x="1071538" y="5786454"/>
            <a:ext cx="342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Положительные примеры (</a:t>
            </a:r>
            <a:r>
              <a:rPr lang="en-US" sz="1600" dirty="0" smtClean="0">
                <a:solidFill>
                  <a:srgbClr val="262673"/>
                </a:solidFill>
                <a:latin typeface="Comic Sans MS" pitchFamily="66" charset="0"/>
              </a:rPr>
              <a:t>y = 1</a:t>
            </a:r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)</a:t>
            </a:r>
            <a:endParaRPr lang="en-US" sz="1600" dirty="0" smtClean="0">
              <a:solidFill>
                <a:srgbClr val="262673"/>
              </a:solidFill>
              <a:latin typeface="Comic Sans MS" pitchFamily="66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714876" y="5786454"/>
            <a:ext cx="342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Отрицательные примеры (</a:t>
            </a:r>
            <a:r>
              <a:rPr lang="en-US" sz="1600" dirty="0" smtClean="0">
                <a:solidFill>
                  <a:srgbClr val="262673"/>
                </a:solidFill>
                <a:latin typeface="Comic Sans MS" pitchFamily="66" charset="0"/>
              </a:rPr>
              <a:t>y = </a:t>
            </a:r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0)</a:t>
            </a:r>
            <a:endParaRPr lang="en-US" sz="1600" dirty="0" smtClean="0">
              <a:solidFill>
                <a:srgbClr val="262673"/>
              </a:solidFill>
              <a:latin typeface="Comic Sans MS" pitchFamily="66" charset="0"/>
            </a:endParaRPr>
          </a:p>
        </p:txBody>
      </p:sp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6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Обучение с учителем для </a:t>
            </a: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детектирования пешеходов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2" y="198583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Входной вектор признаков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 =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пикселям кусочка изображения размера 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82</a:t>
            </a:r>
            <a:r>
              <a:rPr lang="en-US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22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36 (размер взят произвольно)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835016"/>
            <a:ext cx="225641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2857496"/>
            <a:ext cx="2385127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Прямоугольник 51"/>
          <p:cNvSpPr/>
          <p:nvPr/>
        </p:nvSpPr>
        <p:spPr>
          <a:xfrm>
            <a:off x="1071538" y="5786454"/>
            <a:ext cx="342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Положительные примеры (</a:t>
            </a:r>
            <a:r>
              <a:rPr lang="en-US" sz="1600" dirty="0" smtClean="0">
                <a:solidFill>
                  <a:srgbClr val="262673"/>
                </a:solidFill>
                <a:latin typeface="Comic Sans MS" pitchFamily="66" charset="0"/>
              </a:rPr>
              <a:t>y = 1</a:t>
            </a:r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)</a:t>
            </a:r>
            <a:endParaRPr lang="en-US" sz="1600" dirty="0" smtClean="0">
              <a:solidFill>
                <a:srgbClr val="262673"/>
              </a:solidFill>
              <a:latin typeface="Comic Sans MS" pitchFamily="66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714876" y="5786454"/>
            <a:ext cx="3429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Отрицательные примеры (</a:t>
            </a:r>
            <a:r>
              <a:rPr lang="en-US" sz="1600" dirty="0" smtClean="0">
                <a:solidFill>
                  <a:srgbClr val="262673"/>
                </a:solidFill>
                <a:latin typeface="Comic Sans MS" pitchFamily="66" charset="0"/>
              </a:rPr>
              <a:t>y = </a:t>
            </a:r>
            <a:r>
              <a:rPr lang="ru-RU" sz="1600" dirty="0" smtClean="0">
                <a:solidFill>
                  <a:srgbClr val="262673"/>
                </a:solidFill>
                <a:latin typeface="Comic Sans MS" pitchFamily="66" charset="0"/>
              </a:rPr>
              <a:t>0)</a:t>
            </a:r>
            <a:endParaRPr lang="en-US" sz="1600" dirty="0" smtClean="0">
              <a:solidFill>
                <a:srgbClr val="262673"/>
              </a:solidFill>
              <a:latin typeface="Comic Sans MS" pitchFamily="66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85752" y="4410287"/>
            <a:ext cx="8572528" cy="166191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Размеченные базы данных пешеходов можно найти по следующим ссылкам:</a:t>
            </a:r>
          </a:p>
          <a:p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1. </a:t>
            </a:r>
            <a:r>
              <a:rPr lang="en-US" sz="1700" b="1" dirty="0" smtClean="0">
                <a:latin typeface="Comic Sans MS" pitchFamily="66" charset="0"/>
              </a:rPr>
              <a:t>MIT Pedestrian Dataset</a:t>
            </a:r>
            <a:r>
              <a:rPr lang="ru-RU" sz="1700" dirty="0" smtClean="0">
                <a:latin typeface="Comic Sans MS" pitchFamily="66" charset="0"/>
              </a:rPr>
              <a:t>, </a:t>
            </a:r>
            <a:r>
              <a:rPr lang="en-US" sz="1700" dirty="0" smtClean="0">
                <a:latin typeface="Comic Sans MS" pitchFamily="66" charset="0"/>
                <a:cs typeface="Courier New" pitchFamily="49" charset="0"/>
              </a:rPr>
              <a:t>http://cbcl.mit.edu/software-datasets/PedestrianData.html</a:t>
            </a:r>
            <a:endParaRPr lang="ru-RU" sz="1700" dirty="0" smtClean="0">
              <a:latin typeface="Comic Sans MS" pitchFamily="66" charset="0"/>
              <a:cs typeface="Courier New" pitchFamily="49" charset="0"/>
            </a:endParaRPr>
          </a:p>
          <a:p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2. </a:t>
            </a:r>
            <a:r>
              <a:rPr lang="en-US" sz="1700" b="1" dirty="0" smtClean="0">
                <a:latin typeface="Comic Sans MS" pitchFamily="66" charset="0"/>
              </a:rPr>
              <a:t>INRIA Person Dataset</a:t>
            </a:r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, </a:t>
            </a:r>
            <a:r>
              <a:rPr lang="en-US" sz="1700" dirty="0" smtClean="0">
                <a:latin typeface="Comic Sans MS" pitchFamily="66" charset="0"/>
                <a:cs typeface="Courier New" pitchFamily="49" charset="0"/>
              </a:rPr>
              <a:t>http://pascal.inrialpes.fr/data/human/</a:t>
            </a:r>
            <a:endParaRPr lang="ru-RU" sz="1700" dirty="0" smtClean="0">
              <a:latin typeface="Comic Sans MS" pitchFamily="66" charset="0"/>
              <a:cs typeface="Courier New" pitchFamily="49" charset="0"/>
            </a:endParaRPr>
          </a:p>
          <a:p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3.</a:t>
            </a:r>
            <a:r>
              <a:rPr lang="en-US" sz="17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US" sz="1700" b="1" dirty="0" smtClean="0">
                <a:latin typeface="Comic Sans MS" pitchFamily="66" charset="0"/>
              </a:rPr>
              <a:t>Caltech Pedestrian Database</a:t>
            </a:r>
            <a:r>
              <a:rPr lang="en-US" sz="1700" dirty="0" smtClean="0">
                <a:latin typeface="Comic Sans MS" pitchFamily="66" charset="0"/>
              </a:rPr>
              <a:t>, http://www.vision.caltech.edu/Image_Datasets/CaltechPedestrians/index.html</a:t>
            </a: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7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в скользящем окне</a:t>
            </a:r>
            <a:endParaRPr lang="en-US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1981437" y="1716769"/>
            <a:ext cx="5162331" cy="3630613"/>
          </a:xfrm>
          <a:prstGeom prst="rect">
            <a:avLst/>
          </a:prstGeom>
          <a:noFill/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13904" y="1714488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01154" y="1917429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01154" y="2133329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01154" y="23508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001154" y="25667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001154" y="2781029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001154" y="2996929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001154" y="3212829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001154" y="34303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2001154" y="36462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001154" y="3860529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2001154" y="40780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2001154" y="42939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2001154" y="4511404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2001154" y="4798742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992070" y="1715817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135450" y="1714602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2272934" y="1714602"/>
            <a:ext cx="274320" cy="54864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285752" y="5429264"/>
            <a:ext cx="8501090" cy="61547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Нужно задать шаг, с которым будем скользить (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step-size / stride</a:t>
            </a:r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)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! </a:t>
            </a:r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Данный параметр влияет на точность детектирования и вычислительную сложность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3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35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3 L 0.48525 -0.0012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3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5723E-6 L 0.5316 3.75723E-6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1981437" y="1714488"/>
            <a:ext cx="5162331" cy="3630613"/>
          </a:xfrm>
          <a:prstGeom prst="rect">
            <a:avLst/>
          </a:prstGeom>
          <a:noFill/>
        </p:spPr>
      </p:pic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001154" y="1726062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001154" y="2216456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2001154" y="2597456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2001154" y="2978456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2001154" y="3435656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001154" y="3892856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2001154" y="4215610"/>
            <a:ext cx="548640" cy="109728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406" y="928670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в скользящем окне</a:t>
            </a:r>
            <a:endParaRPr lang="en-US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85752" y="5429264"/>
            <a:ext cx="8501090" cy="61547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Нужно задать шаг, с которым будем скользить (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step-size / stride</a:t>
            </a:r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)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! </a:t>
            </a:r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Данный параметр влияет на точность детектирования и вычислительную сложность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1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0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90996E-6 L 0.50955 0.0030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5.39624E-7 L 0.50955 0.0030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98921E-6 L 0.50955 0.0030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61209E-7 L 0.50955 0.0030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55412E-6 L 0.50955 -0.0027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9519E-6 L 0.50955 0.0064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3602E-7 L 0.50955 -0.0003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-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1981437" y="1714488"/>
            <a:ext cx="5162331" cy="3630613"/>
          </a:xfrm>
          <a:prstGeom prst="rect">
            <a:avLst/>
          </a:prstGeom>
          <a:noFill/>
        </p:spPr>
      </p:pic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1991181" y="1714488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1991181" y="2102311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1991181" y="2487121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1991181" y="2883361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1991181" y="3268171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991181" y="3649171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1991181" y="4049221"/>
            <a:ext cx="640080" cy="128016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406" y="928670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в скользящем окне</a:t>
            </a:r>
            <a:endParaRPr lang="en-US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85752" y="5429264"/>
            <a:ext cx="8501090" cy="61547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Нужно задать шаг, с которым будем скользить (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step-size / stride</a:t>
            </a:r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)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! </a:t>
            </a:r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Данный параметр влияет на точность детектирования и вычислительную сложность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1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0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2948E-6 L 0.49219 3.2948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88" t="25489" r="9957" b="551"/>
          <a:stretch/>
        </p:blipFill>
        <p:spPr bwMode="auto">
          <a:xfrm>
            <a:off x="1981437" y="1716655"/>
            <a:ext cx="5162331" cy="3630613"/>
          </a:xfrm>
          <a:prstGeom prst="rect">
            <a:avLst/>
          </a:prstGeom>
          <a:noFill/>
        </p:spPr>
      </p:pic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038836" y="1714488"/>
            <a:ext cx="421437" cy="842874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385240" y="1714488"/>
            <a:ext cx="421437" cy="842874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172437" y="1716655"/>
            <a:ext cx="421437" cy="842874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2057637" y="2477703"/>
            <a:ext cx="609600" cy="12192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438637" y="2465161"/>
            <a:ext cx="609600" cy="12192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806677" y="2781641"/>
            <a:ext cx="832360" cy="16647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384782" y="2772116"/>
            <a:ext cx="832360" cy="166472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406" y="928670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в скользящем окне</a:t>
            </a:r>
            <a:endParaRPr lang="en-US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85752" y="5429264"/>
            <a:ext cx="8501090" cy="61547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Нужно задать шаг, с которым будем скользить (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step-size / stride</a:t>
            </a:r>
            <a:r>
              <a:rPr lang="ru-RU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)</a:t>
            </a:r>
            <a:r>
              <a:rPr lang="en-US" sz="1700" dirty="0" smtClean="0">
                <a:solidFill>
                  <a:srgbClr val="C00000"/>
                </a:solidFill>
                <a:latin typeface="Comic Sans MS" pitchFamily="66" charset="0"/>
                <a:cs typeface="Courier New" pitchFamily="49" charset="0"/>
              </a:rPr>
              <a:t>! </a:t>
            </a:r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Данный параметр влияет на точность детектирования и вычислительную сложность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1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0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текстов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1219200" y="1857364"/>
            <a:ext cx="6781800" cy="413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61"/>
          <p:cNvSpPr/>
          <p:nvPr/>
        </p:nvSpPr>
        <p:spPr>
          <a:xfrm>
            <a:off x="2582883" y="2807139"/>
            <a:ext cx="2250281" cy="353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/>
          <p:cNvSpPr/>
          <p:nvPr/>
        </p:nvSpPr>
        <p:spPr>
          <a:xfrm>
            <a:off x="4106875" y="4156360"/>
            <a:ext cx="357002" cy="154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2"/>
          <p:cNvSpPr/>
          <p:nvPr/>
        </p:nvSpPr>
        <p:spPr>
          <a:xfrm>
            <a:off x="4619997" y="3452678"/>
            <a:ext cx="714004" cy="309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"/>
          <p:cNvSpPr/>
          <p:nvPr/>
        </p:nvSpPr>
        <p:spPr>
          <a:xfrm>
            <a:off x="4818908" y="4165872"/>
            <a:ext cx="357002" cy="154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6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5281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текста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88608" y="2677207"/>
            <a:ext cx="34290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omic Sans MS" pitchFamily="66" charset="0"/>
              </a:rPr>
              <a:t>Положительные примеры (</a:t>
            </a:r>
            <a:r>
              <a:rPr lang="en-US" sz="1500" dirty="0" smtClean="0">
                <a:latin typeface="Comic Sans MS" pitchFamily="66" charset="0"/>
              </a:rPr>
              <a:t>y = 1</a:t>
            </a:r>
            <a:r>
              <a:rPr lang="ru-RU" sz="1500" dirty="0" smtClean="0">
                <a:latin typeface="Comic Sans MS" pitchFamily="66" charset="0"/>
              </a:rPr>
              <a:t>)</a:t>
            </a:r>
            <a:endParaRPr lang="en-US" sz="1500" dirty="0" smtClean="0">
              <a:latin typeface="Comic Sans MS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60046" y="3947702"/>
            <a:ext cx="34290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omic Sans MS" pitchFamily="66" charset="0"/>
              </a:rPr>
              <a:t>Отрицательные примеры (</a:t>
            </a:r>
            <a:r>
              <a:rPr lang="en-US" sz="1500" dirty="0" smtClean="0">
                <a:latin typeface="Comic Sans MS" pitchFamily="66" charset="0"/>
              </a:rPr>
              <a:t>y = </a:t>
            </a:r>
            <a:r>
              <a:rPr lang="ru-RU" sz="1500" dirty="0" smtClean="0">
                <a:latin typeface="Comic Sans MS" pitchFamily="66" charset="0"/>
              </a:rPr>
              <a:t>0)</a:t>
            </a:r>
            <a:endParaRPr lang="en-US" sz="1500" dirty="0" smtClean="0">
              <a:latin typeface="Comic Sans MS" pitchFamily="66" charset="0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2922" y="4326449"/>
            <a:ext cx="2943827" cy="181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22"/>
          <p:cNvGrpSpPr/>
          <p:nvPr/>
        </p:nvGrpSpPr>
        <p:grpSpPr>
          <a:xfrm>
            <a:off x="1764301" y="4724614"/>
            <a:ext cx="1232920" cy="782219"/>
            <a:chOff x="3941911" y="2897160"/>
            <a:chExt cx="993526" cy="630336"/>
          </a:xfrm>
        </p:grpSpPr>
        <p:sp>
          <p:nvSpPr>
            <p:cNvPr id="34" name="Rectangle 23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4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3" y="1714488"/>
            <a:ext cx="3143271" cy="19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Arrow Connector 6"/>
          <p:cNvCxnSpPr/>
          <p:nvPr/>
        </p:nvCxnSpPr>
        <p:spPr>
          <a:xfrm rot="5400000">
            <a:off x="6220817" y="3934807"/>
            <a:ext cx="417144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6260" y="4203334"/>
            <a:ext cx="3143272" cy="19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Group 12"/>
          <p:cNvGrpSpPr/>
          <p:nvPr/>
        </p:nvGrpSpPr>
        <p:grpSpPr>
          <a:xfrm>
            <a:off x="5500694" y="4665160"/>
            <a:ext cx="1235096" cy="783599"/>
            <a:chOff x="3941911" y="2897160"/>
            <a:chExt cx="993526" cy="630336"/>
          </a:xfrm>
        </p:grpSpPr>
        <p:sp>
          <p:nvSpPr>
            <p:cNvPr id="41" name="Rectangle 17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7951" y="1714488"/>
            <a:ext cx="2945367" cy="96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74360" y="3000372"/>
            <a:ext cx="2928958" cy="96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Овал 49"/>
          <p:cNvSpPr/>
          <p:nvPr/>
        </p:nvSpPr>
        <p:spPr>
          <a:xfrm>
            <a:off x="6500826" y="5214950"/>
            <a:ext cx="214314" cy="21431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2736000" y="5286388"/>
            <a:ext cx="214314" cy="21431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714480" y="5643578"/>
            <a:ext cx="5715040" cy="35386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При детектировании могут возникнуть ошибки!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2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49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30" name="Picture 1" descr="Akvelon_logo20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Отладка алгоритмов машинного обучения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164305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Допустим мы имеем реализацию регуляризованной линейной регрессии для предсказания цены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дом</a:t>
            </a:r>
            <a:endParaRPr lang="ru-RU" sz="22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500191" y="2405769"/>
          <a:ext cx="6143643" cy="951793"/>
        </p:xfrm>
        <a:graphic>
          <a:graphicData uri="http://schemas.openxmlformats.org/presentationml/2006/ole">
            <p:oleObj spid="_x0000_s97282" name="Формула" r:id="rId4" imgW="3695400" imgH="571320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-32" y="328612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Однако в момент тестирования гипотезы на новом множестве данных возникают недопустимо большие ошибки в прогнозах. Что делать?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900" dirty="0" smtClean="0">
                <a:latin typeface="Comic Sans MS" pitchFamily="66" charset="0"/>
                <a:cs typeface="Times New Roman" pitchFamily="18" charset="0"/>
              </a:rPr>
              <a:t>Получить больше тренировочных примеров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900" dirty="0" smtClean="0">
                <a:latin typeface="Comic Sans MS" pitchFamily="66" charset="0"/>
                <a:cs typeface="Times New Roman" pitchFamily="18" charset="0"/>
              </a:rPr>
              <a:t>Попытаться уменьшить число свойств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900" dirty="0" smtClean="0">
                <a:latin typeface="Comic Sans MS" pitchFamily="66" charset="0"/>
                <a:cs typeface="Times New Roman" pitchFamily="18" charset="0"/>
              </a:rPr>
              <a:t>Попытаться получить дополнительные свойства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900" dirty="0" smtClean="0">
                <a:latin typeface="Comic Sans MS" pitchFamily="66" charset="0"/>
                <a:cs typeface="Times New Roman" pitchFamily="18" charset="0"/>
              </a:rPr>
              <a:t>Попытаться добавить полиномиальные свойства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900" dirty="0" smtClean="0">
                <a:latin typeface="Comic Sans MS" pitchFamily="66" charset="0"/>
                <a:cs typeface="Times New Roman" pitchFamily="18" charset="0"/>
              </a:rPr>
              <a:t>Попытаться уменьшить </a:t>
            </a:r>
            <a:r>
              <a:rPr lang="ru-RU" sz="1900" dirty="0" smtClean="0">
                <a:latin typeface="Comic Sans MS" pitchFamily="66" charset="0"/>
                <a:cs typeface="Times New Roman" pitchFamily="18" charset="0"/>
                <a:sym typeface="Symbol"/>
              </a:rPr>
              <a:t>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1900" dirty="0" smtClean="0">
                <a:latin typeface="Comic Sans MS" pitchFamily="66" charset="0"/>
                <a:cs typeface="Times New Roman" pitchFamily="18" charset="0"/>
                <a:sym typeface="Symbol"/>
              </a:rPr>
              <a:t>Попытаться увеличить </a:t>
            </a:r>
            <a:endParaRPr lang="ru-RU" sz="1900" dirty="0" smtClean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5281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Детектирование текста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88608" y="2677207"/>
            <a:ext cx="34290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omic Sans MS" pitchFamily="66" charset="0"/>
              </a:rPr>
              <a:t>Положительные примеры (</a:t>
            </a:r>
            <a:r>
              <a:rPr lang="en-US" sz="1500" dirty="0" smtClean="0">
                <a:latin typeface="Comic Sans MS" pitchFamily="66" charset="0"/>
              </a:rPr>
              <a:t>y = 1</a:t>
            </a:r>
            <a:r>
              <a:rPr lang="ru-RU" sz="1500" dirty="0" smtClean="0">
                <a:latin typeface="Comic Sans MS" pitchFamily="66" charset="0"/>
              </a:rPr>
              <a:t>)</a:t>
            </a:r>
            <a:endParaRPr lang="en-US" sz="1500" dirty="0" smtClean="0">
              <a:latin typeface="Comic Sans MS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60046" y="3947702"/>
            <a:ext cx="34290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 smtClean="0">
                <a:latin typeface="Comic Sans MS" pitchFamily="66" charset="0"/>
              </a:rPr>
              <a:t>Отрицательные примеры (</a:t>
            </a:r>
            <a:r>
              <a:rPr lang="en-US" sz="1500" dirty="0" smtClean="0">
                <a:latin typeface="Comic Sans MS" pitchFamily="66" charset="0"/>
              </a:rPr>
              <a:t>y = </a:t>
            </a:r>
            <a:r>
              <a:rPr lang="ru-RU" sz="1500" dirty="0" smtClean="0">
                <a:latin typeface="Comic Sans MS" pitchFamily="66" charset="0"/>
              </a:rPr>
              <a:t>0)</a:t>
            </a:r>
            <a:endParaRPr lang="en-US" sz="1500" dirty="0" smtClean="0">
              <a:latin typeface="Comic Sans MS" pitchFamily="66" charset="0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2922" y="4326449"/>
            <a:ext cx="2943827" cy="181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22"/>
          <p:cNvGrpSpPr/>
          <p:nvPr/>
        </p:nvGrpSpPr>
        <p:grpSpPr>
          <a:xfrm>
            <a:off x="1764301" y="4724614"/>
            <a:ext cx="1232920" cy="782219"/>
            <a:chOff x="3941911" y="2897160"/>
            <a:chExt cx="993526" cy="630336"/>
          </a:xfrm>
        </p:grpSpPr>
        <p:sp>
          <p:nvSpPr>
            <p:cNvPr id="34" name="Rectangle 23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4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3" y="1714488"/>
            <a:ext cx="3143271" cy="19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Arrow Connector 6"/>
          <p:cNvCxnSpPr/>
          <p:nvPr/>
        </p:nvCxnSpPr>
        <p:spPr>
          <a:xfrm rot="5400000">
            <a:off x="6220817" y="3934807"/>
            <a:ext cx="417144" cy="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6260" y="4203334"/>
            <a:ext cx="3143272" cy="19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12"/>
          <p:cNvGrpSpPr/>
          <p:nvPr/>
        </p:nvGrpSpPr>
        <p:grpSpPr>
          <a:xfrm>
            <a:off x="5500694" y="4665160"/>
            <a:ext cx="1235096" cy="783599"/>
            <a:chOff x="3941911" y="2897160"/>
            <a:chExt cx="993526" cy="630336"/>
          </a:xfrm>
        </p:grpSpPr>
        <p:sp>
          <p:nvSpPr>
            <p:cNvPr id="41" name="Rectangle 17"/>
            <p:cNvSpPr/>
            <p:nvPr/>
          </p:nvSpPr>
          <p:spPr>
            <a:xfrm>
              <a:off x="3941911" y="2897160"/>
              <a:ext cx="833715" cy="151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8"/>
            <p:cNvSpPr/>
            <p:nvPr/>
          </p:nvSpPr>
          <p:spPr>
            <a:xfrm>
              <a:off x="4462027" y="3376317"/>
              <a:ext cx="223704" cy="1511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0"/>
            <p:cNvSpPr/>
            <p:nvPr/>
          </p:nvSpPr>
          <p:spPr>
            <a:xfrm>
              <a:off x="4670593" y="3139298"/>
              <a:ext cx="264844" cy="1098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7951" y="1714488"/>
            <a:ext cx="2945367" cy="96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74360" y="3000372"/>
            <a:ext cx="2928958" cy="96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Овал 49"/>
          <p:cNvSpPr/>
          <p:nvPr/>
        </p:nvSpPr>
        <p:spPr>
          <a:xfrm>
            <a:off x="6500826" y="5214950"/>
            <a:ext cx="214314" cy="21431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2736000" y="5286388"/>
            <a:ext cx="214314" cy="21431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714480" y="5643578"/>
            <a:ext cx="5715040" cy="35386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При детектировании могут возникнуть ошибки!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85752" y="5429264"/>
            <a:ext cx="8501090" cy="61547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700" dirty="0" smtClean="0">
                <a:latin typeface="Comic Sans MS" pitchFamily="66" charset="0"/>
                <a:cs typeface="Courier New" pitchFamily="49" charset="0"/>
              </a:rPr>
              <a:t>Более подробно про решение задачи детектирования текста можно почитать здесь: </a:t>
            </a:r>
            <a:r>
              <a:rPr lang="en-US" sz="1700" dirty="0" smtClean="0">
                <a:latin typeface="Comic Sans MS" pitchFamily="66" charset="0"/>
                <a:cs typeface="Courier New" pitchFamily="49" charset="0"/>
              </a:rPr>
              <a:t>http://www.stanford.edu/~dwu4/ICDAR2011.pdf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30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31" name="Picture 1" descr="Akvelon_logo20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85663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-D 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скользящее окно </a:t>
            </a:r>
            <a:endParaRPr lang="en-US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для сегментации символов 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1569" y="2527995"/>
            <a:ext cx="5440680" cy="75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866121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094721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323321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2551921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59929" y="2539869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3000404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229004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3466321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3686204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3686204" y="2527994"/>
            <a:ext cx="448483" cy="74591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1687" y="3714752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0437" y="3714752"/>
            <a:ext cx="451822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3207" y="3714752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171" y="3714752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852" y="3714752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1687" y="4577840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9263" y="4588953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6723" y="4588953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9302" y="3714752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9852" y="4608523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5781" y="4588953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9303" y="4608523"/>
            <a:ext cx="414169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Прямоугольник 70"/>
          <p:cNvSpPr/>
          <p:nvPr/>
        </p:nvSpPr>
        <p:spPr>
          <a:xfrm>
            <a:off x="1285852" y="5320041"/>
            <a:ext cx="34290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latin typeface="Comic Sans MS" pitchFamily="66" charset="0"/>
              </a:rPr>
              <a:t>Положительные примеры </a:t>
            </a:r>
          </a:p>
          <a:p>
            <a:pPr algn="ctr"/>
            <a:r>
              <a:rPr lang="ru-RU" sz="1700" dirty="0" smtClean="0">
                <a:latin typeface="Comic Sans MS" pitchFamily="66" charset="0"/>
              </a:rPr>
              <a:t>(</a:t>
            </a:r>
            <a:r>
              <a:rPr lang="en-US" sz="1700" dirty="0" smtClean="0">
                <a:latin typeface="Comic Sans MS" pitchFamily="66" charset="0"/>
              </a:rPr>
              <a:t>y = 1</a:t>
            </a:r>
            <a:r>
              <a:rPr lang="ru-RU" sz="1700" dirty="0" smtClean="0">
                <a:latin typeface="Comic Sans MS" pitchFamily="66" charset="0"/>
              </a:rPr>
              <a:t>)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357686" y="5320041"/>
            <a:ext cx="34290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latin typeface="Comic Sans MS" pitchFamily="66" charset="0"/>
              </a:rPr>
              <a:t>Отрицательные примеры </a:t>
            </a:r>
          </a:p>
          <a:p>
            <a:pPr algn="ctr"/>
            <a:r>
              <a:rPr lang="ru-RU" sz="1700" dirty="0" smtClean="0">
                <a:latin typeface="Comic Sans MS" pitchFamily="66" charset="0"/>
              </a:rPr>
              <a:t>(</a:t>
            </a:r>
            <a:r>
              <a:rPr lang="en-US" sz="1700" dirty="0" smtClean="0">
                <a:latin typeface="Comic Sans MS" pitchFamily="66" charset="0"/>
              </a:rPr>
              <a:t>y = </a:t>
            </a:r>
            <a:r>
              <a:rPr lang="ru-RU" sz="1700" dirty="0" smtClean="0">
                <a:latin typeface="Comic Sans MS" pitchFamily="66" charset="0"/>
              </a:rPr>
              <a:t>0)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3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36" name="Picture 1" descr="Akvelon_logo20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07832E-6 L 0.34218 0.0015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3" grpId="1" animBg="1"/>
      <p:bldP spid="40" grpId="0" animBg="1"/>
      <p:bldP spid="40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3" grpId="0" animBg="1"/>
      <p:bldP spid="53" grpId="1" animBg="1"/>
      <p:bldP spid="53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68157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OCR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-конвейер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OCR Pipeline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752815"/>
            <a:ext cx="4143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Детектирование текста </a:t>
            </a:r>
            <a:endParaRPr lang="en-US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363538" indent="-363538"/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  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Text Detection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2" y="3714752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Сегментация символов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(Character Segmentation)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2" y="495221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Классификация символов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(Character Classification)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48" t="20703"/>
          <a:stretch/>
        </p:blipFill>
        <p:spPr bwMode="auto">
          <a:xfrm>
            <a:off x="4214810" y="1944117"/>
            <a:ext cx="2785753" cy="16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62"/>
          <p:cNvSpPr/>
          <p:nvPr/>
        </p:nvSpPr>
        <p:spPr>
          <a:xfrm>
            <a:off x="4774969" y="2334255"/>
            <a:ext cx="924346" cy="14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4286256"/>
            <a:ext cx="4508061" cy="62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2050"/>
          <p:cNvCxnSpPr/>
          <p:nvPr/>
        </p:nvCxnSpPr>
        <p:spPr>
          <a:xfrm flipH="1">
            <a:off x="2702835" y="4306176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67"/>
          <p:cNvCxnSpPr/>
          <p:nvPr/>
        </p:nvCxnSpPr>
        <p:spPr>
          <a:xfrm flipH="1">
            <a:off x="3088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68"/>
          <p:cNvCxnSpPr/>
          <p:nvPr/>
        </p:nvCxnSpPr>
        <p:spPr>
          <a:xfrm flipH="1">
            <a:off x="33930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69"/>
          <p:cNvCxnSpPr/>
          <p:nvPr/>
        </p:nvCxnSpPr>
        <p:spPr>
          <a:xfrm flipH="1">
            <a:off x="36216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70"/>
          <p:cNvCxnSpPr/>
          <p:nvPr/>
        </p:nvCxnSpPr>
        <p:spPr>
          <a:xfrm flipH="1">
            <a:off x="39264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71"/>
          <p:cNvCxnSpPr/>
          <p:nvPr/>
        </p:nvCxnSpPr>
        <p:spPr>
          <a:xfrm flipH="1">
            <a:off x="4231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72"/>
          <p:cNvCxnSpPr/>
          <p:nvPr/>
        </p:nvCxnSpPr>
        <p:spPr>
          <a:xfrm flipH="1">
            <a:off x="46122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73"/>
          <p:cNvCxnSpPr/>
          <p:nvPr/>
        </p:nvCxnSpPr>
        <p:spPr>
          <a:xfrm flipH="1">
            <a:off x="52218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74"/>
          <p:cNvCxnSpPr/>
          <p:nvPr/>
        </p:nvCxnSpPr>
        <p:spPr>
          <a:xfrm flipH="1">
            <a:off x="56028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75"/>
          <p:cNvCxnSpPr/>
          <p:nvPr/>
        </p:nvCxnSpPr>
        <p:spPr>
          <a:xfrm flipH="1">
            <a:off x="5907667" y="4295543"/>
            <a:ext cx="6927" cy="607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8479" y="5538806"/>
            <a:ext cx="3451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1024" y="5529976"/>
            <a:ext cx="37651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3476" y="5529976"/>
            <a:ext cx="34514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944506" y="5621774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N</a:t>
            </a:r>
            <a:endParaRPr lang="en-US" b="1" dirty="0">
              <a:solidFill>
                <a:srgbClr val="FF0000"/>
              </a:solidFill>
              <a:latin typeface="Comic Sans MS" pitchFamily="66" charset="0"/>
              <a:cs typeface="Courier New" pitchFamily="49" charset="0"/>
            </a:endParaRPr>
          </a:p>
        </p:txBody>
      </p:sp>
      <p:cxnSp>
        <p:nvCxnSpPr>
          <p:cNvPr id="47" name="Straight Arrow Connector 46"/>
          <p:cNvCxnSpPr>
            <a:stCxn id="43" idx="3"/>
            <a:endCxn id="46" idx="1"/>
          </p:cNvCxnSpPr>
          <p:nvPr/>
        </p:nvCxnSpPr>
        <p:spPr>
          <a:xfrm>
            <a:off x="4463619" y="5805506"/>
            <a:ext cx="480887" cy="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2371" y="5612010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A</a:t>
            </a:r>
            <a:endParaRPr lang="en-US" b="1" dirty="0">
              <a:solidFill>
                <a:srgbClr val="FF0000"/>
              </a:solidFill>
              <a:latin typeface="Comic Sans MS" pitchFamily="66" charset="0"/>
              <a:cs typeface="Courier New" pitchFamily="49" charset="0"/>
            </a:endParaRPr>
          </a:p>
        </p:txBody>
      </p:sp>
      <p:cxnSp>
        <p:nvCxnSpPr>
          <p:cNvPr id="49" name="Straight Arrow Connector 50"/>
          <p:cNvCxnSpPr>
            <a:stCxn id="44" idx="3"/>
            <a:endCxn id="48" idx="1"/>
          </p:cNvCxnSpPr>
          <p:nvPr/>
        </p:nvCxnSpPr>
        <p:spPr>
          <a:xfrm>
            <a:off x="2827543" y="5796676"/>
            <a:ext cx="59482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89702" y="5612010"/>
            <a:ext cx="25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  <a:cs typeface="Courier New" pitchFamily="49" charset="0"/>
              </a:rPr>
              <a:t>T</a:t>
            </a:r>
          </a:p>
        </p:txBody>
      </p:sp>
      <p:cxnSp>
        <p:nvCxnSpPr>
          <p:cNvPr id="51" name="Straight Arrow Connector 54"/>
          <p:cNvCxnSpPr>
            <a:stCxn id="45" idx="3"/>
            <a:endCxn id="50" idx="1"/>
          </p:cNvCxnSpPr>
          <p:nvPr/>
        </p:nvCxnSpPr>
        <p:spPr>
          <a:xfrm>
            <a:off x="5928616" y="5796676"/>
            <a:ext cx="46108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53" name="Picture 1" descr="Akvelon_logo20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Формирование большого количества данных для машинного обучения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214554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К.В. Воронцов (ШАД Яндекс): </a:t>
            </a:r>
            <a:r>
              <a:rPr lang="ru-RU" sz="25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«Кто обучает машину? Может быть мы? Может быть вы? Оба ответа неверны. Машина обучается на данных! Они называются обучающей выборкой»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7895" y="3967178"/>
            <a:ext cx="561887" cy="86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18" y="3962082"/>
            <a:ext cx="612970" cy="86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0438" y="3967178"/>
            <a:ext cx="561887" cy="86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1460" y="5188757"/>
            <a:ext cx="561887" cy="86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984" y="5188757"/>
            <a:ext cx="561887" cy="86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6351" y="5203834"/>
            <a:ext cx="561887" cy="86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5108427" y="4129957"/>
            <a:ext cx="4135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5" name="Straight Arrow Connector 9"/>
          <p:cNvCxnSpPr>
            <a:endCxn id="74" idx="1"/>
          </p:cNvCxnSpPr>
          <p:nvPr/>
        </p:nvCxnSpPr>
        <p:spPr>
          <a:xfrm flipV="1">
            <a:off x="4620626" y="4391568"/>
            <a:ext cx="4878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20911" y="5351536"/>
            <a:ext cx="4135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7" name="Straight Arrow Connector 11"/>
          <p:cNvCxnSpPr>
            <a:endCxn id="76" idx="1"/>
          </p:cNvCxnSpPr>
          <p:nvPr/>
        </p:nvCxnSpPr>
        <p:spPr>
          <a:xfrm flipV="1">
            <a:off x="2633110" y="5613145"/>
            <a:ext cx="4878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17567" y="4119729"/>
            <a:ext cx="4135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9" name="Straight Arrow Connector 13"/>
          <p:cNvCxnSpPr>
            <a:endCxn id="78" idx="1"/>
          </p:cNvCxnSpPr>
          <p:nvPr/>
        </p:nvCxnSpPr>
        <p:spPr>
          <a:xfrm flipV="1">
            <a:off x="2629766" y="4381339"/>
            <a:ext cx="4878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21175" y="5351536"/>
            <a:ext cx="4135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15"/>
          <p:cNvCxnSpPr>
            <a:endCxn id="80" idx="1"/>
          </p:cNvCxnSpPr>
          <p:nvPr/>
        </p:nvCxnSpPr>
        <p:spPr>
          <a:xfrm flipV="1">
            <a:off x="4633374" y="5613145"/>
            <a:ext cx="4878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121439" y="4102463"/>
            <a:ext cx="4135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cxnSp>
        <p:nvCxnSpPr>
          <p:cNvPr id="83" name="Straight Arrow Connector 17"/>
          <p:cNvCxnSpPr>
            <a:endCxn id="82" idx="1"/>
          </p:cNvCxnSpPr>
          <p:nvPr/>
        </p:nvCxnSpPr>
        <p:spPr>
          <a:xfrm flipV="1">
            <a:off x="6633638" y="4364074"/>
            <a:ext cx="4878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21439" y="5351536"/>
            <a:ext cx="4135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85" name="Straight Arrow Connector 19"/>
          <p:cNvCxnSpPr>
            <a:endCxn id="84" idx="1"/>
          </p:cNvCxnSpPr>
          <p:nvPr/>
        </p:nvCxnSpPr>
        <p:spPr>
          <a:xfrm flipV="1">
            <a:off x="6633638" y="5613145"/>
            <a:ext cx="4878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30" name="Picture 1" descr="Akvelon_logo20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Формирование большого количества данных для машинного обучения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21455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собрать данные для решения задачи машинного обучения?</a:t>
            </a:r>
            <a:endParaRPr lang="ru-RU" sz="24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29" name="Picture 3" descr="C:\Users\ang\Desktop\CS229A\real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152298"/>
            <a:ext cx="2601528" cy="2601528"/>
          </a:xfrm>
          <a:prstGeom prst="rect">
            <a:avLst/>
          </a:prstGeom>
          <a:noFill/>
        </p:spPr>
      </p:pic>
      <p:sp>
        <p:nvSpPr>
          <p:cNvPr id="31" name="Прямоугольник 30"/>
          <p:cNvSpPr/>
          <p:nvPr/>
        </p:nvSpPr>
        <p:spPr>
          <a:xfrm>
            <a:off x="1785918" y="5757073"/>
            <a:ext cx="25717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3399"/>
                </a:solidFill>
                <a:latin typeface="Comic Sans MS" pitchFamily="66" charset="0"/>
              </a:rPr>
              <a:t>Реальные данные</a:t>
            </a:r>
            <a:endParaRPr lang="en-US" sz="1700" dirty="0" smtClean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43438" y="3143248"/>
            <a:ext cx="4286280" cy="396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  <a:cs typeface="Courier New" pitchFamily="49" charset="0"/>
              </a:rPr>
              <a:t>Как увеличить количество данных?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643438" y="3651137"/>
            <a:ext cx="4286280" cy="203125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>
                <a:latin typeface="Comic Sans MS" pitchFamily="66" charset="0"/>
                <a:cs typeface="Courier New" pitchFamily="49" charset="0"/>
              </a:rPr>
              <a:t>Берем различные </a:t>
            </a:r>
            <a:r>
              <a:rPr lang="ru-RU" smtClean="0">
                <a:latin typeface="Comic Sans MS" pitchFamily="66" charset="0"/>
                <a:cs typeface="Courier New" pitchFamily="49" charset="0"/>
              </a:rPr>
              <a:t>типы шрифтов</a:t>
            </a:r>
            <a:endParaRPr lang="ru-RU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ru-RU" dirty="0" smtClean="0">
                <a:latin typeface="Comic Sans MS" pitchFamily="66" charset="0"/>
                <a:cs typeface="Courier New" pitchFamily="49" charset="0"/>
              </a:rPr>
              <a:t>Синтезируем символы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Comic Sans MS" pitchFamily="66" charset="0"/>
                <a:cs typeface="Courier New" pitchFamily="49" charset="0"/>
              </a:rPr>
              <a:t>Помещаем их в случайный фон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Comic Sans MS" pitchFamily="66" charset="0"/>
                <a:cs typeface="Courier New" pitchFamily="49" charset="0"/>
              </a:rPr>
              <a:t>Применяем различные преобразования (размытие, масштабирование и т.п.)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8645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omic Sans MS" pitchFamily="66" charset="0"/>
              </a:rPr>
              <a:t>[</a:t>
            </a:r>
            <a:r>
              <a:rPr lang="en-US" sz="1000" b="1" dirty="0">
                <a:latin typeface="Comic Sans MS" pitchFamily="66" charset="0"/>
              </a:rPr>
              <a:t>Adam Coates and </a:t>
            </a:r>
            <a:endParaRPr lang="ru-RU" sz="1000" b="1" dirty="0" smtClean="0">
              <a:latin typeface="Comic Sans MS" pitchFamily="66" charset="0"/>
            </a:endParaRPr>
          </a:p>
          <a:p>
            <a:r>
              <a:rPr lang="en-US" sz="1000" b="1" dirty="0" smtClean="0">
                <a:latin typeface="Comic Sans MS" pitchFamily="66" charset="0"/>
              </a:rPr>
              <a:t>Tao </a:t>
            </a:r>
            <a:r>
              <a:rPr lang="en-US" sz="1000" b="1" dirty="0">
                <a:latin typeface="Comic Sans MS" pitchFamily="66" charset="0"/>
              </a:rPr>
              <a:t>Wang]</a:t>
            </a: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Формирование большого количества данных для машинного обучения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21455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собрать данные для решения задачи машинного обучения?</a:t>
            </a:r>
            <a:endParaRPr lang="ru-RU" sz="24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29" name="Picture 3" descr="C:\Users\ang\Desktop\CS229A\real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152298"/>
            <a:ext cx="2601528" cy="2601528"/>
          </a:xfrm>
          <a:prstGeom prst="rect">
            <a:avLst/>
          </a:prstGeom>
          <a:noFill/>
        </p:spPr>
      </p:pic>
      <p:sp>
        <p:nvSpPr>
          <p:cNvPr id="31" name="Прямоугольник 30"/>
          <p:cNvSpPr/>
          <p:nvPr/>
        </p:nvSpPr>
        <p:spPr>
          <a:xfrm>
            <a:off x="1785918" y="5757073"/>
            <a:ext cx="25717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3399"/>
                </a:solidFill>
                <a:latin typeface="Comic Sans MS" pitchFamily="66" charset="0"/>
              </a:rPr>
              <a:t>Реальные данные</a:t>
            </a:r>
            <a:endParaRPr lang="en-US" sz="1700" dirty="0" smtClean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1048" y="3000372"/>
            <a:ext cx="276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</a:rPr>
              <a:t>Abcdefg</a:t>
            </a:r>
          </a:p>
          <a:p>
            <a:pPr algn="ctr"/>
            <a:r>
              <a:rPr lang="en-US" sz="3600" dirty="0" smtClean="0">
                <a:latin typeface="Harlow Solid Italic" pitchFamily="82" charset="0"/>
              </a:rPr>
              <a:t>Abcdefg</a:t>
            </a:r>
          </a:p>
          <a:p>
            <a:pPr algn="ctr"/>
            <a:r>
              <a:rPr lang="en-US" sz="3600" dirty="0" smtClean="0">
                <a:latin typeface="Kunstler Script" pitchFamily="66" charset="0"/>
              </a:rPr>
              <a:t>Abcdefg</a:t>
            </a:r>
          </a:p>
          <a:p>
            <a:pPr algn="ctr"/>
            <a:r>
              <a:rPr lang="en-US" sz="3600" dirty="0">
                <a:latin typeface="Kristen ITC" pitchFamily="66" charset="0"/>
                <a:ea typeface="Kozuka Gothic Pro M" pitchFamily="34" charset="-128"/>
              </a:rPr>
              <a:t>Abcdefg</a:t>
            </a:r>
          </a:p>
          <a:p>
            <a:pPr algn="ctr"/>
            <a:r>
              <a:rPr lang="en-US" sz="3600" dirty="0" smtClean="0">
                <a:latin typeface="Old English Text MT" pitchFamily="66" charset="0"/>
              </a:rPr>
              <a:t>Abcdefg</a:t>
            </a:r>
            <a:endParaRPr lang="en-US" sz="3600" dirty="0">
              <a:latin typeface="Old English Text MT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44" y="578645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omic Sans MS" pitchFamily="66" charset="0"/>
              </a:rPr>
              <a:t>[</a:t>
            </a:r>
            <a:r>
              <a:rPr lang="en-US" sz="1000" b="1" dirty="0">
                <a:latin typeface="Comic Sans MS" pitchFamily="66" charset="0"/>
              </a:rPr>
              <a:t>Adam Coates and </a:t>
            </a:r>
            <a:endParaRPr lang="ru-RU" sz="1000" b="1" dirty="0" smtClean="0">
              <a:latin typeface="Comic Sans MS" pitchFamily="66" charset="0"/>
            </a:endParaRPr>
          </a:p>
          <a:p>
            <a:r>
              <a:rPr lang="en-US" sz="1000" b="1" dirty="0" smtClean="0">
                <a:latin typeface="Comic Sans MS" pitchFamily="66" charset="0"/>
              </a:rPr>
              <a:t>Tao </a:t>
            </a:r>
            <a:r>
              <a:rPr lang="en-US" sz="1000" b="1" dirty="0">
                <a:latin typeface="Comic Sans MS" pitchFamily="66" charset="0"/>
              </a:rPr>
              <a:t>Wang]</a:t>
            </a:r>
          </a:p>
        </p:txBody>
      </p:sp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7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Формирование большого количества данных для машинного обучения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21455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собрать данные для решения задачи машинного обучения?</a:t>
            </a:r>
            <a:endParaRPr lang="ru-RU" sz="24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29" name="Picture 3" descr="C:\Users\ang\Desktop\CS229A\real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152298"/>
            <a:ext cx="2601528" cy="2601528"/>
          </a:xfrm>
          <a:prstGeom prst="rect">
            <a:avLst/>
          </a:prstGeom>
          <a:noFill/>
        </p:spPr>
      </p:pic>
      <p:sp>
        <p:nvSpPr>
          <p:cNvPr id="31" name="Прямоугольник 30"/>
          <p:cNvSpPr/>
          <p:nvPr/>
        </p:nvSpPr>
        <p:spPr>
          <a:xfrm>
            <a:off x="1785918" y="5757073"/>
            <a:ext cx="257176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3399"/>
                </a:solidFill>
                <a:latin typeface="Comic Sans MS" pitchFamily="66" charset="0"/>
              </a:rPr>
              <a:t>Реальные данные</a:t>
            </a:r>
            <a:endParaRPr lang="en-US" sz="1700" dirty="0" smtClean="0">
              <a:solidFill>
                <a:srgbClr val="333399"/>
              </a:solidFill>
              <a:latin typeface="Comic Sans MS" pitchFamily="66" charset="0"/>
            </a:endParaRPr>
          </a:p>
        </p:txBody>
      </p:sp>
      <p:pic>
        <p:nvPicPr>
          <p:cNvPr id="14" name="Picture 2" descr="C:\Users\ang\Desktop\CS229A\synthd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143248"/>
            <a:ext cx="2602800" cy="2602800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4714876" y="5756400"/>
            <a:ext cx="264320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3399"/>
                </a:solidFill>
                <a:latin typeface="Comic Sans MS" pitchFamily="66" charset="0"/>
              </a:rPr>
              <a:t>Искусственные данные</a:t>
            </a:r>
            <a:endParaRPr lang="en-US" sz="1700" dirty="0" smtClean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44" y="578645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omic Sans MS" pitchFamily="66" charset="0"/>
              </a:rPr>
              <a:t>[</a:t>
            </a:r>
            <a:r>
              <a:rPr lang="en-US" sz="1000" b="1" dirty="0">
                <a:latin typeface="Comic Sans MS" pitchFamily="66" charset="0"/>
              </a:rPr>
              <a:t>Adam Coates and </a:t>
            </a:r>
            <a:endParaRPr lang="ru-RU" sz="1000" b="1" dirty="0" smtClean="0">
              <a:latin typeface="Comic Sans MS" pitchFamily="66" charset="0"/>
            </a:endParaRPr>
          </a:p>
          <a:p>
            <a:r>
              <a:rPr lang="en-US" sz="1000" b="1" dirty="0" smtClean="0">
                <a:latin typeface="Comic Sans MS" pitchFamily="66" charset="0"/>
              </a:rPr>
              <a:t>Tao </a:t>
            </a:r>
            <a:r>
              <a:rPr lang="en-US" sz="1000" b="1" dirty="0">
                <a:latin typeface="Comic Sans MS" pitchFamily="66" charset="0"/>
              </a:rPr>
              <a:t>Wang]</a:t>
            </a: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0108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Формирование большого количества данных для машинного обучения</a:t>
            </a:r>
            <a:endParaRPr lang="ru-RU" sz="36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2145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Синтезирование данных за счет введения искажений</a:t>
            </a:r>
            <a:endParaRPr lang="ru-RU" sz="24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5" name="Straight Arrow Connector 4"/>
          <p:cNvCxnSpPr/>
          <p:nvPr/>
        </p:nvCxnSpPr>
        <p:spPr>
          <a:xfrm>
            <a:off x="2835757" y="4286256"/>
            <a:ext cx="593235" cy="159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68" y="2786058"/>
            <a:ext cx="3000396" cy="300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795" y="3929066"/>
            <a:ext cx="750100" cy="75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42844" y="578645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Comic Sans MS" pitchFamily="66" charset="0"/>
              </a:rPr>
              <a:t>[</a:t>
            </a:r>
            <a:r>
              <a:rPr lang="en-US" sz="1000" b="1" dirty="0">
                <a:latin typeface="Comic Sans MS" pitchFamily="66" charset="0"/>
              </a:rPr>
              <a:t>Adam Coates and </a:t>
            </a:r>
            <a:endParaRPr lang="ru-RU" sz="1000" b="1" dirty="0" smtClean="0">
              <a:latin typeface="Comic Sans MS" pitchFamily="66" charset="0"/>
            </a:endParaRPr>
          </a:p>
          <a:p>
            <a:r>
              <a:rPr lang="en-US" sz="1000" b="1" dirty="0" smtClean="0">
                <a:latin typeface="Comic Sans MS" pitchFamily="66" charset="0"/>
              </a:rPr>
              <a:t>Tao </a:t>
            </a:r>
            <a:r>
              <a:rPr lang="en-US" sz="1000" b="1" dirty="0">
                <a:latin typeface="Comic Sans MS" pitchFamily="66" charset="0"/>
              </a:rPr>
              <a:t>Wang]</a:t>
            </a:r>
          </a:p>
        </p:txBody>
      </p:sp>
      <p:sp>
        <p:nvSpPr>
          <p:cNvPr id="17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32905"/>
            <a:ext cx="90011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Синтезирование данных за счет </a:t>
            </a:r>
          </a:p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введения искажений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2" y="20002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Вводимые искажения должны соответствовать типам шумов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/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искажений в тестовом множестве</a:t>
            </a:r>
            <a:endParaRPr lang="ru-RU" sz="22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0" name="Straight Arrow Connector 21"/>
          <p:cNvCxnSpPr/>
          <p:nvPr/>
        </p:nvCxnSpPr>
        <p:spPr>
          <a:xfrm>
            <a:off x="4054340" y="3363340"/>
            <a:ext cx="39146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16" y="3027168"/>
            <a:ext cx="611242" cy="6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 r="50000"/>
          <a:stretch/>
        </p:blipFill>
        <p:spPr bwMode="auto">
          <a:xfrm>
            <a:off x="4580676" y="2786058"/>
            <a:ext cx="1216911" cy="12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2" y="40719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Обычно не помогает добавление чисто случайного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не имеющего определенной структуры) шума</a:t>
            </a:r>
            <a:endParaRPr lang="ru-RU" sz="2200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4" name="Straight Arrow Connector 39"/>
          <p:cNvCxnSpPr/>
          <p:nvPr/>
        </p:nvCxnSpPr>
        <p:spPr>
          <a:xfrm>
            <a:off x="4037656" y="5514573"/>
            <a:ext cx="391468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16" y="5178401"/>
            <a:ext cx="611242" cy="6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937" t="14905" r="26447" b="25519"/>
          <a:stretch/>
        </p:blipFill>
        <p:spPr>
          <a:xfrm>
            <a:off x="4561345" y="4929281"/>
            <a:ext cx="1296539" cy="1214363"/>
          </a:xfrm>
          <a:prstGeom prst="rect">
            <a:avLst/>
          </a:prstGeom>
        </p:spPr>
      </p:pic>
      <p:sp>
        <p:nvSpPr>
          <p:cNvPr id="1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04343"/>
            <a:ext cx="90011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Дискуссия по поводу получения большого количества данных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2" y="2159493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Убедиться в том, что классификатор имеет низкое смещение (низкое недообучение). Для этого нужно построить кривые обучения</a:t>
            </a:r>
          </a:p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Как много работы необходимо совершить для десятикратного увеличения (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10x</a:t>
            </a: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имеющейся базы данных?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200" dirty="0" smtClean="0">
                <a:latin typeface="Comic Sans MS" pitchFamily="66" charset="0"/>
                <a:cs typeface="Times New Roman" pitchFamily="18" charset="0"/>
              </a:rPr>
              <a:t>Синтез искусственных данных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200" dirty="0" smtClean="0">
                <a:latin typeface="Comic Sans MS" pitchFamily="66" charset="0"/>
                <a:cs typeface="Times New Roman" pitchFamily="18" charset="0"/>
              </a:rPr>
              <a:t>Накопить и разметить естественные данные самостоятельно</a:t>
            </a:r>
          </a:p>
          <a:p>
            <a:pPr marL="711200" indent="-347663">
              <a:buFont typeface="Wingdings" pitchFamily="2" charset="2"/>
              <a:buChar char="ü"/>
            </a:pPr>
            <a:r>
              <a:rPr lang="ru-RU" sz="2200" dirty="0" smtClean="0">
                <a:latin typeface="Comic Sans MS" pitchFamily="66" charset="0"/>
                <a:cs typeface="Times New Roman" pitchFamily="18" charset="0"/>
              </a:rPr>
              <a:t>Использовать «внешних» людей для решения этой задачи. Например,</a:t>
            </a:r>
            <a:r>
              <a:rPr lang="en-US" sz="2200" dirty="0" smtClean="0">
                <a:latin typeface="Comic Sans MS" pitchFamily="66" charset="0"/>
                <a:cs typeface="Times New Roman" pitchFamily="18" charset="0"/>
              </a:rPr>
              <a:t> Amazon Mechanical Turk</a:t>
            </a:r>
            <a:endParaRPr lang="ru-RU" sz="22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59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1075781"/>
            <a:ext cx="90011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Диагностика алгоритмов машинного обучения (</a:t>
            </a:r>
            <a:r>
              <a:rPr lang="en-US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Machine Learning Diagnostic</a:t>
            </a:r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32" y="2374511"/>
            <a:ext cx="9144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Диагностика – это тест, который необходимо выполнить для улучшения понимания что работает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не работает в алгоритме машинного обучения, а также для получения указаний того, как улучшить его производительность</a:t>
            </a:r>
          </a:p>
          <a:p>
            <a:pPr marL="363538" indent="-363538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Диагностика может занять определенной время для реализации, но будучи проведенной может значительно сократить наше время для настройки алгоритма!</a:t>
            </a:r>
          </a:p>
        </p:txBody>
      </p:sp>
      <p:pic>
        <p:nvPicPr>
          <p:cNvPr id="1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Немного истории!</a:t>
            </a:r>
            <a:endParaRPr lang="ru-RU" sz="3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2" y="1500174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Турок, механический турок или автоматон шахматист 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</a:rPr>
              <a:t>The Turk, also known as the Mechanical Turk or Automaton Chess Player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 – поддельный механический шахматист построенный в 18 веке</a:t>
            </a:r>
          </a:p>
        </p:txBody>
      </p:sp>
      <p:sp>
        <p:nvSpPr>
          <p:cNvPr id="12" name="Прямоугольник 6"/>
          <p:cNvSpPr>
            <a:spLocks noChangeArrowheads="1"/>
          </p:cNvSpPr>
          <p:nvPr/>
        </p:nvSpPr>
        <p:spPr bwMode="auto">
          <a:xfrm>
            <a:off x="142876" y="5820479"/>
            <a:ext cx="885828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http://en.wikipedia.org/wiki/The_Turk</a:t>
            </a:r>
            <a:endParaRPr lang="en-US" sz="1500" dirty="0">
              <a:latin typeface="Comic Sans MS" pitchFamily="66" charset="0"/>
            </a:endParaRPr>
          </a:p>
        </p:txBody>
      </p:sp>
      <p:pic>
        <p:nvPicPr>
          <p:cNvPr id="69634" name="Picture 2" descr="http://upload.wikimedia.org/wikipedia/commons/thumb/2/25/Turk-engraving5.jpg/250px-Turk-engraving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581" y="3064390"/>
            <a:ext cx="3179981" cy="2722064"/>
          </a:xfrm>
          <a:prstGeom prst="rect">
            <a:avLst/>
          </a:prstGeom>
          <a:noFill/>
        </p:spPr>
      </p:pic>
      <p:pic>
        <p:nvPicPr>
          <p:cNvPr id="69636" name="Picture 4" descr="http://upload.wikimedia.org/wikipedia/commons/thumb/2/27/Kempelen_chess1.jpg/250px-Kempelen_ches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071810"/>
            <a:ext cx="2494382" cy="2664000"/>
          </a:xfrm>
          <a:prstGeom prst="rect">
            <a:avLst/>
          </a:prstGeom>
          <a:noFill/>
        </p:spPr>
      </p:pic>
      <p:sp>
        <p:nvSpPr>
          <p:cNvPr id="14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60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5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Анализ производительности </a:t>
            </a:r>
            <a:endParaRPr lang="en-US" sz="32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Ceiling Analysis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 конвейерной системы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2" y="2000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какую часть конвейера нужно потратить больше времени и ресурсов для улучшения производительности всей системы в целом?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5752" y="3071810"/>
            <a:ext cx="8572528" cy="900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endParaRPr lang="en-US" sz="1600" baseline="-25000" dirty="0"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500066" y="3283916"/>
            <a:ext cx="1471642" cy="497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Изображение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ounded Rectangle 2"/>
          <p:cNvSpPr/>
          <p:nvPr/>
        </p:nvSpPr>
        <p:spPr>
          <a:xfrm>
            <a:off x="2357454" y="3202428"/>
            <a:ext cx="1743092" cy="655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Детектирование текста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Rounded Rectangle 3"/>
          <p:cNvSpPr/>
          <p:nvPr/>
        </p:nvSpPr>
        <p:spPr>
          <a:xfrm>
            <a:off x="4481546" y="3202793"/>
            <a:ext cx="1877568" cy="654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Сегментация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6767546" y="3202793"/>
            <a:ext cx="1877568" cy="649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Распознавание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5"/>
          <p:cNvCxnSpPr>
            <a:stCxn id="15" idx="3"/>
            <a:endCxn id="16" idx="1"/>
          </p:cNvCxnSpPr>
          <p:nvPr/>
        </p:nvCxnSpPr>
        <p:spPr>
          <a:xfrm flipV="1">
            <a:off x="1971708" y="3530028"/>
            <a:ext cx="385746" cy="2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6"/>
          <p:cNvCxnSpPr>
            <a:stCxn id="16" idx="3"/>
            <a:endCxn id="17" idx="1"/>
          </p:cNvCxnSpPr>
          <p:nvPr/>
        </p:nvCxnSpPr>
        <p:spPr>
          <a:xfrm>
            <a:off x="4100546" y="3530028"/>
            <a:ext cx="381000" cy="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>
            <a:stCxn id="17" idx="3"/>
            <a:endCxn id="19" idx="1"/>
          </p:cNvCxnSpPr>
          <p:nvPr/>
        </p:nvCxnSpPr>
        <p:spPr>
          <a:xfrm flipV="1">
            <a:off x="6359114" y="3527749"/>
            <a:ext cx="408432" cy="24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34156"/>
              </p:ext>
            </p:extLst>
          </p:nvPr>
        </p:nvGraphicFramePr>
        <p:xfrm>
          <a:off x="1914548" y="4167206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Компонент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Точность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Вся система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72%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Детектирование </a:t>
                      </a:r>
                      <a:r>
                        <a:rPr lang="ru-RU" sz="15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текста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89%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Сегментация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90%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Распознавание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100%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Rectangle 14"/>
          <p:cNvSpPr/>
          <p:nvPr/>
        </p:nvSpPr>
        <p:spPr>
          <a:xfrm>
            <a:off x="1609748" y="4929198"/>
            <a:ext cx="6248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6" name="Rectangle 47"/>
          <p:cNvSpPr/>
          <p:nvPr/>
        </p:nvSpPr>
        <p:spPr>
          <a:xfrm>
            <a:off x="1381148" y="5310206"/>
            <a:ext cx="6248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7" name="Rectangle 48"/>
          <p:cNvSpPr/>
          <p:nvPr/>
        </p:nvSpPr>
        <p:spPr>
          <a:xfrm>
            <a:off x="1381148" y="5691206"/>
            <a:ext cx="6248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8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61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9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Анализ производительности </a:t>
            </a:r>
            <a:endParaRPr lang="en-US" sz="32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Ceiling Analysis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 конвейерной системы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2" y="2000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какую часть конвейера нужно потратить больше времени и ресурсов для улучшения производительности всей системы в целом?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5752" y="3071810"/>
            <a:ext cx="8572528" cy="900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endParaRPr lang="en-US" sz="1600" baseline="-25000" dirty="0"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500066" y="3283916"/>
            <a:ext cx="1471642" cy="497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Изображение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ounded Rectangle 2"/>
          <p:cNvSpPr/>
          <p:nvPr/>
        </p:nvSpPr>
        <p:spPr>
          <a:xfrm>
            <a:off x="2357454" y="3202428"/>
            <a:ext cx="1743092" cy="655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Детектирование текста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Rounded Rectangle 3"/>
          <p:cNvSpPr/>
          <p:nvPr/>
        </p:nvSpPr>
        <p:spPr>
          <a:xfrm>
            <a:off x="4481546" y="3202793"/>
            <a:ext cx="1877568" cy="654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Сегментация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6767546" y="3202793"/>
            <a:ext cx="1877568" cy="649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Распознавание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5"/>
          <p:cNvCxnSpPr>
            <a:stCxn id="15" idx="3"/>
            <a:endCxn id="16" idx="1"/>
          </p:cNvCxnSpPr>
          <p:nvPr/>
        </p:nvCxnSpPr>
        <p:spPr>
          <a:xfrm flipV="1">
            <a:off x="1971708" y="3530028"/>
            <a:ext cx="385746" cy="2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6"/>
          <p:cNvCxnSpPr>
            <a:stCxn id="16" idx="3"/>
            <a:endCxn id="17" idx="1"/>
          </p:cNvCxnSpPr>
          <p:nvPr/>
        </p:nvCxnSpPr>
        <p:spPr>
          <a:xfrm>
            <a:off x="4100546" y="3530028"/>
            <a:ext cx="381000" cy="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>
            <a:stCxn id="17" idx="3"/>
            <a:endCxn id="19" idx="1"/>
          </p:cNvCxnSpPr>
          <p:nvPr/>
        </p:nvCxnSpPr>
        <p:spPr>
          <a:xfrm flipV="1">
            <a:off x="6359114" y="3527749"/>
            <a:ext cx="408432" cy="24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34156"/>
              </p:ext>
            </p:extLst>
          </p:nvPr>
        </p:nvGraphicFramePr>
        <p:xfrm>
          <a:off x="1914548" y="4167206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Компонент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Точность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Вся система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72%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Детектирование </a:t>
                      </a:r>
                      <a:r>
                        <a:rPr lang="ru-RU" sz="15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текста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89%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Сегментация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90%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Распознавание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100%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Freeform 53"/>
          <p:cNvSpPr/>
          <p:nvPr/>
        </p:nvSpPr>
        <p:spPr>
          <a:xfrm rot="572971">
            <a:off x="3783238" y="3511601"/>
            <a:ext cx="465046" cy="496511"/>
          </a:xfrm>
          <a:custGeom>
            <a:avLst/>
            <a:gdLst>
              <a:gd name="connsiteX0" fmla="*/ 0 w 467833"/>
              <a:gd name="connsiteY0" fmla="*/ 446568 h 595423"/>
              <a:gd name="connsiteX1" fmla="*/ 159489 w 467833"/>
              <a:gd name="connsiteY1" fmla="*/ 595423 h 595423"/>
              <a:gd name="connsiteX2" fmla="*/ 467833 w 467833"/>
              <a:gd name="connsiteY2" fmla="*/ 116958 h 595423"/>
              <a:gd name="connsiteX3" fmla="*/ 350875 w 467833"/>
              <a:gd name="connsiteY3" fmla="*/ 0 h 595423"/>
              <a:gd name="connsiteX4" fmla="*/ 159489 w 467833"/>
              <a:gd name="connsiteY4" fmla="*/ 435935 h 595423"/>
              <a:gd name="connsiteX5" fmla="*/ 31898 w 467833"/>
              <a:gd name="connsiteY5" fmla="*/ 287079 h 595423"/>
              <a:gd name="connsiteX6" fmla="*/ 0 w 467833"/>
              <a:gd name="connsiteY6" fmla="*/ 446568 h 595423"/>
              <a:gd name="connsiteX0" fmla="*/ 0 w 467833"/>
              <a:gd name="connsiteY0" fmla="*/ 395768 h 544623"/>
              <a:gd name="connsiteX1" fmla="*/ 159489 w 467833"/>
              <a:gd name="connsiteY1" fmla="*/ 544623 h 544623"/>
              <a:gd name="connsiteX2" fmla="*/ 467833 w 467833"/>
              <a:gd name="connsiteY2" fmla="*/ 66158 h 544623"/>
              <a:gd name="connsiteX3" fmla="*/ 345795 w 467833"/>
              <a:gd name="connsiteY3" fmla="*/ 0 h 544623"/>
              <a:gd name="connsiteX4" fmla="*/ 159489 w 467833"/>
              <a:gd name="connsiteY4" fmla="*/ 385135 h 544623"/>
              <a:gd name="connsiteX5" fmla="*/ 31898 w 467833"/>
              <a:gd name="connsiteY5" fmla="*/ 236279 h 544623"/>
              <a:gd name="connsiteX6" fmla="*/ 0 w 467833"/>
              <a:gd name="connsiteY6" fmla="*/ 395768 h 544623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3098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20187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0715 w 538953"/>
              <a:gd name="connsiteY3" fmla="*/ 227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491130"/>
              <a:gd name="connsiteY0" fmla="*/ 498891 h 647746"/>
              <a:gd name="connsiteX1" fmla="*/ 159489 w 491130"/>
              <a:gd name="connsiteY1" fmla="*/ 647746 h 647746"/>
              <a:gd name="connsiteX2" fmla="*/ 491130 w 491130"/>
              <a:gd name="connsiteY2" fmla="*/ 0 h 647746"/>
              <a:gd name="connsiteX3" fmla="*/ 340715 w 491130"/>
              <a:gd name="connsiteY3" fmla="*/ 52323 h 647746"/>
              <a:gd name="connsiteX4" fmla="*/ 159489 w 491130"/>
              <a:gd name="connsiteY4" fmla="*/ 488258 h 647746"/>
              <a:gd name="connsiteX5" fmla="*/ 26818 w 491130"/>
              <a:gd name="connsiteY5" fmla="*/ 352102 h 647746"/>
              <a:gd name="connsiteX6" fmla="*/ 0 w 491130"/>
              <a:gd name="connsiteY6" fmla="*/ 498891 h 647746"/>
              <a:gd name="connsiteX0" fmla="*/ 0 w 491130"/>
              <a:gd name="connsiteY0" fmla="*/ 498891 h 655448"/>
              <a:gd name="connsiteX1" fmla="*/ 196712 w 491130"/>
              <a:gd name="connsiteY1" fmla="*/ 655448 h 655448"/>
              <a:gd name="connsiteX2" fmla="*/ 491130 w 491130"/>
              <a:gd name="connsiteY2" fmla="*/ 0 h 655448"/>
              <a:gd name="connsiteX3" fmla="*/ 340715 w 491130"/>
              <a:gd name="connsiteY3" fmla="*/ 52323 h 655448"/>
              <a:gd name="connsiteX4" fmla="*/ 159489 w 491130"/>
              <a:gd name="connsiteY4" fmla="*/ 488258 h 655448"/>
              <a:gd name="connsiteX5" fmla="*/ 26818 w 491130"/>
              <a:gd name="connsiteY5" fmla="*/ 352102 h 655448"/>
              <a:gd name="connsiteX6" fmla="*/ 0 w 491130"/>
              <a:gd name="connsiteY6" fmla="*/ 498891 h 6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0" h="655448">
                <a:moveTo>
                  <a:pt x="0" y="498891"/>
                </a:moveTo>
                <a:lnTo>
                  <a:pt x="196712" y="655448"/>
                </a:lnTo>
                <a:lnTo>
                  <a:pt x="491130" y="0"/>
                </a:lnTo>
                <a:lnTo>
                  <a:pt x="340715" y="52323"/>
                </a:lnTo>
                <a:lnTo>
                  <a:pt x="159489" y="488258"/>
                </a:lnTo>
                <a:lnTo>
                  <a:pt x="26818" y="352102"/>
                </a:lnTo>
                <a:lnTo>
                  <a:pt x="0" y="498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47"/>
          <p:cNvSpPr/>
          <p:nvPr/>
        </p:nvSpPr>
        <p:spPr>
          <a:xfrm>
            <a:off x="1381148" y="5310206"/>
            <a:ext cx="6248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7" name="Rectangle 48"/>
          <p:cNvSpPr/>
          <p:nvPr/>
        </p:nvSpPr>
        <p:spPr>
          <a:xfrm>
            <a:off x="1381148" y="5691206"/>
            <a:ext cx="6248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62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8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Анализ производительности </a:t>
            </a:r>
            <a:endParaRPr lang="en-US" sz="32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Ceiling Analysis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 конвейерной системы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2" y="2000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какую часть конвейера нужно потратить больше времени и ресурсов для улучшения производительности всей системы в целом?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5752" y="3071810"/>
            <a:ext cx="8572528" cy="900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endParaRPr lang="en-US" sz="1600" baseline="-25000" dirty="0"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500066" y="3283916"/>
            <a:ext cx="1471642" cy="497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Изображение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ounded Rectangle 2"/>
          <p:cNvSpPr/>
          <p:nvPr/>
        </p:nvSpPr>
        <p:spPr>
          <a:xfrm>
            <a:off x="2357454" y="3202428"/>
            <a:ext cx="1743092" cy="655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Детектирование текста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Rounded Rectangle 3"/>
          <p:cNvSpPr/>
          <p:nvPr/>
        </p:nvSpPr>
        <p:spPr>
          <a:xfrm>
            <a:off x="4481546" y="3202793"/>
            <a:ext cx="1877568" cy="654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Сегментация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6767546" y="3202793"/>
            <a:ext cx="1877568" cy="649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Распознавание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5"/>
          <p:cNvCxnSpPr>
            <a:stCxn id="15" idx="3"/>
            <a:endCxn id="16" idx="1"/>
          </p:cNvCxnSpPr>
          <p:nvPr/>
        </p:nvCxnSpPr>
        <p:spPr>
          <a:xfrm flipV="1">
            <a:off x="1971708" y="3530028"/>
            <a:ext cx="385746" cy="2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6"/>
          <p:cNvCxnSpPr>
            <a:stCxn id="16" idx="3"/>
            <a:endCxn id="17" idx="1"/>
          </p:cNvCxnSpPr>
          <p:nvPr/>
        </p:nvCxnSpPr>
        <p:spPr>
          <a:xfrm>
            <a:off x="4100546" y="3530028"/>
            <a:ext cx="381000" cy="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>
            <a:stCxn id="17" idx="3"/>
            <a:endCxn id="19" idx="1"/>
          </p:cNvCxnSpPr>
          <p:nvPr/>
        </p:nvCxnSpPr>
        <p:spPr>
          <a:xfrm flipV="1">
            <a:off x="6359114" y="3527749"/>
            <a:ext cx="408432" cy="24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34156"/>
              </p:ext>
            </p:extLst>
          </p:nvPr>
        </p:nvGraphicFramePr>
        <p:xfrm>
          <a:off x="1914548" y="4167206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Компонент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Точность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Вся система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72%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Детектирование </a:t>
                      </a:r>
                      <a:r>
                        <a:rPr lang="ru-RU" sz="15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текста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89%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Сегментация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90%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Распознавание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100%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Freeform 53"/>
          <p:cNvSpPr/>
          <p:nvPr/>
        </p:nvSpPr>
        <p:spPr>
          <a:xfrm rot="572971">
            <a:off x="6069254" y="3506880"/>
            <a:ext cx="465046" cy="496511"/>
          </a:xfrm>
          <a:custGeom>
            <a:avLst/>
            <a:gdLst>
              <a:gd name="connsiteX0" fmla="*/ 0 w 467833"/>
              <a:gd name="connsiteY0" fmla="*/ 446568 h 595423"/>
              <a:gd name="connsiteX1" fmla="*/ 159489 w 467833"/>
              <a:gd name="connsiteY1" fmla="*/ 595423 h 595423"/>
              <a:gd name="connsiteX2" fmla="*/ 467833 w 467833"/>
              <a:gd name="connsiteY2" fmla="*/ 116958 h 595423"/>
              <a:gd name="connsiteX3" fmla="*/ 350875 w 467833"/>
              <a:gd name="connsiteY3" fmla="*/ 0 h 595423"/>
              <a:gd name="connsiteX4" fmla="*/ 159489 w 467833"/>
              <a:gd name="connsiteY4" fmla="*/ 435935 h 595423"/>
              <a:gd name="connsiteX5" fmla="*/ 31898 w 467833"/>
              <a:gd name="connsiteY5" fmla="*/ 287079 h 595423"/>
              <a:gd name="connsiteX6" fmla="*/ 0 w 467833"/>
              <a:gd name="connsiteY6" fmla="*/ 446568 h 595423"/>
              <a:gd name="connsiteX0" fmla="*/ 0 w 467833"/>
              <a:gd name="connsiteY0" fmla="*/ 395768 h 544623"/>
              <a:gd name="connsiteX1" fmla="*/ 159489 w 467833"/>
              <a:gd name="connsiteY1" fmla="*/ 544623 h 544623"/>
              <a:gd name="connsiteX2" fmla="*/ 467833 w 467833"/>
              <a:gd name="connsiteY2" fmla="*/ 66158 h 544623"/>
              <a:gd name="connsiteX3" fmla="*/ 345795 w 467833"/>
              <a:gd name="connsiteY3" fmla="*/ 0 h 544623"/>
              <a:gd name="connsiteX4" fmla="*/ 159489 w 467833"/>
              <a:gd name="connsiteY4" fmla="*/ 385135 h 544623"/>
              <a:gd name="connsiteX5" fmla="*/ 31898 w 467833"/>
              <a:gd name="connsiteY5" fmla="*/ 236279 h 544623"/>
              <a:gd name="connsiteX6" fmla="*/ 0 w 467833"/>
              <a:gd name="connsiteY6" fmla="*/ 395768 h 544623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3098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20187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0715 w 538953"/>
              <a:gd name="connsiteY3" fmla="*/ 227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491130"/>
              <a:gd name="connsiteY0" fmla="*/ 498891 h 647746"/>
              <a:gd name="connsiteX1" fmla="*/ 159489 w 491130"/>
              <a:gd name="connsiteY1" fmla="*/ 647746 h 647746"/>
              <a:gd name="connsiteX2" fmla="*/ 491130 w 491130"/>
              <a:gd name="connsiteY2" fmla="*/ 0 h 647746"/>
              <a:gd name="connsiteX3" fmla="*/ 340715 w 491130"/>
              <a:gd name="connsiteY3" fmla="*/ 52323 h 647746"/>
              <a:gd name="connsiteX4" fmla="*/ 159489 w 491130"/>
              <a:gd name="connsiteY4" fmla="*/ 488258 h 647746"/>
              <a:gd name="connsiteX5" fmla="*/ 26818 w 491130"/>
              <a:gd name="connsiteY5" fmla="*/ 352102 h 647746"/>
              <a:gd name="connsiteX6" fmla="*/ 0 w 491130"/>
              <a:gd name="connsiteY6" fmla="*/ 498891 h 647746"/>
              <a:gd name="connsiteX0" fmla="*/ 0 w 491130"/>
              <a:gd name="connsiteY0" fmla="*/ 498891 h 655448"/>
              <a:gd name="connsiteX1" fmla="*/ 196712 w 491130"/>
              <a:gd name="connsiteY1" fmla="*/ 655448 h 655448"/>
              <a:gd name="connsiteX2" fmla="*/ 491130 w 491130"/>
              <a:gd name="connsiteY2" fmla="*/ 0 h 655448"/>
              <a:gd name="connsiteX3" fmla="*/ 340715 w 491130"/>
              <a:gd name="connsiteY3" fmla="*/ 52323 h 655448"/>
              <a:gd name="connsiteX4" fmla="*/ 159489 w 491130"/>
              <a:gd name="connsiteY4" fmla="*/ 488258 h 655448"/>
              <a:gd name="connsiteX5" fmla="*/ 26818 w 491130"/>
              <a:gd name="connsiteY5" fmla="*/ 352102 h 655448"/>
              <a:gd name="connsiteX6" fmla="*/ 0 w 491130"/>
              <a:gd name="connsiteY6" fmla="*/ 498891 h 6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0" h="655448">
                <a:moveTo>
                  <a:pt x="0" y="498891"/>
                </a:moveTo>
                <a:lnTo>
                  <a:pt x="196712" y="655448"/>
                </a:lnTo>
                <a:lnTo>
                  <a:pt x="491130" y="0"/>
                </a:lnTo>
                <a:lnTo>
                  <a:pt x="340715" y="52323"/>
                </a:lnTo>
                <a:lnTo>
                  <a:pt x="159489" y="488258"/>
                </a:lnTo>
                <a:lnTo>
                  <a:pt x="26818" y="352102"/>
                </a:lnTo>
                <a:lnTo>
                  <a:pt x="0" y="498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572971">
            <a:off x="3783238" y="3511601"/>
            <a:ext cx="465046" cy="496511"/>
          </a:xfrm>
          <a:custGeom>
            <a:avLst/>
            <a:gdLst>
              <a:gd name="connsiteX0" fmla="*/ 0 w 467833"/>
              <a:gd name="connsiteY0" fmla="*/ 446568 h 595423"/>
              <a:gd name="connsiteX1" fmla="*/ 159489 w 467833"/>
              <a:gd name="connsiteY1" fmla="*/ 595423 h 595423"/>
              <a:gd name="connsiteX2" fmla="*/ 467833 w 467833"/>
              <a:gd name="connsiteY2" fmla="*/ 116958 h 595423"/>
              <a:gd name="connsiteX3" fmla="*/ 350875 w 467833"/>
              <a:gd name="connsiteY3" fmla="*/ 0 h 595423"/>
              <a:gd name="connsiteX4" fmla="*/ 159489 w 467833"/>
              <a:gd name="connsiteY4" fmla="*/ 435935 h 595423"/>
              <a:gd name="connsiteX5" fmla="*/ 31898 w 467833"/>
              <a:gd name="connsiteY5" fmla="*/ 287079 h 595423"/>
              <a:gd name="connsiteX6" fmla="*/ 0 w 467833"/>
              <a:gd name="connsiteY6" fmla="*/ 446568 h 595423"/>
              <a:gd name="connsiteX0" fmla="*/ 0 w 467833"/>
              <a:gd name="connsiteY0" fmla="*/ 395768 h 544623"/>
              <a:gd name="connsiteX1" fmla="*/ 159489 w 467833"/>
              <a:gd name="connsiteY1" fmla="*/ 544623 h 544623"/>
              <a:gd name="connsiteX2" fmla="*/ 467833 w 467833"/>
              <a:gd name="connsiteY2" fmla="*/ 66158 h 544623"/>
              <a:gd name="connsiteX3" fmla="*/ 345795 w 467833"/>
              <a:gd name="connsiteY3" fmla="*/ 0 h 544623"/>
              <a:gd name="connsiteX4" fmla="*/ 159489 w 467833"/>
              <a:gd name="connsiteY4" fmla="*/ 385135 h 544623"/>
              <a:gd name="connsiteX5" fmla="*/ 31898 w 467833"/>
              <a:gd name="connsiteY5" fmla="*/ 236279 h 544623"/>
              <a:gd name="connsiteX6" fmla="*/ 0 w 467833"/>
              <a:gd name="connsiteY6" fmla="*/ 395768 h 544623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3098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20187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0715 w 538953"/>
              <a:gd name="connsiteY3" fmla="*/ 227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491130"/>
              <a:gd name="connsiteY0" fmla="*/ 498891 h 647746"/>
              <a:gd name="connsiteX1" fmla="*/ 159489 w 491130"/>
              <a:gd name="connsiteY1" fmla="*/ 647746 h 647746"/>
              <a:gd name="connsiteX2" fmla="*/ 491130 w 491130"/>
              <a:gd name="connsiteY2" fmla="*/ 0 h 647746"/>
              <a:gd name="connsiteX3" fmla="*/ 340715 w 491130"/>
              <a:gd name="connsiteY3" fmla="*/ 52323 h 647746"/>
              <a:gd name="connsiteX4" fmla="*/ 159489 w 491130"/>
              <a:gd name="connsiteY4" fmla="*/ 488258 h 647746"/>
              <a:gd name="connsiteX5" fmla="*/ 26818 w 491130"/>
              <a:gd name="connsiteY5" fmla="*/ 352102 h 647746"/>
              <a:gd name="connsiteX6" fmla="*/ 0 w 491130"/>
              <a:gd name="connsiteY6" fmla="*/ 498891 h 647746"/>
              <a:gd name="connsiteX0" fmla="*/ 0 w 491130"/>
              <a:gd name="connsiteY0" fmla="*/ 498891 h 655448"/>
              <a:gd name="connsiteX1" fmla="*/ 196712 w 491130"/>
              <a:gd name="connsiteY1" fmla="*/ 655448 h 655448"/>
              <a:gd name="connsiteX2" fmla="*/ 491130 w 491130"/>
              <a:gd name="connsiteY2" fmla="*/ 0 h 655448"/>
              <a:gd name="connsiteX3" fmla="*/ 340715 w 491130"/>
              <a:gd name="connsiteY3" fmla="*/ 52323 h 655448"/>
              <a:gd name="connsiteX4" fmla="*/ 159489 w 491130"/>
              <a:gd name="connsiteY4" fmla="*/ 488258 h 655448"/>
              <a:gd name="connsiteX5" fmla="*/ 26818 w 491130"/>
              <a:gd name="connsiteY5" fmla="*/ 352102 h 655448"/>
              <a:gd name="connsiteX6" fmla="*/ 0 w 491130"/>
              <a:gd name="connsiteY6" fmla="*/ 498891 h 6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0" h="655448">
                <a:moveTo>
                  <a:pt x="0" y="498891"/>
                </a:moveTo>
                <a:lnTo>
                  <a:pt x="196712" y="655448"/>
                </a:lnTo>
                <a:lnTo>
                  <a:pt x="491130" y="0"/>
                </a:lnTo>
                <a:lnTo>
                  <a:pt x="340715" y="52323"/>
                </a:lnTo>
                <a:lnTo>
                  <a:pt x="159489" y="488258"/>
                </a:lnTo>
                <a:lnTo>
                  <a:pt x="26818" y="352102"/>
                </a:lnTo>
                <a:lnTo>
                  <a:pt x="0" y="498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8"/>
          <p:cNvSpPr/>
          <p:nvPr/>
        </p:nvSpPr>
        <p:spPr>
          <a:xfrm>
            <a:off x="1381148" y="5691206"/>
            <a:ext cx="6248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63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6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Анализ производительности </a:t>
            </a:r>
            <a:endParaRPr lang="en-US" sz="32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Ceiling Analysis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 конвейерной системы</a:t>
            </a:r>
            <a:endParaRPr lang="ru-RU" sz="3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32" y="2000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buFont typeface="Wingdings" pitchFamily="2" charset="2"/>
              <a:buChar char="ü"/>
            </a:pPr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какую часть конвейера нужно потратить больше времени и ресурсов для улучшения производительности всей системы в целом?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5752" y="3071810"/>
            <a:ext cx="8572528" cy="9000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endParaRPr lang="en-US" sz="1600" baseline="-25000" dirty="0"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15" name="Rounded Rectangle 1"/>
          <p:cNvSpPr/>
          <p:nvPr/>
        </p:nvSpPr>
        <p:spPr>
          <a:xfrm>
            <a:off x="500066" y="3283916"/>
            <a:ext cx="1471642" cy="497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Изображение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ounded Rectangle 2"/>
          <p:cNvSpPr/>
          <p:nvPr/>
        </p:nvSpPr>
        <p:spPr>
          <a:xfrm>
            <a:off x="2357454" y="3202428"/>
            <a:ext cx="1743092" cy="655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Детектирование текста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" name="Rounded Rectangle 3"/>
          <p:cNvSpPr/>
          <p:nvPr/>
        </p:nvSpPr>
        <p:spPr>
          <a:xfrm>
            <a:off x="4481546" y="3202793"/>
            <a:ext cx="1877568" cy="6548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Сегментация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6767546" y="3202793"/>
            <a:ext cx="1877568" cy="6499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50" dirty="0" smtClean="0">
                <a:solidFill>
                  <a:schemeClr val="tx1"/>
                </a:solidFill>
                <a:latin typeface="Comic Sans MS" pitchFamily="66" charset="0"/>
              </a:rPr>
              <a:t>Распознавание символов</a:t>
            </a:r>
            <a:endParaRPr lang="en-US" sz="145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5"/>
          <p:cNvCxnSpPr>
            <a:stCxn id="15" idx="3"/>
            <a:endCxn id="16" idx="1"/>
          </p:cNvCxnSpPr>
          <p:nvPr/>
        </p:nvCxnSpPr>
        <p:spPr>
          <a:xfrm flipV="1">
            <a:off x="1971708" y="3530028"/>
            <a:ext cx="385746" cy="2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6"/>
          <p:cNvCxnSpPr>
            <a:stCxn id="16" idx="3"/>
            <a:endCxn id="17" idx="1"/>
          </p:cNvCxnSpPr>
          <p:nvPr/>
        </p:nvCxnSpPr>
        <p:spPr>
          <a:xfrm>
            <a:off x="4100546" y="3530028"/>
            <a:ext cx="381000" cy="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>
            <a:stCxn id="17" idx="3"/>
            <a:endCxn id="19" idx="1"/>
          </p:cNvCxnSpPr>
          <p:nvPr/>
        </p:nvCxnSpPr>
        <p:spPr>
          <a:xfrm flipV="1">
            <a:off x="6359114" y="3527749"/>
            <a:ext cx="408432" cy="24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34156"/>
              </p:ext>
            </p:extLst>
          </p:nvPr>
        </p:nvGraphicFramePr>
        <p:xfrm>
          <a:off x="1914548" y="4167206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Компонент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Точность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Вся система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72%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Детектирование текста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89%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Сегментация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90%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Распознавание символов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100%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Freeform 53"/>
          <p:cNvSpPr/>
          <p:nvPr/>
        </p:nvSpPr>
        <p:spPr>
          <a:xfrm rot="572971">
            <a:off x="8355270" y="3506880"/>
            <a:ext cx="465046" cy="496511"/>
          </a:xfrm>
          <a:custGeom>
            <a:avLst/>
            <a:gdLst>
              <a:gd name="connsiteX0" fmla="*/ 0 w 467833"/>
              <a:gd name="connsiteY0" fmla="*/ 446568 h 595423"/>
              <a:gd name="connsiteX1" fmla="*/ 159489 w 467833"/>
              <a:gd name="connsiteY1" fmla="*/ 595423 h 595423"/>
              <a:gd name="connsiteX2" fmla="*/ 467833 w 467833"/>
              <a:gd name="connsiteY2" fmla="*/ 116958 h 595423"/>
              <a:gd name="connsiteX3" fmla="*/ 350875 w 467833"/>
              <a:gd name="connsiteY3" fmla="*/ 0 h 595423"/>
              <a:gd name="connsiteX4" fmla="*/ 159489 w 467833"/>
              <a:gd name="connsiteY4" fmla="*/ 435935 h 595423"/>
              <a:gd name="connsiteX5" fmla="*/ 31898 w 467833"/>
              <a:gd name="connsiteY5" fmla="*/ 287079 h 595423"/>
              <a:gd name="connsiteX6" fmla="*/ 0 w 467833"/>
              <a:gd name="connsiteY6" fmla="*/ 446568 h 595423"/>
              <a:gd name="connsiteX0" fmla="*/ 0 w 467833"/>
              <a:gd name="connsiteY0" fmla="*/ 395768 h 544623"/>
              <a:gd name="connsiteX1" fmla="*/ 159489 w 467833"/>
              <a:gd name="connsiteY1" fmla="*/ 544623 h 544623"/>
              <a:gd name="connsiteX2" fmla="*/ 467833 w 467833"/>
              <a:gd name="connsiteY2" fmla="*/ 66158 h 544623"/>
              <a:gd name="connsiteX3" fmla="*/ 345795 w 467833"/>
              <a:gd name="connsiteY3" fmla="*/ 0 h 544623"/>
              <a:gd name="connsiteX4" fmla="*/ 159489 w 467833"/>
              <a:gd name="connsiteY4" fmla="*/ 385135 h 544623"/>
              <a:gd name="connsiteX5" fmla="*/ 31898 w 467833"/>
              <a:gd name="connsiteY5" fmla="*/ 236279 h 544623"/>
              <a:gd name="connsiteX6" fmla="*/ 0 w 467833"/>
              <a:gd name="connsiteY6" fmla="*/ 395768 h 544623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3098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20187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0715 w 538953"/>
              <a:gd name="connsiteY3" fmla="*/ 227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491130"/>
              <a:gd name="connsiteY0" fmla="*/ 498891 h 647746"/>
              <a:gd name="connsiteX1" fmla="*/ 159489 w 491130"/>
              <a:gd name="connsiteY1" fmla="*/ 647746 h 647746"/>
              <a:gd name="connsiteX2" fmla="*/ 491130 w 491130"/>
              <a:gd name="connsiteY2" fmla="*/ 0 h 647746"/>
              <a:gd name="connsiteX3" fmla="*/ 340715 w 491130"/>
              <a:gd name="connsiteY3" fmla="*/ 52323 h 647746"/>
              <a:gd name="connsiteX4" fmla="*/ 159489 w 491130"/>
              <a:gd name="connsiteY4" fmla="*/ 488258 h 647746"/>
              <a:gd name="connsiteX5" fmla="*/ 26818 w 491130"/>
              <a:gd name="connsiteY5" fmla="*/ 352102 h 647746"/>
              <a:gd name="connsiteX6" fmla="*/ 0 w 491130"/>
              <a:gd name="connsiteY6" fmla="*/ 498891 h 647746"/>
              <a:gd name="connsiteX0" fmla="*/ 0 w 491130"/>
              <a:gd name="connsiteY0" fmla="*/ 498891 h 655448"/>
              <a:gd name="connsiteX1" fmla="*/ 196712 w 491130"/>
              <a:gd name="connsiteY1" fmla="*/ 655448 h 655448"/>
              <a:gd name="connsiteX2" fmla="*/ 491130 w 491130"/>
              <a:gd name="connsiteY2" fmla="*/ 0 h 655448"/>
              <a:gd name="connsiteX3" fmla="*/ 340715 w 491130"/>
              <a:gd name="connsiteY3" fmla="*/ 52323 h 655448"/>
              <a:gd name="connsiteX4" fmla="*/ 159489 w 491130"/>
              <a:gd name="connsiteY4" fmla="*/ 488258 h 655448"/>
              <a:gd name="connsiteX5" fmla="*/ 26818 w 491130"/>
              <a:gd name="connsiteY5" fmla="*/ 352102 h 655448"/>
              <a:gd name="connsiteX6" fmla="*/ 0 w 491130"/>
              <a:gd name="connsiteY6" fmla="*/ 498891 h 6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0" h="655448">
                <a:moveTo>
                  <a:pt x="0" y="498891"/>
                </a:moveTo>
                <a:lnTo>
                  <a:pt x="196712" y="655448"/>
                </a:lnTo>
                <a:lnTo>
                  <a:pt x="491130" y="0"/>
                </a:lnTo>
                <a:lnTo>
                  <a:pt x="340715" y="52323"/>
                </a:lnTo>
                <a:lnTo>
                  <a:pt x="159489" y="488258"/>
                </a:lnTo>
                <a:lnTo>
                  <a:pt x="26818" y="352102"/>
                </a:lnTo>
                <a:lnTo>
                  <a:pt x="0" y="498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3"/>
          <p:cNvSpPr/>
          <p:nvPr/>
        </p:nvSpPr>
        <p:spPr>
          <a:xfrm rot="572971">
            <a:off x="6069254" y="3506880"/>
            <a:ext cx="465046" cy="496511"/>
          </a:xfrm>
          <a:custGeom>
            <a:avLst/>
            <a:gdLst>
              <a:gd name="connsiteX0" fmla="*/ 0 w 467833"/>
              <a:gd name="connsiteY0" fmla="*/ 446568 h 595423"/>
              <a:gd name="connsiteX1" fmla="*/ 159489 w 467833"/>
              <a:gd name="connsiteY1" fmla="*/ 595423 h 595423"/>
              <a:gd name="connsiteX2" fmla="*/ 467833 w 467833"/>
              <a:gd name="connsiteY2" fmla="*/ 116958 h 595423"/>
              <a:gd name="connsiteX3" fmla="*/ 350875 w 467833"/>
              <a:gd name="connsiteY3" fmla="*/ 0 h 595423"/>
              <a:gd name="connsiteX4" fmla="*/ 159489 w 467833"/>
              <a:gd name="connsiteY4" fmla="*/ 435935 h 595423"/>
              <a:gd name="connsiteX5" fmla="*/ 31898 w 467833"/>
              <a:gd name="connsiteY5" fmla="*/ 287079 h 595423"/>
              <a:gd name="connsiteX6" fmla="*/ 0 w 467833"/>
              <a:gd name="connsiteY6" fmla="*/ 446568 h 595423"/>
              <a:gd name="connsiteX0" fmla="*/ 0 w 467833"/>
              <a:gd name="connsiteY0" fmla="*/ 395768 h 544623"/>
              <a:gd name="connsiteX1" fmla="*/ 159489 w 467833"/>
              <a:gd name="connsiteY1" fmla="*/ 544623 h 544623"/>
              <a:gd name="connsiteX2" fmla="*/ 467833 w 467833"/>
              <a:gd name="connsiteY2" fmla="*/ 66158 h 544623"/>
              <a:gd name="connsiteX3" fmla="*/ 345795 w 467833"/>
              <a:gd name="connsiteY3" fmla="*/ 0 h 544623"/>
              <a:gd name="connsiteX4" fmla="*/ 159489 w 467833"/>
              <a:gd name="connsiteY4" fmla="*/ 385135 h 544623"/>
              <a:gd name="connsiteX5" fmla="*/ 31898 w 467833"/>
              <a:gd name="connsiteY5" fmla="*/ 236279 h 544623"/>
              <a:gd name="connsiteX6" fmla="*/ 0 w 467833"/>
              <a:gd name="connsiteY6" fmla="*/ 395768 h 544623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3098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20187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0715 w 538953"/>
              <a:gd name="connsiteY3" fmla="*/ 227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491130"/>
              <a:gd name="connsiteY0" fmla="*/ 498891 h 647746"/>
              <a:gd name="connsiteX1" fmla="*/ 159489 w 491130"/>
              <a:gd name="connsiteY1" fmla="*/ 647746 h 647746"/>
              <a:gd name="connsiteX2" fmla="*/ 491130 w 491130"/>
              <a:gd name="connsiteY2" fmla="*/ 0 h 647746"/>
              <a:gd name="connsiteX3" fmla="*/ 340715 w 491130"/>
              <a:gd name="connsiteY3" fmla="*/ 52323 h 647746"/>
              <a:gd name="connsiteX4" fmla="*/ 159489 w 491130"/>
              <a:gd name="connsiteY4" fmla="*/ 488258 h 647746"/>
              <a:gd name="connsiteX5" fmla="*/ 26818 w 491130"/>
              <a:gd name="connsiteY5" fmla="*/ 352102 h 647746"/>
              <a:gd name="connsiteX6" fmla="*/ 0 w 491130"/>
              <a:gd name="connsiteY6" fmla="*/ 498891 h 647746"/>
              <a:gd name="connsiteX0" fmla="*/ 0 w 491130"/>
              <a:gd name="connsiteY0" fmla="*/ 498891 h 655448"/>
              <a:gd name="connsiteX1" fmla="*/ 196712 w 491130"/>
              <a:gd name="connsiteY1" fmla="*/ 655448 h 655448"/>
              <a:gd name="connsiteX2" fmla="*/ 491130 w 491130"/>
              <a:gd name="connsiteY2" fmla="*/ 0 h 655448"/>
              <a:gd name="connsiteX3" fmla="*/ 340715 w 491130"/>
              <a:gd name="connsiteY3" fmla="*/ 52323 h 655448"/>
              <a:gd name="connsiteX4" fmla="*/ 159489 w 491130"/>
              <a:gd name="connsiteY4" fmla="*/ 488258 h 655448"/>
              <a:gd name="connsiteX5" fmla="*/ 26818 w 491130"/>
              <a:gd name="connsiteY5" fmla="*/ 352102 h 655448"/>
              <a:gd name="connsiteX6" fmla="*/ 0 w 491130"/>
              <a:gd name="connsiteY6" fmla="*/ 498891 h 6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0" h="655448">
                <a:moveTo>
                  <a:pt x="0" y="498891"/>
                </a:moveTo>
                <a:lnTo>
                  <a:pt x="196712" y="655448"/>
                </a:lnTo>
                <a:lnTo>
                  <a:pt x="491130" y="0"/>
                </a:lnTo>
                <a:lnTo>
                  <a:pt x="340715" y="52323"/>
                </a:lnTo>
                <a:lnTo>
                  <a:pt x="159489" y="488258"/>
                </a:lnTo>
                <a:lnTo>
                  <a:pt x="26818" y="352102"/>
                </a:lnTo>
                <a:lnTo>
                  <a:pt x="0" y="498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3"/>
          <p:cNvSpPr/>
          <p:nvPr/>
        </p:nvSpPr>
        <p:spPr>
          <a:xfrm rot="572971">
            <a:off x="3783238" y="3511601"/>
            <a:ext cx="465046" cy="496511"/>
          </a:xfrm>
          <a:custGeom>
            <a:avLst/>
            <a:gdLst>
              <a:gd name="connsiteX0" fmla="*/ 0 w 467833"/>
              <a:gd name="connsiteY0" fmla="*/ 446568 h 595423"/>
              <a:gd name="connsiteX1" fmla="*/ 159489 w 467833"/>
              <a:gd name="connsiteY1" fmla="*/ 595423 h 595423"/>
              <a:gd name="connsiteX2" fmla="*/ 467833 w 467833"/>
              <a:gd name="connsiteY2" fmla="*/ 116958 h 595423"/>
              <a:gd name="connsiteX3" fmla="*/ 350875 w 467833"/>
              <a:gd name="connsiteY3" fmla="*/ 0 h 595423"/>
              <a:gd name="connsiteX4" fmla="*/ 159489 w 467833"/>
              <a:gd name="connsiteY4" fmla="*/ 435935 h 595423"/>
              <a:gd name="connsiteX5" fmla="*/ 31898 w 467833"/>
              <a:gd name="connsiteY5" fmla="*/ 287079 h 595423"/>
              <a:gd name="connsiteX6" fmla="*/ 0 w 467833"/>
              <a:gd name="connsiteY6" fmla="*/ 446568 h 595423"/>
              <a:gd name="connsiteX0" fmla="*/ 0 w 467833"/>
              <a:gd name="connsiteY0" fmla="*/ 395768 h 544623"/>
              <a:gd name="connsiteX1" fmla="*/ 159489 w 467833"/>
              <a:gd name="connsiteY1" fmla="*/ 544623 h 544623"/>
              <a:gd name="connsiteX2" fmla="*/ 467833 w 467833"/>
              <a:gd name="connsiteY2" fmla="*/ 66158 h 544623"/>
              <a:gd name="connsiteX3" fmla="*/ 345795 w 467833"/>
              <a:gd name="connsiteY3" fmla="*/ 0 h 544623"/>
              <a:gd name="connsiteX4" fmla="*/ 159489 w 467833"/>
              <a:gd name="connsiteY4" fmla="*/ 385135 h 544623"/>
              <a:gd name="connsiteX5" fmla="*/ 31898 w 467833"/>
              <a:gd name="connsiteY5" fmla="*/ 236279 h 544623"/>
              <a:gd name="connsiteX6" fmla="*/ 0 w 467833"/>
              <a:gd name="connsiteY6" fmla="*/ 395768 h 544623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3098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31898 w 538953"/>
              <a:gd name="connsiteY5" fmla="*/ 20187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5795 w 538953"/>
              <a:gd name="connsiteY3" fmla="*/ 735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538953"/>
              <a:gd name="connsiteY0" fmla="*/ 469310 h 618165"/>
              <a:gd name="connsiteX1" fmla="*/ 159489 w 538953"/>
              <a:gd name="connsiteY1" fmla="*/ 618165 h 618165"/>
              <a:gd name="connsiteX2" fmla="*/ 538953 w 538953"/>
              <a:gd name="connsiteY2" fmla="*/ 0 h 618165"/>
              <a:gd name="connsiteX3" fmla="*/ 340715 w 538953"/>
              <a:gd name="connsiteY3" fmla="*/ 22742 h 618165"/>
              <a:gd name="connsiteX4" fmla="*/ 159489 w 538953"/>
              <a:gd name="connsiteY4" fmla="*/ 458677 h 618165"/>
              <a:gd name="connsiteX5" fmla="*/ 26818 w 538953"/>
              <a:gd name="connsiteY5" fmla="*/ 322521 h 618165"/>
              <a:gd name="connsiteX6" fmla="*/ 0 w 538953"/>
              <a:gd name="connsiteY6" fmla="*/ 469310 h 618165"/>
              <a:gd name="connsiteX0" fmla="*/ 0 w 491130"/>
              <a:gd name="connsiteY0" fmla="*/ 498891 h 647746"/>
              <a:gd name="connsiteX1" fmla="*/ 159489 w 491130"/>
              <a:gd name="connsiteY1" fmla="*/ 647746 h 647746"/>
              <a:gd name="connsiteX2" fmla="*/ 491130 w 491130"/>
              <a:gd name="connsiteY2" fmla="*/ 0 h 647746"/>
              <a:gd name="connsiteX3" fmla="*/ 340715 w 491130"/>
              <a:gd name="connsiteY3" fmla="*/ 52323 h 647746"/>
              <a:gd name="connsiteX4" fmla="*/ 159489 w 491130"/>
              <a:gd name="connsiteY4" fmla="*/ 488258 h 647746"/>
              <a:gd name="connsiteX5" fmla="*/ 26818 w 491130"/>
              <a:gd name="connsiteY5" fmla="*/ 352102 h 647746"/>
              <a:gd name="connsiteX6" fmla="*/ 0 w 491130"/>
              <a:gd name="connsiteY6" fmla="*/ 498891 h 647746"/>
              <a:gd name="connsiteX0" fmla="*/ 0 w 491130"/>
              <a:gd name="connsiteY0" fmla="*/ 498891 h 655448"/>
              <a:gd name="connsiteX1" fmla="*/ 196712 w 491130"/>
              <a:gd name="connsiteY1" fmla="*/ 655448 h 655448"/>
              <a:gd name="connsiteX2" fmla="*/ 491130 w 491130"/>
              <a:gd name="connsiteY2" fmla="*/ 0 h 655448"/>
              <a:gd name="connsiteX3" fmla="*/ 340715 w 491130"/>
              <a:gd name="connsiteY3" fmla="*/ 52323 h 655448"/>
              <a:gd name="connsiteX4" fmla="*/ 159489 w 491130"/>
              <a:gd name="connsiteY4" fmla="*/ 488258 h 655448"/>
              <a:gd name="connsiteX5" fmla="*/ 26818 w 491130"/>
              <a:gd name="connsiteY5" fmla="*/ 352102 h 655448"/>
              <a:gd name="connsiteX6" fmla="*/ 0 w 491130"/>
              <a:gd name="connsiteY6" fmla="*/ 498891 h 6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130" h="655448">
                <a:moveTo>
                  <a:pt x="0" y="498891"/>
                </a:moveTo>
                <a:lnTo>
                  <a:pt x="196712" y="655448"/>
                </a:lnTo>
                <a:lnTo>
                  <a:pt x="491130" y="0"/>
                </a:lnTo>
                <a:lnTo>
                  <a:pt x="340715" y="52323"/>
                </a:lnTo>
                <a:lnTo>
                  <a:pt x="159489" y="488258"/>
                </a:lnTo>
                <a:lnTo>
                  <a:pt x="26818" y="352102"/>
                </a:lnTo>
                <a:lnTo>
                  <a:pt x="0" y="498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64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26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smtClean="0">
                <a:solidFill>
                  <a:srgbClr val="7575D1"/>
                </a:solidFill>
                <a:latin typeface="Comic Sans MS" pitchFamily="66" charset="0"/>
              </a:rPr>
              <a:t>65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8" y="1006602"/>
            <a:ext cx="900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Благодарности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71448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6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 лекции использовались материалы курса: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Andrew Ng. Machine Learning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online class)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 201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2. Stanford University,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</a:rPr>
              <a:t>www.coursera.org/course/ml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</a:rPr>
              <a:t> </a:t>
            </a:r>
            <a:endParaRPr lang="en-US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16" name="Прямоугольник 6"/>
          <p:cNvSpPr>
            <a:spLocks noChangeArrowheads="1"/>
          </p:cNvSpPr>
          <p:nvPr/>
        </p:nvSpPr>
        <p:spPr bwMode="auto">
          <a:xfrm>
            <a:off x="142876" y="5805090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r"/>
            <a:r>
              <a:rPr lang="ru-RU" sz="16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Куррикулум витте Эндрю здесь: </a:t>
            </a:r>
            <a:r>
              <a:rPr lang="en-US" sz="16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http://ai.stanford.edu/~ang/</a:t>
            </a:r>
            <a:endParaRPr lang="en-US" sz="16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95234" name="Picture 2" descr="D:\Материалы по предметам\Компьютерное зрение\2012-2013 (осень)\Lecture 10\img_16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047997"/>
            <a:ext cx="4000528" cy="2667019"/>
          </a:xfrm>
          <a:prstGeom prst="rect">
            <a:avLst/>
          </a:prstGeom>
          <a:noFill/>
        </p:spPr>
      </p:pic>
      <p:pic>
        <p:nvPicPr>
          <p:cNvPr id="17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rot="16200000" flipV="1">
            <a:off x="-258281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 rot="-5400000">
            <a:off x="-529745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47920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7154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Проблема переобучения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785926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пример для линейной регрессии (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 = 0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857226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857226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1142979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1142979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643047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643047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071673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071673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568348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568348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0800000" flipV="1">
            <a:off x="789177" y="2643182"/>
            <a:ext cx="1853998" cy="14166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500034" y="4214818"/>
            <a:ext cx="25003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Недообучение (высокое смещение)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857226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857226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16200000" flipV="1">
            <a:off x="2742115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7"/>
          <p:cNvSpPr txBox="1">
            <a:spLocks noChangeArrowheads="1"/>
          </p:cNvSpPr>
          <p:nvPr/>
        </p:nvSpPr>
        <p:spPr bwMode="auto">
          <a:xfrm rot="-5400000">
            <a:off x="2470651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648316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3857622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3857622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4143375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4143375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4643443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4643443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16200000" flipH="1">
            <a:off x="5072069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 flipH="1" flipV="1">
            <a:off x="5072069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5568744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 flipH="1" flipV="1">
            <a:off x="5568744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500430" y="4214818"/>
            <a:ext cx="257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«Хорошее» обучение</a:t>
            </a:r>
          </a:p>
          <a:p>
            <a:pPr algn="ctr"/>
            <a:endParaRPr lang="ru-RU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rot="16200000" flipH="1">
            <a:off x="3857622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 flipH="1" flipV="1">
            <a:off x="3857622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rot="16200000" flipV="1">
            <a:off x="5671073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-5400000">
            <a:off x="5399609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8" name="Прямая со стрелкой 87"/>
          <p:cNvCxnSpPr/>
          <p:nvPr/>
        </p:nvCxnSpPr>
        <p:spPr>
          <a:xfrm>
            <a:off x="6577274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 flipH="1">
            <a:off x="6786580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 flipH="1" flipV="1">
            <a:off x="6786580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16200000" flipH="1">
            <a:off x="7072333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5400000" flipH="1" flipV="1">
            <a:off x="7072333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6200000" flipH="1">
            <a:off x="7572401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5400000" flipH="1" flipV="1">
            <a:off x="7572401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rot="16200000" flipH="1">
            <a:off x="8001027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 flipH="1" flipV="1">
            <a:off x="8001027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6200000" flipH="1">
            <a:off x="8497702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5400000" flipH="1" flipV="1">
            <a:off x="8497702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6357950" y="4214818"/>
            <a:ext cx="264320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Переобучение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(высокая дисперсия)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rot="16200000" flipH="1">
            <a:off x="6786580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 flipH="1" flipV="1">
            <a:off x="6786580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Дуга 103"/>
          <p:cNvSpPr/>
          <p:nvPr/>
        </p:nvSpPr>
        <p:spPr>
          <a:xfrm rot="16376693">
            <a:off x="4284315" y="2265133"/>
            <a:ext cx="2718510" cy="3436775"/>
          </a:xfrm>
          <a:prstGeom prst="arc">
            <a:avLst>
              <a:gd name="adj1" fmla="val 16200000"/>
              <a:gd name="adj2" fmla="val 2155509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олилиния 124"/>
          <p:cNvSpPr/>
          <p:nvPr/>
        </p:nvSpPr>
        <p:spPr>
          <a:xfrm>
            <a:off x="6653454" y="2494345"/>
            <a:ext cx="2314937" cy="1481558"/>
          </a:xfrm>
          <a:custGeom>
            <a:avLst/>
            <a:gdLst>
              <a:gd name="connsiteX0" fmla="*/ 0 w 2314937"/>
              <a:gd name="connsiteY0" fmla="*/ 1267427 h 1481558"/>
              <a:gd name="connsiteX1" fmla="*/ 208344 w 2314937"/>
              <a:gd name="connsiteY1" fmla="*/ 1441047 h 1481558"/>
              <a:gd name="connsiteX2" fmla="*/ 266218 w 2314937"/>
              <a:gd name="connsiteY2" fmla="*/ 1024359 h 1481558"/>
              <a:gd name="connsiteX3" fmla="*/ 520861 w 2314937"/>
              <a:gd name="connsiteY3" fmla="*/ 538222 h 1481558"/>
              <a:gd name="connsiteX4" fmla="*/ 810228 w 2314937"/>
              <a:gd name="connsiteY4" fmla="*/ 630820 h 1481558"/>
              <a:gd name="connsiteX5" fmla="*/ 1041722 w 2314937"/>
              <a:gd name="connsiteY5" fmla="*/ 248855 h 1481558"/>
              <a:gd name="connsiteX6" fmla="*/ 1157468 w 2314937"/>
              <a:gd name="connsiteY6" fmla="*/ 40511 h 1481558"/>
              <a:gd name="connsiteX7" fmla="*/ 1261641 w 2314937"/>
              <a:gd name="connsiteY7" fmla="*/ 5787 h 1481558"/>
              <a:gd name="connsiteX8" fmla="*/ 1388962 w 2314937"/>
              <a:gd name="connsiteY8" fmla="*/ 75235 h 1481558"/>
              <a:gd name="connsiteX9" fmla="*/ 1551008 w 2314937"/>
              <a:gd name="connsiteY9" fmla="*/ 353027 h 1481558"/>
              <a:gd name="connsiteX10" fmla="*/ 1655180 w 2314937"/>
              <a:gd name="connsiteY10" fmla="*/ 445625 h 1481558"/>
              <a:gd name="connsiteX11" fmla="*/ 1794076 w 2314937"/>
              <a:gd name="connsiteY11" fmla="*/ 399326 h 1481558"/>
              <a:gd name="connsiteX12" fmla="*/ 1851950 w 2314937"/>
              <a:gd name="connsiteY12" fmla="*/ 318303 h 1481558"/>
              <a:gd name="connsiteX13" fmla="*/ 1921398 w 2314937"/>
              <a:gd name="connsiteY13" fmla="*/ 179407 h 1481558"/>
              <a:gd name="connsiteX14" fmla="*/ 2002420 w 2314937"/>
              <a:gd name="connsiteY14" fmla="*/ 109959 h 1481558"/>
              <a:gd name="connsiteX15" fmla="*/ 2199190 w 2314937"/>
              <a:gd name="connsiteY15" fmla="*/ 202556 h 1481558"/>
              <a:gd name="connsiteX16" fmla="*/ 2314937 w 2314937"/>
              <a:gd name="connsiteY16" fmla="*/ 318303 h 14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4937" h="1481558">
                <a:moveTo>
                  <a:pt x="0" y="1267427"/>
                </a:moveTo>
                <a:cubicBezTo>
                  <a:pt x="81987" y="1374492"/>
                  <a:pt x="163974" y="1481558"/>
                  <a:pt x="208344" y="1441047"/>
                </a:cubicBezTo>
                <a:cubicBezTo>
                  <a:pt x="252714" y="1400536"/>
                  <a:pt x="214132" y="1174830"/>
                  <a:pt x="266218" y="1024359"/>
                </a:cubicBezTo>
                <a:cubicBezTo>
                  <a:pt x="318304" y="873888"/>
                  <a:pt x="430193" y="603812"/>
                  <a:pt x="520861" y="538222"/>
                </a:cubicBezTo>
                <a:cubicBezTo>
                  <a:pt x="611529" y="472632"/>
                  <a:pt x="723418" y="679048"/>
                  <a:pt x="810228" y="630820"/>
                </a:cubicBezTo>
                <a:cubicBezTo>
                  <a:pt x="897038" y="582592"/>
                  <a:pt x="983849" y="347240"/>
                  <a:pt x="1041722" y="248855"/>
                </a:cubicBezTo>
                <a:cubicBezTo>
                  <a:pt x="1099595" y="150470"/>
                  <a:pt x="1120815" y="81022"/>
                  <a:pt x="1157468" y="40511"/>
                </a:cubicBezTo>
                <a:cubicBezTo>
                  <a:pt x="1194121" y="0"/>
                  <a:pt x="1223059" y="0"/>
                  <a:pt x="1261641" y="5787"/>
                </a:cubicBezTo>
                <a:cubicBezTo>
                  <a:pt x="1300223" y="11574"/>
                  <a:pt x="1340734" y="17362"/>
                  <a:pt x="1388962" y="75235"/>
                </a:cubicBezTo>
                <a:cubicBezTo>
                  <a:pt x="1437190" y="133108"/>
                  <a:pt x="1506638" y="291295"/>
                  <a:pt x="1551008" y="353027"/>
                </a:cubicBezTo>
                <a:cubicBezTo>
                  <a:pt x="1595378" y="414759"/>
                  <a:pt x="1614669" y="437909"/>
                  <a:pt x="1655180" y="445625"/>
                </a:cubicBezTo>
                <a:cubicBezTo>
                  <a:pt x="1695691" y="453342"/>
                  <a:pt x="1761281" y="420546"/>
                  <a:pt x="1794076" y="399326"/>
                </a:cubicBezTo>
                <a:cubicBezTo>
                  <a:pt x="1826871" y="378106"/>
                  <a:pt x="1830730" y="354956"/>
                  <a:pt x="1851950" y="318303"/>
                </a:cubicBezTo>
                <a:cubicBezTo>
                  <a:pt x="1873170" y="281650"/>
                  <a:pt x="1896320" y="214131"/>
                  <a:pt x="1921398" y="179407"/>
                </a:cubicBezTo>
                <a:cubicBezTo>
                  <a:pt x="1946476" y="144683"/>
                  <a:pt x="1956121" y="106101"/>
                  <a:pt x="2002420" y="109959"/>
                </a:cubicBezTo>
                <a:cubicBezTo>
                  <a:pt x="2048719" y="113817"/>
                  <a:pt x="2147104" y="167832"/>
                  <a:pt x="2199190" y="202556"/>
                </a:cubicBezTo>
                <a:cubicBezTo>
                  <a:pt x="2251276" y="237280"/>
                  <a:pt x="2295646" y="281650"/>
                  <a:pt x="2314937" y="3183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6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Box 6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 rot="16200000" flipV="1">
            <a:off x="-258281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 rot="-5400000">
            <a:off x="-529745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47920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7154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Проблема переобучения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785926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пример для линейной регрессии (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 = 0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857226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857226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1142979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1142979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1643047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1643047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2071673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 flipH="1" flipV="1">
            <a:off x="2071673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2568348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2568348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rot="10800000" flipV="1">
            <a:off x="789177" y="2643182"/>
            <a:ext cx="1853998" cy="14166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500034" y="4214818"/>
            <a:ext cx="25003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Недообучение (высокое смещение)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rot="16200000" flipH="1">
            <a:off x="857226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5400000" flipH="1" flipV="1">
            <a:off x="857226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rot="16200000" flipV="1">
            <a:off x="2742115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7"/>
          <p:cNvSpPr txBox="1">
            <a:spLocks noChangeArrowheads="1"/>
          </p:cNvSpPr>
          <p:nvPr/>
        </p:nvSpPr>
        <p:spPr bwMode="auto">
          <a:xfrm rot="-5400000">
            <a:off x="2470651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648316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3857622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3857622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4143375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4143375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4643443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4643443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16200000" flipH="1">
            <a:off x="5072069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rot="5400000" flipH="1" flipV="1">
            <a:off x="5072069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5568744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400000" flipH="1" flipV="1">
            <a:off x="5568744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500430" y="4214818"/>
            <a:ext cx="257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«Хорошее» обучение</a:t>
            </a:r>
          </a:p>
          <a:p>
            <a:pPr algn="ctr"/>
            <a:endParaRPr lang="ru-RU" dirty="0" smtClean="0">
              <a:solidFill>
                <a:srgbClr val="C000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rot="16200000" flipH="1">
            <a:off x="3857622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 flipH="1" flipV="1">
            <a:off x="3857622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rot="16200000" flipV="1">
            <a:off x="5671073" y="3258623"/>
            <a:ext cx="1802385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"/>
          <p:cNvSpPr txBox="1">
            <a:spLocks noChangeArrowheads="1"/>
          </p:cNvSpPr>
          <p:nvPr/>
        </p:nvSpPr>
        <p:spPr bwMode="auto">
          <a:xfrm rot="-5400000">
            <a:off x="5399609" y="3101458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8" name="Прямая со стрелкой 87"/>
          <p:cNvCxnSpPr/>
          <p:nvPr/>
        </p:nvCxnSpPr>
        <p:spPr>
          <a:xfrm>
            <a:off x="6577274" y="4143380"/>
            <a:ext cx="2281007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 flipH="1">
            <a:off x="6786580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 flipH="1" flipV="1">
            <a:off x="6786580" y="378619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16200000" flipH="1">
            <a:off x="7072333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5400000" flipH="1" flipV="1">
            <a:off x="7072333" y="292893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rot="16200000" flipH="1">
            <a:off x="7572401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5400000" flipH="1" flipV="1">
            <a:off x="7572401" y="264318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rot="16200000" flipH="1">
            <a:off x="8001027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5400000" flipH="1" flipV="1">
            <a:off x="8001027" y="257174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rot="16200000" flipH="1">
            <a:off x="8497702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rot="5400000" flipH="1" flipV="1">
            <a:off x="8497702" y="257174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6357950" y="4214818"/>
            <a:ext cx="264320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Переобучение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(высокая дисперсия)</a:t>
            </a:r>
          </a:p>
          <a:p>
            <a:pPr algn="ctr"/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+ </a:t>
            </a:r>
          </a:p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2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3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4 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baseline="-25000" dirty="0" smtClean="0"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ru-RU" baseline="30000" dirty="0" smtClean="0">
                <a:latin typeface="Comic Sans MS" pitchFamily="66" charset="0"/>
                <a:cs typeface="Times New Roman" pitchFamily="18" charset="0"/>
              </a:rPr>
              <a:t>5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rot="16200000" flipH="1">
            <a:off x="6786580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rot="5400000" flipH="1" flipV="1">
            <a:off x="6786580" y="3429002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Дуга 103"/>
          <p:cNvSpPr/>
          <p:nvPr/>
        </p:nvSpPr>
        <p:spPr>
          <a:xfrm rot="16376693">
            <a:off x="4284315" y="2265133"/>
            <a:ext cx="2718510" cy="3436775"/>
          </a:xfrm>
          <a:prstGeom prst="arc">
            <a:avLst>
              <a:gd name="adj1" fmla="val 16200000"/>
              <a:gd name="adj2" fmla="val 2155509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олилиния 124"/>
          <p:cNvSpPr/>
          <p:nvPr/>
        </p:nvSpPr>
        <p:spPr>
          <a:xfrm>
            <a:off x="6653454" y="2494345"/>
            <a:ext cx="2314937" cy="1481558"/>
          </a:xfrm>
          <a:custGeom>
            <a:avLst/>
            <a:gdLst>
              <a:gd name="connsiteX0" fmla="*/ 0 w 2314937"/>
              <a:gd name="connsiteY0" fmla="*/ 1267427 h 1481558"/>
              <a:gd name="connsiteX1" fmla="*/ 208344 w 2314937"/>
              <a:gd name="connsiteY1" fmla="*/ 1441047 h 1481558"/>
              <a:gd name="connsiteX2" fmla="*/ 266218 w 2314937"/>
              <a:gd name="connsiteY2" fmla="*/ 1024359 h 1481558"/>
              <a:gd name="connsiteX3" fmla="*/ 520861 w 2314937"/>
              <a:gd name="connsiteY3" fmla="*/ 538222 h 1481558"/>
              <a:gd name="connsiteX4" fmla="*/ 810228 w 2314937"/>
              <a:gd name="connsiteY4" fmla="*/ 630820 h 1481558"/>
              <a:gd name="connsiteX5" fmla="*/ 1041722 w 2314937"/>
              <a:gd name="connsiteY5" fmla="*/ 248855 h 1481558"/>
              <a:gd name="connsiteX6" fmla="*/ 1157468 w 2314937"/>
              <a:gd name="connsiteY6" fmla="*/ 40511 h 1481558"/>
              <a:gd name="connsiteX7" fmla="*/ 1261641 w 2314937"/>
              <a:gd name="connsiteY7" fmla="*/ 5787 h 1481558"/>
              <a:gd name="connsiteX8" fmla="*/ 1388962 w 2314937"/>
              <a:gd name="connsiteY8" fmla="*/ 75235 h 1481558"/>
              <a:gd name="connsiteX9" fmla="*/ 1551008 w 2314937"/>
              <a:gd name="connsiteY9" fmla="*/ 353027 h 1481558"/>
              <a:gd name="connsiteX10" fmla="*/ 1655180 w 2314937"/>
              <a:gd name="connsiteY10" fmla="*/ 445625 h 1481558"/>
              <a:gd name="connsiteX11" fmla="*/ 1794076 w 2314937"/>
              <a:gd name="connsiteY11" fmla="*/ 399326 h 1481558"/>
              <a:gd name="connsiteX12" fmla="*/ 1851950 w 2314937"/>
              <a:gd name="connsiteY12" fmla="*/ 318303 h 1481558"/>
              <a:gd name="connsiteX13" fmla="*/ 1921398 w 2314937"/>
              <a:gd name="connsiteY13" fmla="*/ 179407 h 1481558"/>
              <a:gd name="connsiteX14" fmla="*/ 2002420 w 2314937"/>
              <a:gd name="connsiteY14" fmla="*/ 109959 h 1481558"/>
              <a:gd name="connsiteX15" fmla="*/ 2199190 w 2314937"/>
              <a:gd name="connsiteY15" fmla="*/ 202556 h 1481558"/>
              <a:gd name="connsiteX16" fmla="*/ 2314937 w 2314937"/>
              <a:gd name="connsiteY16" fmla="*/ 318303 h 148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14937" h="1481558">
                <a:moveTo>
                  <a:pt x="0" y="1267427"/>
                </a:moveTo>
                <a:cubicBezTo>
                  <a:pt x="81987" y="1374492"/>
                  <a:pt x="163974" y="1481558"/>
                  <a:pt x="208344" y="1441047"/>
                </a:cubicBezTo>
                <a:cubicBezTo>
                  <a:pt x="252714" y="1400536"/>
                  <a:pt x="214132" y="1174830"/>
                  <a:pt x="266218" y="1024359"/>
                </a:cubicBezTo>
                <a:cubicBezTo>
                  <a:pt x="318304" y="873888"/>
                  <a:pt x="430193" y="603812"/>
                  <a:pt x="520861" y="538222"/>
                </a:cubicBezTo>
                <a:cubicBezTo>
                  <a:pt x="611529" y="472632"/>
                  <a:pt x="723418" y="679048"/>
                  <a:pt x="810228" y="630820"/>
                </a:cubicBezTo>
                <a:cubicBezTo>
                  <a:pt x="897038" y="582592"/>
                  <a:pt x="983849" y="347240"/>
                  <a:pt x="1041722" y="248855"/>
                </a:cubicBezTo>
                <a:cubicBezTo>
                  <a:pt x="1099595" y="150470"/>
                  <a:pt x="1120815" y="81022"/>
                  <a:pt x="1157468" y="40511"/>
                </a:cubicBezTo>
                <a:cubicBezTo>
                  <a:pt x="1194121" y="0"/>
                  <a:pt x="1223059" y="0"/>
                  <a:pt x="1261641" y="5787"/>
                </a:cubicBezTo>
                <a:cubicBezTo>
                  <a:pt x="1300223" y="11574"/>
                  <a:pt x="1340734" y="17362"/>
                  <a:pt x="1388962" y="75235"/>
                </a:cubicBezTo>
                <a:cubicBezTo>
                  <a:pt x="1437190" y="133108"/>
                  <a:pt x="1506638" y="291295"/>
                  <a:pt x="1551008" y="353027"/>
                </a:cubicBezTo>
                <a:cubicBezTo>
                  <a:pt x="1595378" y="414759"/>
                  <a:pt x="1614669" y="437909"/>
                  <a:pt x="1655180" y="445625"/>
                </a:cubicBezTo>
                <a:cubicBezTo>
                  <a:pt x="1695691" y="453342"/>
                  <a:pt x="1761281" y="420546"/>
                  <a:pt x="1794076" y="399326"/>
                </a:cubicBezTo>
                <a:cubicBezTo>
                  <a:pt x="1826871" y="378106"/>
                  <a:pt x="1830730" y="354956"/>
                  <a:pt x="1851950" y="318303"/>
                </a:cubicBezTo>
                <a:cubicBezTo>
                  <a:pt x="1873170" y="281650"/>
                  <a:pt x="1896320" y="214131"/>
                  <a:pt x="1921398" y="179407"/>
                </a:cubicBezTo>
                <a:cubicBezTo>
                  <a:pt x="1946476" y="144683"/>
                  <a:pt x="1956121" y="106101"/>
                  <a:pt x="2002420" y="109959"/>
                </a:cubicBezTo>
                <a:cubicBezTo>
                  <a:pt x="2048719" y="113817"/>
                  <a:pt x="2147104" y="167832"/>
                  <a:pt x="2199190" y="202556"/>
                </a:cubicBezTo>
                <a:cubicBezTo>
                  <a:pt x="2251276" y="237280"/>
                  <a:pt x="2295646" y="281650"/>
                  <a:pt x="2314937" y="318303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42876" y="4786322"/>
            <a:ext cx="8929718" cy="1323364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b="1" dirty="0" smtClean="0">
                <a:latin typeface="Comic Sans MS" pitchFamily="66" charset="0"/>
                <a:cs typeface="Times New Roman" pitchFamily="18" charset="0"/>
              </a:rPr>
              <a:t>Переобучение: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Если имеется очень большое количество свойств (признаков или дескрипторов) обученная гипотеза может «подгонять» тренировочное множество очень хорошо (то есть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J(Q)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  <a:sym typeface="Symbol"/>
              </a:rPr>
              <a:t> 0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  <a:sym typeface="Symbol"/>
              </a:rPr>
              <a:t>на тренировочном множестве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), но ошибаться обобщать новые примеры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63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749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Оценка работоспособности гипотезы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2" y="1628649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Разделим имеющиеся данные на два множества: обучающее 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Training Set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тестовое 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Test Set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8858964"/>
              </p:ext>
            </p:extLst>
          </p:nvPr>
        </p:nvGraphicFramePr>
        <p:xfrm>
          <a:off x="485772" y="2428868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Comic Sans MS" pitchFamily="66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mic Sans MS" pitchFamily="66" charset="0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mic Sans MS" pitchFamily="66" charset="0"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mic Sans MS" pitchFamily="66" charset="0"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5" name="Straight Connector 61"/>
          <p:cNvCxnSpPr/>
          <p:nvPr/>
        </p:nvCxnSpPr>
        <p:spPr>
          <a:xfrm>
            <a:off x="428596" y="5070486"/>
            <a:ext cx="2428892" cy="15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23"/>
          <p:cNvCxnSpPr/>
          <p:nvPr/>
        </p:nvCxnSpPr>
        <p:spPr>
          <a:xfrm>
            <a:off x="3000364" y="3934505"/>
            <a:ext cx="100584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26"/>
          <p:cNvCxnSpPr/>
          <p:nvPr/>
        </p:nvCxnSpPr>
        <p:spPr>
          <a:xfrm>
            <a:off x="3000364" y="5572140"/>
            <a:ext cx="100584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4"/>
          <p:cNvSpPr txBox="1">
            <a:spLocks noChangeArrowheads="1"/>
          </p:cNvSpPr>
          <p:nvPr/>
        </p:nvSpPr>
        <p:spPr bwMode="auto">
          <a:xfrm>
            <a:off x="4214842" y="3434439"/>
            <a:ext cx="4714876" cy="923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Обучающее множество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…,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="1" baseline="30000" dirty="0" smtClean="0">
                <a:latin typeface="Comic Sans MS" pitchFamily="66" charset="0"/>
              </a:rPr>
              <a:t>(m)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en-US" b="1" baseline="30000" dirty="0" smtClean="0">
                <a:latin typeface="Comic Sans MS" pitchFamily="66" charset="0"/>
              </a:rPr>
              <a:t>(m)</a:t>
            </a:r>
            <a:r>
              <a:rPr lang="ru-RU" dirty="0" smtClean="0">
                <a:latin typeface="Comic Sans MS" pitchFamily="66" charset="0"/>
              </a:rPr>
              <a:t>)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(70% всех данных)</a:t>
            </a:r>
          </a:p>
        </p:txBody>
      </p: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4214810" y="5072074"/>
            <a:ext cx="4714908" cy="923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Тестовое множество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pPr algn="ctr"/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</a:t>
            </a:r>
            <a:r>
              <a:rPr lang="ru-RU" b="1" baseline="30000" dirty="0" smtClean="0">
                <a:latin typeface="Comic Sans MS" pitchFamily="66" charset="0"/>
              </a:rPr>
              <a:t>1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(2)</a:t>
            </a:r>
            <a:r>
              <a:rPr lang="ru-RU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, …, </a:t>
            </a:r>
            <a:r>
              <a:rPr lang="ru-RU" dirty="0" smtClean="0">
                <a:latin typeface="Comic Sans MS" pitchFamily="66" charset="0"/>
              </a:rPr>
              <a:t>(</a:t>
            </a: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(m</a:t>
            </a:r>
            <a:r>
              <a:rPr lang="ru-RU" sz="1500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en-US" b="1" dirty="0" smtClean="0">
                <a:latin typeface="Comic Sans MS" pitchFamily="66" charset="0"/>
              </a:rPr>
              <a:t>, y</a:t>
            </a:r>
            <a:r>
              <a:rPr lang="ru-RU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(m</a:t>
            </a:r>
            <a:r>
              <a:rPr lang="ru-RU" sz="1500" b="1" baseline="-25000" dirty="0" smtClean="0">
                <a:latin typeface="Comic Sans MS" pitchFamily="66" charset="0"/>
              </a:rPr>
              <a:t>т</a:t>
            </a:r>
            <a:r>
              <a:rPr lang="en-US" b="1" baseline="30000" dirty="0" smtClean="0">
                <a:latin typeface="Comic Sans MS" pitchFamily="66" charset="0"/>
              </a:rPr>
              <a:t>)</a:t>
            </a:r>
            <a:r>
              <a:rPr lang="ru-RU" dirty="0" smtClean="0">
                <a:latin typeface="Comic Sans MS" pitchFamily="66" charset="0"/>
              </a:rPr>
              <a:t>)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3</a:t>
            </a:r>
            <a:r>
              <a:rPr lang="ru-RU" dirty="0" smtClean="0">
                <a:solidFill>
                  <a:srgbClr val="C00000"/>
                </a:solidFill>
                <a:latin typeface="Comic Sans MS" pitchFamily="66" charset="0"/>
              </a:rPr>
              <a:t>0% всех данных)</a:t>
            </a:r>
          </a:p>
        </p:txBody>
      </p:sp>
      <p:pic>
        <p:nvPicPr>
          <p:cNvPr id="18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5343</Words>
  <Application>Microsoft Office PowerPoint</Application>
  <PresentationFormat>Экран (4:3)</PresentationFormat>
  <Paragraphs>1005</Paragraphs>
  <Slides>65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7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M51Va T8600</dc:creator>
  <cp:lastModifiedBy>Volokhov</cp:lastModifiedBy>
  <cp:revision>592</cp:revision>
  <dcterms:created xsi:type="dcterms:W3CDTF">2011-09-20T14:55:39Z</dcterms:created>
  <dcterms:modified xsi:type="dcterms:W3CDTF">2017-04-14T20:39:19Z</dcterms:modified>
</cp:coreProperties>
</file>