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8" r:id="rId7"/>
    <p:sldId id="272" r:id="rId8"/>
    <p:sldId id="273" r:id="rId9"/>
    <p:sldId id="275" r:id="rId10"/>
    <p:sldId id="276" r:id="rId11"/>
    <p:sldId id="264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D4671B-FCC0-4EAA-BB8E-E4BD79218EB5}" type="datetime1">
              <a:rPr lang="pt-BR" smtClean="0"/>
              <a:t>19/05/2024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A9AD4-3FF0-4D31-B3D2-33D322A576B2}" type="datetime1">
              <a:rPr lang="pt-BR" smtClean="0"/>
              <a:pPr/>
              <a:t>19/05/2024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36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21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25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01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Triângulo Ret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Nome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Número do 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 err="1"/>
              <a:t>Email</a:t>
            </a:r>
            <a:r>
              <a:rPr lang="pt-BR" noProof="0" dirty="0"/>
              <a:t> </a:t>
            </a:r>
          </a:p>
        </p:txBody>
      </p:sp>
      <p:sp>
        <p:nvSpPr>
          <p:cNvPr id="13" name="Espaço Reservado para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1" name="Triângulo Ret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title="Imagem de edifícios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8" name="Hexágono 17" descr="Hexágono em cor escura sólida no meio do destaque da imagem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520715" cy="1616252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Com SQL Server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4E10E3-1B06-4E34-8A3C-DAEB7430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346" y="6037414"/>
            <a:ext cx="2184413" cy="957956"/>
          </a:xfrm>
          <a:prstGeom prst="rect">
            <a:avLst/>
          </a:prstGeom>
        </p:spPr>
      </p:pic>
      <p:pic>
        <p:nvPicPr>
          <p:cNvPr id="13" name="Picture 6" descr="SQL Server | N - Comprar uma assinatura">
            <a:extLst>
              <a:ext uri="{FF2B5EF4-FFF2-40B4-BE49-F238E27FC236}">
                <a16:creationId xmlns:a16="http://schemas.microsoft.com/office/drawing/2014/main" id="{1AA87C9E-6B2B-4AAC-81C8-D63E74E77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72" y="2650989"/>
            <a:ext cx="1650373" cy="13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Sobre </a:t>
            </a:r>
            <a:r>
              <a:rPr lang="pt-BR" b="0" dirty="0"/>
              <a:t>Nós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8" y="2740914"/>
            <a:ext cx="7342631" cy="442673"/>
          </a:xfrm>
        </p:spPr>
        <p:txBody>
          <a:bodyPr rtlCol="0"/>
          <a:lstStyle/>
          <a:p>
            <a:pPr rtl="0"/>
            <a:r>
              <a:rPr lang="pt-BR" dirty="0"/>
              <a:t>LEONEL JAIME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69" y="3151421"/>
            <a:ext cx="4942829" cy="958551"/>
          </a:xfrm>
        </p:spPr>
        <p:txBody>
          <a:bodyPr rtlCol="0">
            <a:normAutofit/>
          </a:bodyPr>
          <a:lstStyle/>
          <a:p>
            <a:pPr lvl="0" algn="just"/>
            <a:r>
              <a:rPr lang="pt-BR" sz="1800" dirty="0"/>
              <a:t>Sócio fundador e Diretor de desenvolvimento da BRdata Tecnologia, Software house com atuação em mais de 30 segmentos de negócio. </a:t>
            </a:r>
          </a:p>
        </p:txBody>
      </p:sp>
      <p:pic>
        <p:nvPicPr>
          <p:cNvPr id="13" name="Espaço Reservado para Imagem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brdatatecnologia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8" name="Espaço Reservado para Texto 8">
            <a:extLst>
              <a:ext uri="{FF2B5EF4-FFF2-40B4-BE49-F238E27FC236}">
                <a16:creationId xmlns:a16="http://schemas.microsoft.com/office/drawing/2014/main" id="{E5F98267-4237-4A6A-96EA-3ACDB7C6FF1B}"/>
              </a:ext>
            </a:extLst>
          </p:cNvPr>
          <p:cNvSpPr txBox="1">
            <a:spLocks/>
          </p:cNvSpPr>
          <p:nvPr/>
        </p:nvSpPr>
        <p:spPr>
          <a:xfrm>
            <a:off x="531368" y="4706355"/>
            <a:ext cx="7342631" cy="297169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PEDRO HENRIQUE</a:t>
            </a:r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EF7A002F-4BD4-49D8-9707-48E5726215B8}"/>
              </a:ext>
            </a:extLst>
          </p:cNvPr>
          <p:cNvSpPr txBox="1">
            <a:spLocks/>
          </p:cNvSpPr>
          <p:nvPr/>
        </p:nvSpPr>
        <p:spPr>
          <a:xfrm>
            <a:off x="531369" y="5070240"/>
            <a:ext cx="4942829" cy="9585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Gerente de desenvolvimento da BRdata Tecnologia.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ADB677-3DB2-4B4E-BCD2-AF4FBF0FF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2" y="642461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3">
            <a:extLst>
              <a:ext uri="{FF2B5EF4-FFF2-40B4-BE49-F238E27FC236}">
                <a16:creationId xmlns:a16="http://schemas.microsoft.com/office/drawing/2014/main" id="{8CA3B524-2D76-4279-8E97-0C99A429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97733"/>
            <a:ext cx="6096000" cy="1215566"/>
          </a:xfrm>
        </p:spPr>
        <p:txBody>
          <a:bodyPr rtlCol="0"/>
          <a:lstStyle/>
          <a:p>
            <a:pPr rtl="0"/>
            <a:r>
              <a:rPr lang="pt-BR" dirty="0"/>
              <a:t>Bancos de dados relacionais</a:t>
            </a:r>
            <a:endParaRPr lang="pt-BR" b="0" dirty="0"/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CC46F959-46EF-4BE6-8D07-FAC5C07C5EF5}"/>
              </a:ext>
            </a:extLst>
          </p:cNvPr>
          <p:cNvSpPr txBox="1">
            <a:spLocks/>
          </p:cNvSpPr>
          <p:nvPr/>
        </p:nvSpPr>
        <p:spPr>
          <a:xfrm>
            <a:off x="6096002" y="2852727"/>
            <a:ext cx="5781868" cy="432278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Informações básicas</a:t>
            </a:r>
          </a:p>
        </p:txBody>
      </p:sp>
      <p:sp>
        <p:nvSpPr>
          <p:cNvPr id="20" name="Espaço Reservado para Conteúdo 6">
            <a:extLst>
              <a:ext uri="{FF2B5EF4-FFF2-40B4-BE49-F238E27FC236}">
                <a16:creationId xmlns:a16="http://schemas.microsoft.com/office/drawing/2014/main" id="{09FACD60-55A0-4764-860B-DC7D37CC8A0C}"/>
              </a:ext>
            </a:extLst>
          </p:cNvPr>
          <p:cNvSpPr txBox="1">
            <a:spLocks/>
          </p:cNvSpPr>
          <p:nvPr/>
        </p:nvSpPr>
        <p:spPr>
          <a:xfrm>
            <a:off x="6279502" y="3486165"/>
            <a:ext cx="5912497" cy="135642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dirty="0"/>
              <a:t>- São armazenados em tabelas e colunas (estrutura)</a:t>
            </a:r>
          </a:p>
          <a:p>
            <a:pPr algn="just"/>
            <a:r>
              <a:rPr lang="pt-BR" sz="1400" dirty="0"/>
              <a:t>- Dados por padrão mostrados em linhas. </a:t>
            </a:r>
          </a:p>
        </p:txBody>
      </p:sp>
      <p:pic>
        <p:nvPicPr>
          <p:cNvPr id="21" name="Picture 6" descr="SQL Server | N - Comprar uma assinatura">
            <a:extLst>
              <a:ext uri="{FF2B5EF4-FFF2-40B4-BE49-F238E27FC236}">
                <a16:creationId xmlns:a16="http://schemas.microsoft.com/office/drawing/2014/main" id="{B6A81AF6-026D-46E7-ACDE-2007B2F5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90" y="2968230"/>
            <a:ext cx="1650373" cy="13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riptografia de banco de dados PostgreSQL | Thales">
            <a:extLst>
              <a:ext uri="{FF2B5EF4-FFF2-40B4-BE49-F238E27FC236}">
                <a16:creationId xmlns:a16="http://schemas.microsoft.com/office/drawing/2014/main" id="{5CD980F8-CEB2-4241-96A5-2D419892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56" y="5166625"/>
            <a:ext cx="945662" cy="86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rebird">
            <a:extLst>
              <a:ext uri="{FF2B5EF4-FFF2-40B4-BE49-F238E27FC236}">
                <a16:creationId xmlns:a16="http://schemas.microsoft.com/office/drawing/2014/main" id="{9F169A41-9116-4C27-A129-1A7CC5F1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147" y="5166625"/>
            <a:ext cx="1798351" cy="95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é e como usar o MySQL?">
            <a:extLst>
              <a:ext uri="{FF2B5EF4-FFF2-40B4-BE49-F238E27FC236}">
                <a16:creationId xmlns:a16="http://schemas.microsoft.com/office/drawing/2014/main" id="{F8E9872C-4D5F-4DBE-9278-863827BC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65" y="5166625"/>
            <a:ext cx="1701774" cy="8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racle (banco de dados) – Wikipédia, a enciclopédia livre">
            <a:extLst>
              <a:ext uri="{FF2B5EF4-FFF2-40B4-BE49-F238E27FC236}">
                <a16:creationId xmlns:a16="http://schemas.microsoft.com/office/drawing/2014/main" id="{31C930F0-42D7-4D2A-9B35-A3AE579A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6" y="5166625"/>
            <a:ext cx="1798350" cy="97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a Database with SQLite, a short introduction">
            <a:extLst>
              <a:ext uri="{FF2B5EF4-FFF2-40B4-BE49-F238E27FC236}">
                <a16:creationId xmlns:a16="http://schemas.microsoft.com/office/drawing/2014/main" id="{6007C374-4806-4AC7-9A3A-ACDF9B12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74" y="5166625"/>
            <a:ext cx="1798351" cy="118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47229FAD-7E37-4CF9-8281-98EAFBD09C85}"/>
              </a:ext>
            </a:extLst>
          </p:cNvPr>
          <p:cNvSpPr txBox="1">
            <a:spLocks/>
          </p:cNvSpPr>
          <p:nvPr/>
        </p:nvSpPr>
        <p:spPr>
          <a:xfrm>
            <a:off x="8486885" y="6045183"/>
            <a:ext cx="1087727" cy="311167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b="1" dirty="0"/>
              <a:t>(Sem engine)</a:t>
            </a:r>
          </a:p>
        </p:txBody>
      </p:sp>
      <p:sp>
        <p:nvSpPr>
          <p:cNvPr id="30" name="Espaço Reservado para Rodapé 10">
            <a:extLst>
              <a:ext uri="{FF2B5EF4-FFF2-40B4-BE49-F238E27FC236}">
                <a16:creationId xmlns:a16="http://schemas.microsoft.com/office/drawing/2014/main" id="{AB8AEE31-EDCE-406D-8476-3A4B0681D515}"/>
              </a:ext>
            </a:extLst>
          </p:cNvPr>
          <p:cNvSpPr txBox="1">
            <a:spLocks/>
          </p:cNvSpPr>
          <p:nvPr/>
        </p:nvSpPr>
        <p:spPr>
          <a:xfrm>
            <a:off x="419102" y="6356350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</a:rPr>
              <a:t>brdatatecnologia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8EF4619D-3223-4A7E-B1CC-F6674A779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02" y="642461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3">
            <a:extLst>
              <a:ext uri="{FF2B5EF4-FFF2-40B4-BE49-F238E27FC236}">
                <a16:creationId xmlns:a16="http://schemas.microsoft.com/office/drawing/2014/main" id="{8CA3B524-2D76-4279-8E97-0C99A429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97733"/>
            <a:ext cx="6096000" cy="1215566"/>
          </a:xfrm>
        </p:spPr>
        <p:txBody>
          <a:bodyPr rtlCol="0"/>
          <a:lstStyle/>
          <a:p>
            <a:pPr rtl="0"/>
            <a:r>
              <a:rPr lang="pt-BR" dirty="0"/>
              <a:t>Bancos de dados </a:t>
            </a:r>
            <a:r>
              <a:rPr lang="pt-BR" dirty="0" err="1"/>
              <a:t>NoSQL</a:t>
            </a:r>
            <a:endParaRPr lang="pt-BR" b="0" dirty="0"/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CC46F959-46EF-4BE6-8D07-FAC5C07C5EF5}"/>
              </a:ext>
            </a:extLst>
          </p:cNvPr>
          <p:cNvSpPr txBox="1">
            <a:spLocks/>
          </p:cNvSpPr>
          <p:nvPr/>
        </p:nvSpPr>
        <p:spPr>
          <a:xfrm>
            <a:off x="6096002" y="2852727"/>
            <a:ext cx="5781868" cy="432278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Informações básicas</a:t>
            </a:r>
          </a:p>
        </p:txBody>
      </p:sp>
      <p:sp>
        <p:nvSpPr>
          <p:cNvPr id="20" name="Espaço Reservado para Conteúdo 6">
            <a:extLst>
              <a:ext uri="{FF2B5EF4-FFF2-40B4-BE49-F238E27FC236}">
                <a16:creationId xmlns:a16="http://schemas.microsoft.com/office/drawing/2014/main" id="{09FACD60-55A0-4764-860B-DC7D37CC8A0C}"/>
              </a:ext>
            </a:extLst>
          </p:cNvPr>
          <p:cNvSpPr txBox="1">
            <a:spLocks/>
          </p:cNvSpPr>
          <p:nvPr/>
        </p:nvSpPr>
        <p:spPr>
          <a:xfrm>
            <a:off x="6550090" y="3486165"/>
            <a:ext cx="4954555" cy="135642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pt-BR" sz="1400" dirty="0"/>
              <a:t>São orientado a documentos</a:t>
            </a:r>
          </a:p>
          <a:p>
            <a:pPr marL="342900" indent="-342900" algn="just">
              <a:buFontTx/>
              <a:buChar char="-"/>
            </a:pPr>
            <a:r>
              <a:rPr lang="pt-BR" sz="1400" dirty="0"/>
              <a:t>Lidam com auto volumes de dados</a:t>
            </a:r>
          </a:p>
          <a:p>
            <a:pPr marL="342900" indent="-342900" algn="just">
              <a:buFontTx/>
              <a:buChar char="-"/>
            </a:pPr>
            <a:r>
              <a:rPr lang="pt-BR" sz="1400" dirty="0"/>
              <a:t>Escalabilidade</a:t>
            </a:r>
          </a:p>
          <a:p>
            <a:pPr marL="342900" indent="-342900" algn="just">
              <a:buFontTx/>
              <a:buChar char="-"/>
            </a:pPr>
            <a:r>
              <a:rPr lang="pt-BR" sz="1400" dirty="0"/>
              <a:t>Desempenho </a:t>
            </a:r>
          </a:p>
        </p:txBody>
      </p:sp>
      <p:sp>
        <p:nvSpPr>
          <p:cNvPr id="28" name="Espaço Reservado para Rodapé 10">
            <a:extLst>
              <a:ext uri="{FF2B5EF4-FFF2-40B4-BE49-F238E27FC236}">
                <a16:creationId xmlns:a16="http://schemas.microsoft.com/office/drawing/2014/main" id="{EE497C44-9A15-4D6E-B27A-AE4E4D456930}"/>
              </a:ext>
            </a:extLst>
          </p:cNvPr>
          <p:cNvSpPr txBox="1">
            <a:spLocks/>
          </p:cNvSpPr>
          <p:nvPr/>
        </p:nvSpPr>
        <p:spPr>
          <a:xfrm>
            <a:off x="419102" y="6356349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</a:rPr>
              <a:t>brdatatecnologia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125C736-3FEC-4E2A-80AB-A03D7824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2" y="6424611"/>
            <a:ext cx="228600" cy="228600"/>
          </a:xfrm>
          <a:prstGeom prst="rect">
            <a:avLst/>
          </a:prstGeom>
        </p:spPr>
      </p:pic>
      <p:pic>
        <p:nvPicPr>
          <p:cNvPr id="3076" name="Picture 4" descr="Ficheiro:MongoDB Logo.svg – Wikipédia, a enciclopédia livre">
            <a:extLst>
              <a:ext uri="{FF2B5EF4-FFF2-40B4-BE49-F238E27FC236}">
                <a16:creationId xmlns:a16="http://schemas.microsoft.com/office/drawing/2014/main" id="{8FBDF876-B7BD-4798-A0A2-5A687193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62" y="3713584"/>
            <a:ext cx="2303480" cy="62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dis (company) - Wikipedia">
            <a:extLst>
              <a:ext uri="{FF2B5EF4-FFF2-40B4-BE49-F238E27FC236}">
                <a16:creationId xmlns:a16="http://schemas.microsoft.com/office/drawing/2014/main" id="{47083354-9F3E-43C1-8A95-7A3F9A7A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5397312"/>
            <a:ext cx="1484810" cy="4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emcached Tutorial - Javatpoint">
            <a:extLst>
              <a:ext uri="{FF2B5EF4-FFF2-40B4-BE49-F238E27FC236}">
                <a16:creationId xmlns:a16="http://schemas.microsoft.com/office/drawing/2014/main" id="{163F4B45-F821-4D23-B894-58A15C7D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69" y="5127543"/>
            <a:ext cx="1035713" cy="10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ache Cassandra – Wikipédia, a enciclopédia livre">
            <a:extLst>
              <a:ext uri="{FF2B5EF4-FFF2-40B4-BE49-F238E27FC236}">
                <a16:creationId xmlns:a16="http://schemas.microsoft.com/office/drawing/2014/main" id="{0E327F2A-8A9A-493A-AD88-C2B1CED0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43" y="5127542"/>
            <a:ext cx="1545899" cy="10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ynamoDB Decoded: A Personal Exploration of Amazon's Scalable, Predictably  Performant, Fully Managed NoSQL Database Service | by Ruchir Thaman | Medium">
            <a:extLst>
              <a:ext uri="{FF2B5EF4-FFF2-40B4-BE49-F238E27FC236}">
                <a16:creationId xmlns:a16="http://schemas.microsoft.com/office/drawing/2014/main" id="{B465C10D-4197-44DC-ABC1-73D34C16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3" y="5164095"/>
            <a:ext cx="1877945" cy="96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eo4j - Wikipedia">
            <a:extLst>
              <a:ext uri="{FF2B5EF4-FFF2-40B4-BE49-F238E27FC236}">
                <a16:creationId xmlns:a16="http://schemas.microsoft.com/office/drawing/2014/main" id="{4692443A-9375-4BE3-BFC0-F640A96D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749" y="5304944"/>
            <a:ext cx="1814312" cy="68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3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Rodapé 10">
            <a:extLst>
              <a:ext uri="{FF2B5EF4-FFF2-40B4-BE49-F238E27FC236}">
                <a16:creationId xmlns:a16="http://schemas.microsoft.com/office/drawing/2014/main" id="{EE497C44-9A15-4D6E-B27A-AE4E4D456930}"/>
              </a:ext>
            </a:extLst>
          </p:cNvPr>
          <p:cNvSpPr txBox="1">
            <a:spLocks/>
          </p:cNvSpPr>
          <p:nvPr/>
        </p:nvSpPr>
        <p:spPr>
          <a:xfrm>
            <a:off x="419102" y="6356349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</a:rPr>
              <a:t>brdatatecnologia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125C736-3FEC-4E2A-80AB-A03D7824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2" y="6424611"/>
            <a:ext cx="228600" cy="228600"/>
          </a:xfrm>
          <a:prstGeom prst="rect">
            <a:avLst/>
          </a:prstGeom>
        </p:spPr>
      </p:pic>
      <p:sp>
        <p:nvSpPr>
          <p:cNvPr id="13" name="Título 13">
            <a:extLst>
              <a:ext uri="{FF2B5EF4-FFF2-40B4-BE49-F238E27FC236}">
                <a16:creationId xmlns:a16="http://schemas.microsoft.com/office/drawing/2014/main" id="{E9D51BC4-7B53-4E80-8A55-E326413290EC}"/>
              </a:ext>
            </a:extLst>
          </p:cNvPr>
          <p:cNvSpPr txBox="1">
            <a:spLocks/>
          </p:cNvSpPr>
          <p:nvPr/>
        </p:nvSpPr>
        <p:spPr>
          <a:xfrm>
            <a:off x="7865707" y="731297"/>
            <a:ext cx="3908140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Nível </a:t>
            </a:r>
            <a:r>
              <a:rPr lang="pt-BR" sz="3600" b="0" dirty="0"/>
              <a:t>básico</a:t>
            </a:r>
            <a:endParaRPr lang="pt-BR" b="0" dirty="0"/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F03BBA9-2755-49B5-8407-0A96BE5D5E95}"/>
              </a:ext>
            </a:extLst>
          </p:cNvPr>
          <p:cNvSpPr txBox="1">
            <a:spLocks/>
          </p:cNvSpPr>
          <p:nvPr/>
        </p:nvSpPr>
        <p:spPr>
          <a:xfrm>
            <a:off x="7865707" y="1873747"/>
            <a:ext cx="3185847" cy="37562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Passos desta etapa</a:t>
            </a:r>
          </a:p>
        </p:txBody>
      </p:sp>
      <p:sp>
        <p:nvSpPr>
          <p:cNvPr id="17" name="Espaço Reservado para Conteúdo 6">
            <a:extLst>
              <a:ext uri="{FF2B5EF4-FFF2-40B4-BE49-F238E27FC236}">
                <a16:creationId xmlns:a16="http://schemas.microsoft.com/office/drawing/2014/main" id="{01782C90-A157-43FC-B4BD-40752CC4D00C}"/>
              </a:ext>
            </a:extLst>
          </p:cNvPr>
          <p:cNvSpPr txBox="1">
            <a:spLocks/>
          </p:cNvSpPr>
          <p:nvPr/>
        </p:nvSpPr>
        <p:spPr>
          <a:xfrm>
            <a:off x="5551714" y="2619487"/>
            <a:ext cx="6222133" cy="339875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Criar banco de dados </a:t>
            </a: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Criar tabela e colunas</a:t>
            </a: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Inserir dados</a:t>
            </a: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Mostrar dados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com critério</a:t>
            </a:r>
            <a:endParaRPr lang="pt-BR" sz="1800" dirty="0">
              <a:solidFill>
                <a:schemeClr val="tx1"/>
              </a:solidFill>
              <a:cs typeface="+mn-cs"/>
            </a:endParaRP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Alterar dados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com critério</a:t>
            </a:r>
            <a:endParaRPr lang="pt-BR" sz="1800" dirty="0">
              <a:solidFill>
                <a:schemeClr val="tx1"/>
              </a:solidFill>
              <a:cs typeface="+mn-cs"/>
            </a:endParaRP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Deletar dados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com critério</a:t>
            </a:r>
            <a:endParaRPr lang="pt-BR" sz="1800" dirty="0">
              <a:solidFill>
                <a:schemeClr val="tx1"/>
              </a:solidFill>
              <a:cs typeface="+mn-cs"/>
            </a:endParaRP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18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Rodapé 10">
            <a:extLst>
              <a:ext uri="{FF2B5EF4-FFF2-40B4-BE49-F238E27FC236}">
                <a16:creationId xmlns:a16="http://schemas.microsoft.com/office/drawing/2014/main" id="{EE497C44-9A15-4D6E-B27A-AE4E4D456930}"/>
              </a:ext>
            </a:extLst>
          </p:cNvPr>
          <p:cNvSpPr txBox="1">
            <a:spLocks/>
          </p:cNvSpPr>
          <p:nvPr/>
        </p:nvSpPr>
        <p:spPr>
          <a:xfrm>
            <a:off x="419102" y="6356349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</a:rPr>
              <a:t>brdatatecnologia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125C736-3FEC-4E2A-80AB-A03D7824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2" y="6424611"/>
            <a:ext cx="228600" cy="228600"/>
          </a:xfrm>
          <a:prstGeom prst="rect">
            <a:avLst/>
          </a:prstGeom>
        </p:spPr>
      </p:pic>
      <p:sp>
        <p:nvSpPr>
          <p:cNvPr id="13" name="Título 13">
            <a:extLst>
              <a:ext uri="{FF2B5EF4-FFF2-40B4-BE49-F238E27FC236}">
                <a16:creationId xmlns:a16="http://schemas.microsoft.com/office/drawing/2014/main" id="{E9D51BC4-7B53-4E80-8A55-E326413290EC}"/>
              </a:ext>
            </a:extLst>
          </p:cNvPr>
          <p:cNvSpPr txBox="1">
            <a:spLocks/>
          </p:cNvSpPr>
          <p:nvPr/>
        </p:nvSpPr>
        <p:spPr>
          <a:xfrm>
            <a:off x="7865706" y="731297"/>
            <a:ext cx="4142791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Nível </a:t>
            </a:r>
            <a:r>
              <a:rPr lang="pt-BR" sz="3600" b="0" dirty="0"/>
              <a:t>intermediário</a:t>
            </a:r>
            <a:endParaRPr lang="pt-BR" b="0" dirty="0"/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F03BBA9-2755-49B5-8407-0A96BE5D5E95}"/>
              </a:ext>
            </a:extLst>
          </p:cNvPr>
          <p:cNvSpPr txBox="1">
            <a:spLocks/>
          </p:cNvSpPr>
          <p:nvPr/>
        </p:nvSpPr>
        <p:spPr>
          <a:xfrm>
            <a:off x="7865707" y="1873747"/>
            <a:ext cx="3185847" cy="37562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Passos desta etapa</a:t>
            </a:r>
          </a:p>
        </p:txBody>
      </p:sp>
      <p:sp>
        <p:nvSpPr>
          <p:cNvPr id="17" name="Espaço Reservado para Conteúdo 6">
            <a:extLst>
              <a:ext uri="{FF2B5EF4-FFF2-40B4-BE49-F238E27FC236}">
                <a16:creationId xmlns:a16="http://schemas.microsoft.com/office/drawing/2014/main" id="{01782C90-A157-43FC-B4BD-40752CC4D00C}"/>
              </a:ext>
            </a:extLst>
          </p:cNvPr>
          <p:cNvSpPr txBox="1">
            <a:spLocks/>
          </p:cNvSpPr>
          <p:nvPr/>
        </p:nvSpPr>
        <p:spPr>
          <a:xfrm>
            <a:off x="5551714" y="2619487"/>
            <a:ext cx="6222133" cy="335210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Mostrar dados 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com order by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com distinct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</a:t>
            </a:r>
            <a:r>
              <a:rPr lang="pt-BR" sz="1800" dirty="0">
                <a:solidFill>
                  <a:schemeClr val="tx1"/>
                </a:solidFill>
                <a:cs typeface="+mn-cs"/>
              </a:rPr>
              <a:t>om group by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com case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</a:t>
            </a:r>
            <a:r>
              <a:rPr lang="pt-BR" sz="1800" dirty="0">
                <a:solidFill>
                  <a:schemeClr val="tx1"/>
                </a:solidFill>
                <a:cs typeface="+mn-cs"/>
              </a:rPr>
              <a:t>om inner join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</a:t>
            </a:r>
            <a:r>
              <a:rPr lang="pt-BR" sz="1800" dirty="0">
                <a:solidFill>
                  <a:schemeClr val="tx1"/>
                </a:solidFill>
                <a:cs typeface="+mn-cs"/>
              </a:rPr>
              <a:t>om left join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  <a:cs typeface="+mn-cs"/>
            </a:endParaRP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Inserir dados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com loop </a:t>
            </a: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3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Rodapé 10">
            <a:extLst>
              <a:ext uri="{FF2B5EF4-FFF2-40B4-BE49-F238E27FC236}">
                <a16:creationId xmlns:a16="http://schemas.microsoft.com/office/drawing/2014/main" id="{EE497C44-9A15-4D6E-B27A-AE4E4D456930}"/>
              </a:ext>
            </a:extLst>
          </p:cNvPr>
          <p:cNvSpPr txBox="1">
            <a:spLocks/>
          </p:cNvSpPr>
          <p:nvPr/>
        </p:nvSpPr>
        <p:spPr>
          <a:xfrm>
            <a:off x="419102" y="6356349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pt-BR" sz="1400" dirty="0" err="1">
                <a:solidFill>
                  <a:schemeClr val="tx2">
                    <a:lumMod val="50000"/>
                  </a:schemeClr>
                </a:solidFill>
              </a:rPr>
              <a:t>brdatatecnologia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125C736-3FEC-4E2A-80AB-A03D7824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2" y="6424611"/>
            <a:ext cx="228600" cy="228600"/>
          </a:xfrm>
          <a:prstGeom prst="rect">
            <a:avLst/>
          </a:prstGeom>
        </p:spPr>
      </p:pic>
      <p:sp>
        <p:nvSpPr>
          <p:cNvPr id="13" name="Título 13">
            <a:extLst>
              <a:ext uri="{FF2B5EF4-FFF2-40B4-BE49-F238E27FC236}">
                <a16:creationId xmlns:a16="http://schemas.microsoft.com/office/drawing/2014/main" id="{E9D51BC4-7B53-4E80-8A55-E326413290EC}"/>
              </a:ext>
            </a:extLst>
          </p:cNvPr>
          <p:cNvSpPr txBox="1">
            <a:spLocks/>
          </p:cNvSpPr>
          <p:nvPr/>
        </p:nvSpPr>
        <p:spPr>
          <a:xfrm>
            <a:off x="7865706" y="731297"/>
            <a:ext cx="4142791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pt-BR" dirty="0"/>
              <a:t>Nível </a:t>
            </a:r>
            <a:r>
              <a:rPr lang="pt-BR" sz="3600" b="0" dirty="0"/>
              <a:t>avançado</a:t>
            </a:r>
            <a:endParaRPr lang="pt-BR" b="0" dirty="0"/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F03BBA9-2755-49B5-8407-0A96BE5D5E95}"/>
              </a:ext>
            </a:extLst>
          </p:cNvPr>
          <p:cNvSpPr txBox="1">
            <a:spLocks/>
          </p:cNvSpPr>
          <p:nvPr/>
        </p:nvSpPr>
        <p:spPr>
          <a:xfrm>
            <a:off x="7865707" y="1873747"/>
            <a:ext cx="3185847" cy="37562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Passos desta etapa</a:t>
            </a:r>
          </a:p>
        </p:txBody>
      </p:sp>
      <p:sp>
        <p:nvSpPr>
          <p:cNvPr id="17" name="Espaço Reservado para Conteúdo 6">
            <a:extLst>
              <a:ext uri="{FF2B5EF4-FFF2-40B4-BE49-F238E27FC236}">
                <a16:creationId xmlns:a16="http://schemas.microsoft.com/office/drawing/2014/main" id="{01782C90-A157-43FC-B4BD-40752CC4D00C}"/>
              </a:ext>
            </a:extLst>
          </p:cNvPr>
          <p:cNvSpPr txBox="1">
            <a:spLocks/>
          </p:cNvSpPr>
          <p:nvPr/>
        </p:nvSpPr>
        <p:spPr>
          <a:xfrm>
            <a:off x="5561045" y="2619487"/>
            <a:ext cx="6212801" cy="34174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Clonar tabela </a:t>
            </a: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Inserir dados de tabela (cópia)</a:t>
            </a: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Inserir dados de outra tabela</a:t>
            </a:r>
            <a:endParaRPr lang="pt-BR" sz="1800" dirty="0">
              <a:solidFill>
                <a:schemeClr val="tx1"/>
              </a:solidFill>
              <a:cs typeface="+mn-cs"/>
            </a:endParaRP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Cria visualização(view)</a:t>
            </a: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Alterar dados utilizando view</a:t>
            </a: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cs typeface="+mn-cs"/>
              </a:rPr>
              <a:t>Criar trigger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exemplo de bloqueio na inclusão</a:t>
            </a: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exemplo de bloqueio na exclusão</a:t>
            </a:r>
            <a:endParaRPr lang="pt-BR" sz="1800" dirty="0">
              <a:solidFill>
                <a:schemeClr val="tx1"/>
              </a:solidFill>
              <a:cs typeface="+mn-cs"/>
            </a:endParaRPr>
          </a:p>
          <a:p>
            <a:pPr marL="685800" lvl="1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  <a:cs typeface="+mn-cs"/>
            </a:endParaRPr>
          </a:p>
          <a:p>
            <a:pPr marL="228600" indent="-228600" algn="just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78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Imagem 16" title="Imagem de edifícios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ágono 18" descr="Hexágono em cor escura sólida no meio do destaque da imagem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5520715" cy="1616252"/>
          </a:xfrm>
        </p:spPr>
        <p:txBody>
          <a:bodyPr rtlCol="0"/>
          <a:lstStyle/>
          <a:p>
            <a:pPr rtl="0"/>
            <a:r>
              <a:rPr lang="pt-BR" dirty="0"/>
              <a:t>Nosso </a:t>
            </a:r>
            <a:r>
              <a:rPr lang="pt-BR" b="0" dirty="0"/>
              <a:t>muito obrigado.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Desenvolvimento BRdata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(64) 3613-0600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desenvolvimento@brdata.inf.br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www.brdata.inf.br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DB235F5-5B17-43CA-8F2E-C39F8A60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94" y="2826485"/>
            <a:ext cx="2453951" cy="10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3_TF00951641.potx" id="{56D76C83-AB6D-4D1E-A68C-C0A6164BA3F4}" vid="{B92C1300-75A7-49A1-A712-D2F9301F6A7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clara</Template>
  <TotalTime>0</TotalTime>
  <Words>226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Tema do Office</vt:lpstr>
      <vt:lpstr>Banco de Dados</vt:lpstr>
      <vt:lpstr>Sobre Nós</vt:lpstr>
      <vt:lpstr>Bancos de dados relacionais</vt:lpstr>
      <vt:lpstr>Bancos de dados NoSQL</vt:lpstr>
      <vt:lpstr>Apresentação do PowerPoint</vt:lpstr>
      <vt:lpstr>Apresentação do PowerPoint</vt:lpstr>
      <vt:lpstr>Apresentação do PowerPoint</vt:lpstr>
      <vt:lpstr>Nosso muito 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2024-05-19T13:36:15Z</dcterms:created>
  <dcterms:modified xsi:type="dcterms:W3CDTF">2024-05-19T20:21:00Z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