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Merriweather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Philipp Würfe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1DF1CF-97BF-42E6-A670-23ED8D775F4F}">
  <a:tblStyle styleId="{F61DF1CF-97BF-42E6-A670-23ED8D775F4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03C3D8D-54F9-4C4E-BA1D-B18690AED00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3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5.xml"/><Relationship Id="rId44" Type="http://schemas.openxmlformats.org/officeDocument/2006/relationships/font" Target="fonts/Merriweather-bold.fntdata"/><Relationship Id="rId21" Type="http://schemas.openxmlformats.org/officeDocument/2006/relationships/slide" Target="slides/slide14.xml"/><Relationship Id="rId43" Type="http://schemas.openxmlformats.org/officeDocument/2006/relationships/font" Target="fonts/Merriweather-regular.fntdata"/><Relationship Id="rId24" Type="http://schemas.openxmlformats.org/officeDocument/2006/relationships/slide" Target="slides/slide17.xml"/><Relationship Id="rId46" Type="http://schemas.openxmlformats.org/officeDocument/2006/relationships/font" Target="fonts/Merriweather-boldItalic.fntdata"/><Relationship Id="rId23" Type="http://schemas.openxmlformats.org/officeDocument/2006/relationships/slide" Target="slides/slide16.xml"/><Relationship Id="rId45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-regular.fntdata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4-04T15:36:34.213">
    <p:pos x="196" y="948"/>
    <p:text>Maybe we can design this. If someone wants to do that: very happy ^^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dac.de/rund-ums-fahrzeug/autokatalog/marken-modelle/lexus/ux/za1/328937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c32570a8c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c32570a8c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9a7530f0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9a7530f0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9a7530f0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9a7530f0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2"/>
              </a:rPr>
              <a:t>https://www.adac.de/rund-ums-fahrzeug/autokatalog/marken-modelle/lexus/ux/za1/328937/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c32570a8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c32570a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c32570a8c_1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c32570a8c_1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8768c7ad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8768c7a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c32570a8c_1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c32570a8c_1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8768c7ad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48768c7ad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8768c7ad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48768c7ad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48768c7ad4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48768c7ad4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4c439af2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4c439af2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c32570a8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c32570a8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493ecec7f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493ecec7f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493ecec7f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493ecec7f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4c439af2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4c439af2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4c439af26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4c439af2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4c439af26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4c439af26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48768c7ad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48768c7ad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4b1924ae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4b1924ae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4b1924a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4b1924a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48768c7ad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48768c7ad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48768c7ad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48768c7ad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c32570a8c_3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c32570a8c_3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Showcase overall project steps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Analyze Datasets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EAA 2021-23 &amp; French Data 2014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Setup collaboration environment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OPS (precommit hooks, code formatting &amp; linting, app emulation, …)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Merge 2021-2023 EEA Data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○"/>
            </a:pPr>
            <a: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shared &amp; centralized dataset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Split up project into electrical and combustion type vehicles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○"/>
            </a:pPr>
            <a: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next slide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Tailored data preprocessing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○"/>
            </a:pPr>
            <a: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required due to split up of project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48768c7ad4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48768c7ad4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4949de7c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4949de7c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c32570a8c_3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c32570a8c_3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de"/>
              <a:t>Talk about Graph -&gt; Explain no CO2 emissions for electric → electric energy consumption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c32570a8c_3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c32570a8c_3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Selected features to support prediction of electric energy consumption:</a:t>
            </a:r>
            <a:b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member state, manufacturer name eu, vehicle type, commercial name, category of vehicle, mass vehicle, engine_power, year, electric range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3.801.601 records of type electric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Categorical vars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d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feature selection (remove vars below density threshold of 70%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d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replace missing values of quantitative vars with median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d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reduce/unify values of categorical vars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d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One Hot Encoding for categorical vars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d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Standard Scaling of quantitative vars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Backup missing percentages: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d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member_state                   0.000000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d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manufacturer_name_eu           0.000000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d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vehicle_type                   0.000221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d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commercial_name                0.005351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d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category_of_vehicle            0.005234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d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fuel_type                      0.000000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d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fuel_mode                      0.000000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d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innovative_technologies        0.999567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d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mass_vehicle                   0.000016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d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weltp_test_mass                0.043012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d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engine_capacity                1.000000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d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engine_power                   0.069891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d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erwltp                         1.000000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d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year                           0.000000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d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electric_range                 0.115409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d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electric_energy_consumption    0.036422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d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fuel_consumption               0.999976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</a:pPr>
            <a:r>
              <a:rPr lang="d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specific_co2_emissions         0.000003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c32570a8c_3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c32570a8c_3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Sample heatmap of 5 features with highest correlation value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Explain </a:t>
            </a:r>
            <a:r>
              <a:rPr lang="de"/>
              <a:t>importance</a:t>
            </a:r>
            <a:r>
              <a:rPr lang="de"/>
              <a:t> of certain features (mass_vehicle strongest correlation to electric energy consumption, followed by engine power and encoded categorical features (vehicle type, manufacturer name)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c32570a8c_3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c32570a8c_3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Lazy Regressor to benchmark 37 different regression models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Explain families of models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Explain metrics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Explain Model Selection for next stage (hyperparameter tuning etc)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NEXT: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Leonal will take over to explain results of the final modeling stage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Optional: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-"/>
            </a:pPr>
            <a: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compute problems on bigger datasets, a lot of crashes, etc. (optimal would’ve been to do this on proper server infrastructure with better hardware)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-"/>
            </a:pPr>
            <a:r>
              <a:rPr lang="de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performance optimization with chunks and model storage using joblib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b1f3495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b1f3495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9a7530f0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9a7530f0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6950" y="-5"/>
            <a:ext cx="1437050" cy="13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8" name="Google Shape;18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6950" y="-5"/>
            <a:ext cx="1437050" cy="13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5" name="Google Shape;25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6950" y="-5"/>
            <a:ext cx="1437050" cy="13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40" name="Google Shape;4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6950" y="-5"/>
            <a:ext cx="1437050" cy="13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06950" y="-5"/>
            <a:ext cx="1437050" cy="1348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localhost:8501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Predicting Vehicle CO₂ Emissions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311725" y="1449475"/>
            <a:ext cx="8484600" cy="3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Comparative Study of Machine Learning and Deep Learning Models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 b="1" u="sng"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775" y="1888025"/>
            <a:ext cx="5478501" cy="30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Model Interpretability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140275" y="1396100"/>
            <a:ext cx="88809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two selected models — </a:t>
            </a:r>
            <a:r>
              <a:rPr b="1" lang="de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HistGradientBoosting</a:t>
            </a:r>
            <a:r>
              <a:rPr lang="de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de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ExtraTreesRegressor</a:t>
            </a:r>
            <a:r>
              <a:rPr lang="de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— not only achieved excellent predictive performance with low computational cost, but also offered strong interpretability through their feature importance rankings.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Both models consistently highlighted a similar set of key features: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</a:rPr>
              <a:t>•	</a:t>
            </a:r>
            <a:r>
              <a:rPr b="1" lang="de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Fuel consumption</a:t>
            </a:r>
            <a:r>
              <a:rPr lang="de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de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electric range</a:t>
            </a:r>
            <a:r>
              <a:rPr lang="de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capturing the most direct relationship with CO₂ emissions.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</a:rPr>
              <a:t>•	</a:t>
            </a:r>
            <a:r>
              <a:rPr b="1" lang="de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Engine capacity</a:t>
            </a:r>
            <a:r>
              <a:rPr lang="de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de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engine power</a:t>
            </a:r>
            <a:r>
              <a:rPr lang="de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b="1" lang="de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vehicle mass</a:t>
            </a:r>
            <a:r>
              <a:rPr lang="de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technical characteristics that align with physical and mechanical expectations.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</a:rPr>
              <a:t>•	</a:t>
            </a:r>
            <a:r>
              <a:rPr b="1" lang="de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Fuel type (especially petrol/electric hybrids)</a:t>
            </a:r>
            <a:r>
              <a:rPr lang="de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revealing how propulsion systems influence emission outcomes.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These insights not only validate the models’ behavior from a domain knowledge perspective, but also enhance their applicability in regulatory, industrial, or policy contexts.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Electric Prediction Showcase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streamlit application</a:t>
            </a:r>
            <a:endParaRPr/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combustion engine - preprocessing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200"/>
              <a:t>A dataset with more than 26Mio entries remained for the combustion engine part.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200"/>
              <a:t>engine types contained: 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petrol, diesel,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lpg,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diesel-electric,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petrol-electric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e85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200"/>
              <a:t>the vast majority is diesel and petrol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531525"/>
            <a:ext cx="3959851" cy="3297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combustion engine - preprocessing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311725" y="151345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200"/>
              <a:t>dataset with 26 Mio entries after split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200"/>
              <a:t>choice of target variable: </a:t>
            </a:r>
            <a:endParaRPr sz="12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>
                <a:highlight>
                  <a:srgbClr val="FFFF00"/>
                </a:highlight>
              </a:rPr>
              <a:t>specific-co2-emission-wltp</a:t>
            </a:r>
            <a:endParaRPr>
              <a:highlight>
                <a:srgbClr val="FFFF00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fuel-consumption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200"/>
              <a:t>one of both had to be chosen, because of too close correlation of these two variables.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200"/>
              <a:t>the other one was eliminated out of the dataset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de" sz="1200"/>
              <a:t>remaining features and missing values see right side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>
            <p:ph idx="2" type="body"/>
          </p:nvPr>
        </p:nvSpPr>
        <p:spPr>
          <a:xfrm>
            <a:off x="4832425" y="1355600"/>
            <a:ext cx="3999900" cy="3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de" sz="1225"/>
              <a:t>features					missing values</a:t>
            </a:r>
            <a:endParaRPr b="1" sz="1225"/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/>
              <a:t>member_state   		                 	0.000000</a:t>
            </a:r>
            <a:endParaRPr sz="1025"/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/>
              <a:t>manufacturer_name_eu        			0.000000</a:t>
            </a:r>
            <a:endParaRPr sz="1025"/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/>
              <a:t>vehicle_type                    				0.045666</a:t>
            </a:r>
            <a:endParaRPr sz="1025"/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/>
              <a:t>commercial_name                 			0.276949</a:t>
            </a:r>
            <a:endParaRPr sz="1025"/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/>
              <a:t>category_of_vehicle             			0.069197</a:t>
            </a:r>
            <a:endParaRPr sz="1025"/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/>
              <a:t>fuel_type                       				0.000000</a:t>
            </a:r>
            <a:endParaRPr sz="1025"/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/>
              <a:t>fuel_mode                       				0.000053</a:t>
            </a:r>
            <a:endParaRPr sz="1025"/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/>
              <a:t>innovative_technologies        			28.266253</a:t>
            </a:r>
            <a:endParaRPr sz="1025"/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/>
              <a:t>mass_vehicle                    			0.001050</a:t>
            </a:r>
            <a:endParaRPr sz="1025"/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/>
              <a:t>weltp_test_mass                 			0.736423</a:t>
            </a:r>
            <a:endParaRPr sz="1025"/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/>
              <a:t>engine_capacity                 			0.004632</a:t>
            </a:r>
            <a:endParaRPr sz="1025"/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/>
              <a:t>engine_power                   			0.165367</a:t>
            </a:r>
            <a:endParaRPr sz="1025"/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/>
              <a:t>erwltp                        				29.098219</a:t>
            </a:r>
            <a:endParaRPr sz="1025"/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/>
              <a:t>year                            				0.000000</a:t>
            </a:r>
            <a:endParaRPr sz="1025"/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/>
              <a:t>electric_range                 				90.232995</a:t>
            </a:r>
            <a:endParaRPr sz="1025"/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/>
              <a:t>electric_energy_consumption   			90.250638</a:t>
            </a:r>
            <a:endParaRPr sz="1025"/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/>
              <a:t>fuel_consumption                			8.841378</a:t>
            </a:r>
            <a:endParaRPr sz="1025"/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de" sz="1025"/>
              <a:t>specific_co2_emissions          			0.133621</a:t>
            </a:r>
            <a:endParaRPr sz="1025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25"/>
          </a:p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850" y="1456300"/>
            <a:ext cx="5285449" cy="36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311700" y="1505700"/>
            <a:ext cx="3329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64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4902"/>
              <a:t>fe</a:t>
            </a:r>
            <a:r>
              <a:rPr lang="de" sz="4902"/>
              <a:t>ature correlation heatmap</a:t>
            </a:r>
            <a:endParaRPr sz="4902"/>
          </a:p>
          <a:p>
            <a:pPr indent="-3064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4902"/>
              <a:t>features with main influence:</a:t>
            </a:r>
            <a:endParaRPr sz="4902"/>
          </a:p>
          <a:p>
            <a:pPr indent="-306434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4902"/>
              <a:t>wltl_test_mass</a:t>
            </a:r>
            <a:endParaRPr sz="4902"/>
          </a:p>
          <a:p>
            <a:pPr indent="-306434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4902"/>
              <a:t>engine_capacity</a:t>
            </a:r>
            <a:endParaRPr sz="4902"/>
          </a:p>
          <a:p>
            <a:pPr indent="-306434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4902"/>
              <a:t>engine_power</a:t>
            </a:r>
            <a:endParaRPr sz="4902"/>
          </a:p>
          <a:p>
            <a:pPr indent="-3064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4902"/>
              <a:t>was expectable from the engineering point of view</a:t>
            </a:r>
            <a:endParaRPr sz="4902"/>
          </a:p>
          <a:p>
            <a:pPr indent="-3064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4902"/>
              <a:t>heatmap underlines the choice to choose one of the possible targets and eliminate the other</a:t>
            </a:r>
            <a:endParaRPr sz="4902"/>
          </a:p>
          <a:p>
            <a:pPr indent="-3064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4902"/>
              <a:t>(specific-co2-emission can be calculated out of fuel consumption)</a:t>
            </a:r>
            <a:endParaRPr sz="490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combustion engine - preprocessing</a:t>
            </a:r>
            <a:endParaRPr/>
          </a:p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407150" y="1252525"/>
            <a:ext cx="1661400" cy="375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"/>
                <a:ea typeface="Roboto"/>
                <a:cs typeface="Roboto"/>
                <a:sym typeface="Roboto"/>
              </a:rPr>
              <a:t>&gt;30% NaNs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4732938" y="2337300"/>
            <a:ext cx="1661400" cy="623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Quantitative Vars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4732938" y="3957613"/>
            <a:ext cx="1661400" cy="623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Categorical Vars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407150" y="1733425"/>
            <a:ext cx="1661400" cy="432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"/>
                <a:ea typeface="Roboto"/>
                <a:cs typeface="Roboto"/>
                <a:sym typeface="Roboto"/>
              </a:rPr>
              <a:t>drop columns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6910050" y="2097600"/>
            <a:ext cx="1418100" cy="623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Standard Scaling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6910013" y="4269550"/>
            <a:ext cx="1661400" cy="623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Label</a:t>
            </a:r>
            <a:r>
              <a:rPr lang="de">
                <a:latin typeface="Roboto"/>
                <a:ea typeface="Roboto"/>
                <a:cs typeface="Roboto"/>
                <a:sym typeface="Roboto"/>
              </a:rPr>
              <a:t>Encoding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407150" y="2318700"/>
            <a:ext cx="1661400" cy="341100"/>
          </a:xfrm>
          <a:prstGeom prst="roundRect">
            <a:avLst>
              <a:gd fmla="val 12332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1 &lt; x &lt; 30%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27"/>
          <p:cNvCxnSpPr>
            <a:stCxn id="199" idx="2"/>
            <a:endCxn id="202" idx="0"/>
          </p:cNvCxnSpPr>
          <p:nvPr/>
        </p:nvCxnSpPr>
        <p:spPr>
          <a:xfrm>
            <a:off x="1237850" y="2165725"/>
            <a:ext cx="0" cy="1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>
            <a:stCxn id="199" idx="0"/>
            <a:endCxn id="199" idx="0"/>
          </p:cNvCxnSpPr>
          <p:nvPr/>
        </p:nvCxnSpPr>
        <p:spPr>
          <a:xfrm>
            <a:off x="1237850" y="17334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>
            <a:stCxn id="196" idx="2"/>
            <a:endCxn id="199" idx="0"/>
          </p:cNvCxnSpPr>
          <p:nvPr/>
        </p:nvCxnSpPr>
        <p:spPr>
          <a:xfrm>
            <a:off x="1237850" y="1627525"/>
            <a:ext cx="0" cy="1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7"/>
          <p:cNvSpPr/>
          <p:nvPr/>
        </p:nvSpPr>
        <p:spPr>
          <a:xfrm>
            <a:off x="407150" y="2751025"/>
            <a:ext cx="1661400" cy="5331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"/>
                <a:ea typeface="Roboto"/>
                <a:cs typeface="Roboto"/>
                <a:sym typeface="Roboto"/>
              </a:rPr>
              <a:t>repair values</a:t>
            </a:r>
            <a:br>
              <a:rPr lang="de" sz="1200">
                <a:latin typeface="Roboto"/>
                <a:ea typeface="Roboto"/>
                <a:cs typeface="Roboto"/>
                <a:sym typeface="Roboto"/>
              </a:rPr>
            </a:br>
            <a:r>
              <a:rPr lang="de" sz="1200">
                <a:latin typeface="Roboto"/>
                <a:ea typeface="Roboto"/>
                <a:cs typeface="Roboto"/>
                <a:sym typeface="Roboto"/>
              </a:rPr>
              <a:t>(replaced by mean / mode)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7" name="Google Shape;207;p27"/>
          <p:cNvCxnSpPr>
            <a:stCxn id="202" idx="2"/>
            <a:endCxn id="206" idx="0"/>
          </p:cNvCxnSpPr>
          <p:nvPr/>
        </p:nvCxnSpPr>
        <p:spPr>
          <a:xfrm>
            <a:off x="1237850" y="2659800"/>
            <a:ext cx="0" cy="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7"/>
          <p:cNvSpPr/>
          <p:nvPr/>
        </p:nvSpPr>
        <p:spPr>
          <a:xfrm>
            <a:off x="407150" y="3420950"/>
            <a:ext cx="1661400" cy="3411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&lt;1 %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27"/>
          <p:cNvCxnSpPr>
            <a:stCxn id="206" idx="2"/>
            <a:endCxn id="208" idx="0"/>
          </p:cNvCxnSpPr>
          <p:nvPr/>
        </p:nvCxnSpPr>
        <p:spPr>
          <a:xfrm>
            <a:off x="1237850" y="3284125"/>
            <a:ext cx="0" cy="1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7"/>
          <p:cNvSpPr/>
          <p:nvPr/>
        </p:nvSpPr>
        <p:spPr>
          <a:xfrm>
            <a:off x="407150" y="3898875"/>
            <a:ext cx="1661400" cy="432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"/>
                <a:ea typeface="Roboto"/>
                <a:cs typeface="Roboto"/>
                <a:sym typeface="Roboto"/>
              </a:rPr>
              <a:t>cleaned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" name="Google Shape;211;p27"/>
          <p:cNvCxnSpPr>
            <a:stCxn id="210" idx="0"/>
            <a:endCxn id="208" idx="2"/>
          </p:cNvCxnSpPr>
          <p:nvPr/>
        </p:nvCxnSpPr>
        <p:spPr>
          <a:xfrm rot="10800000">
            <a:off x="1237850" y="3762075"/>
            <a:ext cx="0" cy="1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7"/>
          <p:cNvCxnSpPr>
            <a:stCxn id="210" idx="2"/>
          </p:cNvCxnSpPr>
          <p:nvPr/>
        </p:nvCxnSpPr>
        <p:spPr>
          <a:xfrm>
            <a:off x="1237850" y="4331175"/>
            <a:ext cx="390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7"/>
          <p:cNvCxnSpPr/>
          <p:nvPr/>
        </p:nvCxnSpPr>
        <p:spPr>
          <a:xfrm>
            <a:off x="1249475" y="4637575"/>
            <a:ext cx="111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7"/>
          <p:cNvCxnSpPr/>
          <p:nvPr/>
        </p:nvCxnSpPr>
        <p:spPr>
          <a:xfrm flipH="1" rot="10800000">
            <a:off x="2376275" y="1632650"/>
            <a:ext cx="15300" cy="30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7"/>
          <p:cNvSpPr/>
          <p:nvPr/>
        </p:nvSpPr>
        <p:spPr>
          <a:xfrm>
            <a:off x="2536188" y="1357675"/>
            <a:ext cx="1883700" cy="5331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target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2576988" y="3180975"/>
            <a:ext cx="1802100" cy="623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p27"/>
          <p:cNvCxnSpPr>
            <a:endCxn id="215" idx="1"/>
          </p:cNvCxnSpPr>
          <p:nvPr/>
        </p:nvCxnSpPr>
        <p:spPr>
          <a:xfrm>
            <a:off x="2391888" y="1622425"/>
            <a:ext cx="1443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7"/>
          <p:cNvCxnSpPr>
            <a:endCxn id="216" idx="1"/>
          </p:cNvCxnSpPr>
          <p:nvPr/>
        </p:nvCxnSpPr>
        <p:spPr>
          <a:xfrm>
            <a:off x="2391588" y="3492825"/>
            <a:ext cx="1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7"/>
          <p:cNvCxnSpPr>
            <a:stCxn id="197" idx="3"/>
            <a:endCxn id="200" idx="1"/>
          </p:cNvCxnSpPr>
          <p:nvPr/>
        </p:nvCxnSpPr>
        <p:spPr>
          <a:xfrm flipH="1" rot="10800000">
            <a:off x="6394338" y="2409450"/>
            <a:ext cx="515700" cy="2397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7"/>
          <p:cNvCxnSpPr>
            <a:stCxn id="198" idx="3"/>
            <a:endCxn id="201" idx="1"/>
          </p:cNvCxnSpPr>
          <p:nvPr/>
        </p:nvCxnSpPr>
        <p:spPr>
          <a:xfrm>
            <a:off x="6394338" y="4269463"/>
            <a:ext cx="515700" cy="3120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7"/>
          <p:cNvCxnSpPr>
            <a:stCxn id="216" idx="3"/>
            <a:endCxn id="197" idx="1"/>
          </p:cNvCxnSpPr>
          <p:nvPr/>
        </p:nvCxnSpPr>
        <p:spPr>
          <a:xfrm flipH="1" rot="10800000">
            <a:off x="4379088" y="2649225"/>
            <a:ext cx="354000" cy="843600"/>
          </a:xfrm>
          <a:prstGeom prst="bentConnector3">
            <a:avLst>
              <a:gd fmla="val 499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7"/>
          <p:cNvCxnSpPr>
            <a:stCxn id="216" idx="3"/>
            <a:endCxn id="198" idx="1"/>
          </p:cNvCxnSpPr>
          <p:nvPr/>
        </p:nvCxnSpPr>
        <p:spPr>
          <a:xfrm>
            <a:off x="4379088" y="3492825"/>
            <a:ext cx="354000" cy="776700"/>
          </a:xfrm>
          <a:prstGeom prst="bentConnector3">
            <a:avLst>
              <a:gd fmla="val 4997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7"/>
          <p:cNvSpPr/>
          <p:nvPr/>
        </p:nvSpPr>
        <p:spPr>
          <a:xfrm>
            <a:off x="5004050" y="1352263"/>
            <a:ext cx="2169000" cy="5421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specific-co2-emissions-wltp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" name="Google Shape;224;p27"/>
          <p:cNvCxnSpPr>
            <a:stCxn id="215" idx="3"/>
          </p:cNvCxnSpPr>
          <p:nvPr/>
        </p:nvCxnSpPr>
        <p:spPr>
          <a:xfrm>
            <a:off x="4419888" y="16242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7"/>
          <p:cNvCxnSpPr>
            <a:stCxn id="215" idx="3"/>
            <a:endCxn id="223" idx="1"/>
          </p:cNvCxnSpPr>
          <p:nvPr/>
        </p:nvCxnSpPr>
        <p:spPr>
          <a:xfrm flipH="1" rot="10800000">
            <a:off x="4419888" y="1623325"/>
            <a:ext cx="5841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combustion engine - preprocessing</a:t>
            </a:r>
            <a:endParaRPr/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distribution of target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focus was laid on the diesel and petrol engined cars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hybrid-electric cars and other fuel were not considered closer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since the target is a numerical variable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=&gt; regression models were </a:t>
            </a:r>
            <a:r>
              <a:rPr lang="de"/>
              <a:t>chosen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distribution of target-variable: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unit: g co2/km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combustion engine - model-selection</a:t>
            </a: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250" y="1372100"/>
            <a:ext cx="4223349" cy="359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combustion engine - model-selection</a:t>
            </a:r>
            <a:endParaRPr/>
          </a:p>
        </p:txBody>
      </p:sp>
      <p:sp>
        <p:nvSpPr>
          <p:cNvPr id="242" name="Google Shape;242;p29"/>
          <p:cNvSpPr/>
          <p:nvPr/>
        </p:nvSpPr>
        <p:spPr>
          <a:xfrm>
            <a:off x="91975" y="3134225"/>
            <a:ext cx="1640400" cy="623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latin typeface="Roboto"/>
                <a:ea typeface="Roboto"/>
                <a:cs typeface="Roboto"/>
                <a:sym typeface="Roboto"/>
              </a:rPr>
              <a:t>preprocessed data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1947025" y="1402775"/>
            <a:ext cx="1939500" cy="345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simple regression models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1947025" y="2016000"/>
            <a:ext cx="1847400" cy="4368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LinearRegression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1962325" y="2793813"/>
            <a:ext cx="1816800" cy="4368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RidgeCV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1947025" y="3571625"/>
            <a:ext cx="1770600" cy="4368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LassoCV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9"/>
          <p:cNvSpPr/>
          <p:nvPr/>
        </p:nvSpPr>
        <p:spPr>
          <a:xfrm>
            <a:off x="1947025" y="4369300"/>
            <a:ext cx="1770600" cy="398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XGBoostRegressor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4391400" y="1402775"/>
            <a:ext cx="2115600" cy="345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parameter Tuning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3886525" y="1962350"/>
            <a:ext cx="2805600" cy="13185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GridSearchCV: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de" sz="1000">
                <a:latin typeface="Roboto"/>
                <a:ea typeface="Roboto"/>
                <a:cs typeface="Roboto"/>
                <a:sym typeface="Roboto"/>
              </a:rPr>
              <a:t>LinearRegression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de" sz="1000">
                <a:latin typeface="Roboto"/>
                <a:ea typeface="Roboto"/>
                <a:cs typeface="Roboto"/>
                <a:sym typeface="Roboto"/>
              </a:rPr>
              <a:t>DecisionTreeRegressor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de" sz="1000">
                <a:latin typeface="Roboto"/>
                <a:ea typeface="Roboto"/>
                <a:cs typeface="Roboto"/>
                <a:sym typeface="Roboto"/>
              </a:rPr>
              <a:t>RandomForestRegressor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de" sz="1000">
                <a:latin typeface="Roboto"/>
                <a:ea typeface="Roboto"/>
                <a:cs typeface="Roboto"/>
                <a:sym typeface="Roboto"/>
              </a:rPr>
              <a:t>XGBoostRegressor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"/>
                <a:ea typeface="Roboto"/>
                <a:cs typeface="Roboto"/>
                <a:sym typeface="Roboto"/>
              </a:rPr>
              <a:t>high computing time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3831775" y="3495425"/>
            <a:ext cx="2805600" cy="13947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Randomized</a:t>
            </a:r>
            <a:r>
              <a:rPr lang="de">
                <a:latin typeface="Roboto"/>
                <a:ea typeface="Roboto"/>
                <a:cs typeface="Roboto"/>
                <a:sym typeface="Roboto"/>
              </a:rPr>
              <a:t>SearchCV: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de" sz="1000">
                <a:latin typeface="Roboto"/>
                <a:ea typeface="Roboto"/>
                <a:cs typeface="Roboto"/>
                <a:sym typeface="Roboto"/>
              </a:rPr>
              <a:t>XGBRegressor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de" sz="1000">
                <a:latin typeface="Roboto"/>
                <a:ea typeface="Roboto"/>
                <a:cs typeface="Roboto"/>
                <a:sym typeface="Roboto"/>
              </a:rPr>
              <a:t>ExtraTreeRegressor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de" sz="1000">
                <a:latin typeface="Roboto"/>
                <a:ea typeface="Roboto"/>
                <a:cs typeface="Roboto"/>
                <a:sym typeface="Roboto"/>
              </a:rPr>
              <a:t>RandomForestRegressor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latin typeface="Roboto"/>
                <a:ea typeface="Roboto"/>
                <a:cs typeface="Roboto"/>
                <a:sym typeface="Roboto"/>
              </a:rPr>
              <a:t>less computing time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6906550" y="1402775"/>
            <a:ext cx="2115600" cy="345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latin typeface="Roboto"/>
                <a:ea typeface="Roboto"/>
                <a:cs typeface="Roboto"/>
                <a:sym typeface="Roboto"/>
              </a:rPr>
              <a:t>best results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6906550" y="2261300"/>
            <a:ext cx="2177100" cy="1962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de" sz="1100">
                <a:latin typeface="Roboto"/>
                <a:ea typeface="Roboto"/>
                <a:cs typeface="Roboto"/>
                <a:sym typeface="Roboto"/>
              </a:rPr>
              <a:t>XGBRegressor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de" sz="1100">
                <a:latin typeface="Roboto"/>
                <a:ea typeface="Roboto"/>
                <a:cs typeface="Roboto"/>
                <a:sym typeface="Roboto"/>
              </a:rPr>
              <a:t>ExtraTreeRegressor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3" name="Google Shape;253;p29"/>
          <p:cNvCxnSpPr>
            <a:stCxn id="242" idx="3"/>
            <a:endCxn id="244" idx="1"/>
          </p:cNvCxnSpPr>
          <p:nvPr/>
        </p:nvCxnSpPr>
        <p:spPr>
          <a:xfrm flipH="1" rot="10800000">
            <a:off x="1732375" y="2234375"/>
            <a:ext cx="214800" cy="1211700"/>
          </a:xfrm>
          <a:prstGeom prst="bentConnector3">
            <a:avLst>
              <a:gd fmla="val 499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9"/>
          <p:cNvCxnSpPr>
            <a:stCxn id="242" idx="3"/>
            <a:endCxn id="246" idx="1"/>
          </p:cNvCxnSpPr>
          <p:nvPr/>
        </p:nvCxnSpPr>
        <p:spPr>
          <a:xfrm>
            <a:off x="1732375" y="3446075"/>
            <a:ext cx="214800" cy="344100"/>
          </a:xfrm>
          <a:prstGeom prst="bentConnector3">
            <a:avLst>
              <a:gd fmla="val 499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9"/>
          <p:cNvCxnSpPr/>
          <p:nvPr/>
        </p:nvCxnSpPr>
        <p:spPr>
          <a:xfrm rot="-5400000">
            <a:off x="1234175" y="4001425"/>
            <a:ext cx="45900" cy="1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9"/>
          <p:cNvCxnSpPr>
            <a:stCxn id="242" idx="3"/>
            <a:endCxn id="247" idx="1"/>
          </p:cNvCxnSpPr>
          <p:nvPr/>
        </p:nvCxnSpPr>
        <p:spPr>
          <a:xfrm>
            <a:off x="1732375" y="3446075"/>
            <a:ext cx="214800" cy="1122600"/>
          </a:xfrm>
          <a:prstGeom prst="bentConnector3">
            <a:avLst>
              <a:gd fmla="val 499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9"/>
          <p:cNvCxnSpPr>
            <a:stCxn id="242" idx="3"/>
            <a:endCxn id="245" idx="1"/>
          </p:cNvCxnSpPr>
          <p:nvPr/>
        </p:nvCxnSpPr>
        <p:spPr>
          <a:xfrm flipH="1" rot="10800000">
            <a:off x="1732375" y="3012275"/>
            <a:ext cx="230100" cy="433800"/>
          </a:xfrm>
          <a:prstGeom prst="bentConnector3">
            <a:avLst>
              <a:gd fmla="val 499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9"/>
          <p:cNvCxnSpPr>
            <a:stCxn id="249" idx="3"/>
            <a:endCxn id="252" idx="1"/>
          </p:cNvCxnSpPr>
          <p:nvPr/>
        </p:nvCxnSpPr>
        <p:spPr>
          <a:xfrm>
            <a:off x="6692125" y="2621600"/>
            <a:ext cx="214500" cy="621000"/>
          </a:xfrm>
          <a:prstGeom prst="bentConnector3">
            <a:avLst>
              <a:gd fmla="val 3564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9"/>
          <p:cNvCxnSpPr>
            <a:stCxn id="250" idx="3"/>
            <a:endCxn id="252" idx="1"/>
          </p:cNvCxnSpPr>
          <p:nvPr/>
        </p:nvCxnSpPr>
        <p:spPr>
          <a:xfrm flipH="1" rot="10800000">
            <a:off x="6637375" y="3242375"/>
            <a:ext cx="269100" cy="9504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419025" y="1505700"/>
            <a:ext cx="3999900" cy="3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/>
              <a:t>Metrics used for evaluation: </a:t>
            </a:r>
            <a:endParaRPr b="1" sz="1100"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de" sz="1100"/>
              <a:t>rmse and score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100"/>
              <a:t>GridSeachCV:  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Parameter optimization by </a:t>
            </a:r>
            <a:r>
              <a:rPr lang="de" sz="1000"/>
              <a:t>automatically</a:t>
            </a:r>
            <a:r>
              <a:rPr lang="de" sz="1000"/>
              <a:t> trying out  all combinations of  the given sets of </a:t>
            </a:r>
            <a:r>
              <a:rPr lang="de" sz="1000"/>
              <a:t>different</a:t>
            </a:r>
            <a:r>
              <a:rPr lang="de" sz="1000"/>
              <a:t> parameters. 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de" sz="1000"/>
              <a:t>immense computing time without visible progress.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de" sz="1000"/>
              <a:t>encountered by batching the train data down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de" sz="1000"/>
              <a:t>testing was done with full datasize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de" sz="1000"/>
              <a:t>trying out different search methods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de" sz="1000"/>
              <a:t>introducing PCA on the dataset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000"/>
              <a:t>Randomized SearchCV: </a:t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/>
              <a:t>Parameter optimization by randomly putting together different combinations of the parameter sets. 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de" sz="1000"/>
              <a:t> a </a:t>
            </a:r>
            <a:r>
              <a:rPr lang="de" sz="1000"/>
              <a:t>little faster than GridSearch, but still time consuming:</a:t>
            </a:r>
            <a:endParaRPr sz="1000"/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de" sz="1000"/>
              <a:t>measures see above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266" name="Google Shape;266;p30"/>
          <p:cNvSpPr txBox="1"/>
          <p:nvPr>
            <p:ph idx="2" type="body"/>
          </p:nvPr>
        </p:nvSpPr>
        <p:spPr>
          <a:xfrm>
            <a:off x="4832425" y="147502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/>
              <a:t>Best parameters for the final models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100"/>
              <a:t>XGBRegressor: </a:t>
            </a:r>
            <a:endParaRPr b="1" sz="11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b="1" lang="de" sz="1000"/>
              <a:t>n_estimators</a:t>
            </a:r>
            <a:r>
              <a:rPr lang="de" sz="1000"/>
              <a:t>: number of Trees used.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de" sz="1000"/>
              <a:t>increased until no further improvement is seen.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de" sz="1000"/>
              <a:t>GridSearch and RandomizedSearch =&gt; 1000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de" sz="1000"/>
              <a:t>learning_rate: </a:t>
            </a:r>
            <a:r>
              <a:rPr lang="de" sz="1000"/>
              <a:t>says how much the weight of the single trees is adjusted during training.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de" sz="1000"/>
              <a:t>too high: danger of overfitting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de" sz="1000"/>
              <a:t>too low:  slower learning, more trees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de" sz="1000"/>
              <a:t>GridSearchCV and RandomizedSearchCV =&gt; 0,2  0,3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100"/>
              <a:t>ExtraTreeRegressor: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de" sz="1100"/>
              <a:t>max_depth: </a:t>
            </a:r>
            <a:r>
              <a:rPr lang="de" sz="1100"/>
              <a:t>max.</a:t>
            </a:r>
            <a:r>
              <a:rPr b="1" lang="de" sz="1100"/>
              <a:t> </a:t>
            </a:r>
            <a:r>
              <a:rPr lang="de" sz="1100"/>
              <a:t>depth of each tree. (betw. 0 and 10)</a:t>
            </a:r>
            <a:endParaRPr b="1" sz="11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de" sz="1000"/>
              <a:t>GridSearch and RandomizedSearch =&gt; None</a:t>
            </a:r>
            <a:endParaRPr b="1" sz="1000"/>
          </a:p>
        </p:txBody>
      </p:sp>
      <p:sp>
        <p:nvSpPr>
          <p:cNvPr id="267" name="Google Shape;267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combustion engine - model-selection</a:t>
            </a:r>
            <a:endParaRPr/>
          </a:p>
        </p:txBody>
      </p:sp>
      <p:sp>
        <p:nvSpPr>
          <p:cNvPr id="268" name="Google Shape;26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de" sz="1075"/>
              <a:t>Metrics used</a:t>
            </a:r>
            <a:endParaRPr b="1" sz="107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de" sz="1100"/>
              <a:t>mae: </a:t>
            </a:r>
            <a:r>
              <a:rPr lang="de" sz="1100"/>
              <a:t>mean-absolute-error</a:t>
            </a:r>
            <a:endParaRPr sz="1100"/>
          </a:p>
          <a:p>
            <a:pPr indent="-29686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75"/>
              <a:buChar char="●"/>
            </a:pPr>
            <a:r>
              <a:rPr lang="de" sz="1075"/>
              <a:t>statistical measure for the error. </a:t>
            </a:r>
            <a:endParaRPr sz="107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de" sz="1075"/>
              <a:t>mse:  </a:t>
            </a:r>
            <a:r>
              <a:rPr lang="de" sz="1075"/>
              <a:t>mean-squared-error</a:t>
            </a:r>
            <a:endParaRPr sz="1075"/>
          </a:p>
          <a:p>
            <a:pPr indent="-29686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75"/>
              <a:buChar char="●"/>
            </a:pPr>
            <a:r>
              <a:rPr lang="de" sz="1075"/>
              <a:t>statistical measure for the effectiveness of a model</a:t>
            </a:r>
            <a:endParaRPr sz="107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de" sz="1075"/>
              <a:t>r2-value: </a:t>
            </a:r>
            <a:r>
              <a:rPr lang="de" sz="1075"/>
              <a:t>value of determination. </a:t>
            </a:r>
            <a:endParaRPr sz="1075"/>
          </a:p>
          <a:p>
            <a:pPr indent="-29686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75"/>
              <a:buChar char="●"/>
            </a:pPr>
            <a:r>
              <a:rPr lang="de" sz="1075"/>
              <a:t>value between 0 and 1, saying how good a model’s predictions fit the data</a:t>
            </a:r>
            <a:endParaRPr sz="10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b="1" sz="775"/>
          </a:p>
        </p:txBody>
      </p:sp>
      <p:sp>
        <p:nvSpPr>
          <p:cNvPr id="274" name="Google Shape;274;p31"/>
          <p:cNvSpPr txBox="1"/>
          <p:nvPr>
            <p:ph idx="2" type="body"/>
          </p:nvPr>
        </p:nvSpPr>
        <p:spPr>
          <a:xfrm>
            <a:off x="4254300" y="1505700"/>
            <a:ext cx="46548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000"/>
              <a:t>values achieved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275" name="Google Shape;275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combustion engine - final model evaluation</a:t>
            </a:r>
            <a:endParaRPr/>
          </a:p>
        </p:txBody>
      </p:sp>
      <p:sp>
        <p:nvSpPr>
          <p:cNvPr id="276" name="Google Shape;27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graphicFrame>
        <p:nvGraphicFramePr>
          <p:cNvPr id="277" name="Google Shape;277;p31"/>
          <p:cNvGraphicFramePr/>
          <p:nvPr/>
        </p:nvGraphicFramePr>
        <p:xfrm>
          <a:off x="4096975" y="185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{403C3D8D-54F9-4C4E-BA1D-B18690AED004}</a:tableStyleId>
              </a:tblPr>
              <a:tblGrid>
                <a:gridCol w="1264400"/>
                <a:gridCol w="1023825"/>
                <a:gridCol w="681825"/>
                <a:gridCol w="954350"/>
                <a:gridCol w="810950"/>
              </a:tblGrid>
              <a:tr h="315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parameters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r2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87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XGBRegressor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n_estimators: 1000</a:t>
                      </a:r>
                      <a:b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Learning_rate:</a:t>
                      </a:r>
                      <a:b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1,3979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6,1054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0,9964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0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DecisionTreeRegressor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max_depth: none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0,6220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4,8215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0,9972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0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ExtraTreeRegressor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max_depth: none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0,6231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4,8309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0,9972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Introduction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Project structure &amp; approach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Dataset overview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Electric Data Modeling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Preprocessing &amp; dataset </a:t>
            </a:r>
            <a:r>
              <a:rPr lang="de"/>
              <a:t>characteristics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Model selection &amp; evaluation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Live showcase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Combustion Data Modeling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Preprocessing &amp; dataset characteristics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Model selection &amp; evaluation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Live Showcase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Conclusion &amp; Discussion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Overall project results &amp; challenges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Business relevance &amp; further improvements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Neural net with keras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283" name="Google Shape;283;p3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corroboration</a:t>
            </a:r>
            <a:r>
              <a:rPr b="1" lang="de"/>
              <a:t> of the layout</a:t>
            </a:r>
            <a:endParaRPr b="1"/>
          </a:p>
          <a:p>
            <a:pPr indent="-2857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b="1" lang="de" sz="900"/>
              <a:t>keras Sequential: </a:t>
            </a:r>
            <a:endParaRPr b="1"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de" sz="900"/>
              <a:t>simple structured, easy to </a:t>
            </a:r>
            <a:r>
              <a:rPr lang="de" sz="900"/>
              <a:t>built and understand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b="1" lang="de" sz="900"/>
              <a:t>two dense layers</a:t>
            </a:r>
            <a:r>
              <a:rPr lang="de" sz="900"/>
              <a:t> with 1024 and 512 neurons</a:t>
            </a:r>
            <a:endParaRPr sz="900"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de" sz="900"/>
              <a:t>is a good choice for teaching this model with complex data.number of neurons was optimized by trial and error.</a:t>
            </a:r>
            <a:endParaRPr sz="900"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de" sz="900"/>
              <a:t>activation function “relu”: </a:t>
            </a:r>
            <a:endParaRPr sz="900"/>
          </a:p>
          <a:p>
            <a:pPr indent="-2857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 sz="900"/>
              <a:t>common choice for nonlinear activation function</a:t>
            </a:r>
            <a:endParaRPr sz="900"/>
          </a:p>
          <a:p>
            <a:pPr indent="-2857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de" sz="900"/>
              <a:t>avoids “vanishing gradient problem” (very slow learning of first layers) 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b="1" lang="de" sz="900"/>
              <a:t>one dropout layer: </a:t>
            </a:r>
            <a:endParaRPr b="1" sz="900"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de" sz="900"/>
              <a:t>avoids overfitting</a:t>
            </a:r>
            <a:endParaRPr sz="900"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de" sz="900"/>
              <a:t>learn_rate was optimized by trial and error</a:t>
            </a:r>
            <a:endParaRPr sz="900"/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b="1" lang="de" sz="900"/>
              <a:t>one dense output layer: </a:t>
            </a:r>
            <a:r>
              <a:rPr lang="de" sz="900"/>
              <a:t>with one neuron and linear activation function.</a:t>
            </a:r>
            <a:endParaRPr sz="900"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de" sz="900"/>
              <a:t>ideal for linear regression problems</a:t>
            </a:r>
            <a:endParaRPr sz="900"/>
          </a:p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85" name="Google Shape;285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combustion engine - neural net</a:t>
            </a:r>
            <a:endParaRPr/>
          </a:p>
        </p:txBody>
      </p:sp>
      <p:graphicFrame>
        <p:nvGraphicFramePr>
          <p:cNvPr id="286" name="Google Shape;286;p32"/>
          <p:cNvGraphicFramePr/>
          <p:nvPr/>
        </p:nvGraphicFramePr>
        <p:xfrm>
          <a:off x="311725" y="191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{403C3D8D-54F9-4C4E-BA1D-B18690AED004}</a:tableStyleId>
              </a:tblPr>
              <a:tblGrid>
                <a:gridCol w="947975"/>
                <a:gridCol w="947975"/>
                <a:gridCol w="947975"/>
                <a:gridCol w="9479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layer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 function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keras Sequential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Dense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Dense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Dropout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dropout: 0,001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Dense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 for evaluation</a:t>
            </a:r>
            <a:endParaRPr sz="12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de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epochs: 15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de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batchsize: 256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de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dropout: 0,001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de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with 2 </a:t>
            </a:r>
            <a:r>
              <a:rPr lang="de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 of the original data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93" name="Google Shape;293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combustion engine - neural net evaluation</a:t>
            </a:r>
            <a:endParaRPr/>
          </a:p>
        </p:txBody>
      </p:sp>
      <p:graphicFrame>
        <p:nvGraphicFramePr>
          <p:cNvPr id="294" name="Google Shape;294;p33"/>
          <p:cNvGraphicFramePr/>
          <p:nvPr/>
        </p:nvGraphicFramePr>
        <p:xfrm>
          <a:off x="1746750" y="336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{403C3D8D-54F9-4C4E-BA1D-B18690AED004}</a:tableStyleId>
              </a:tblPr>
              <a:tblGrid>
                <a:gridCol w="1910400"/>
                <a:gridCol w="1910400"/>
                <a:gridCol w="19104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mae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rmse_train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rmse_test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4,5882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6,1878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6,3252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Interpretability Experiments with Tree Models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best results with XGBoost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Random Forest &amp; Decision Tree featured a high computation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300" name="Google Shape;300;p3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t/>
            </a:r>
            <a:endParaRPr b="1" sz="1000"/>
          </a:p>
        </p:txBody>
      </p:sp>
      <p:sp>
        <p:nvSpPr>
          <p:cNvPr id="301" name="Google Shape;301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combustion engine - Classification Mini</a:t>
            </a:r>
            <a:endParaRPr/>
          </a:p>
        </p:txBody>
      </p:sp>
      <p:pic>
        <p:nvPicPr>
          <p:cNvPr id="302" name="Google Shape;302;p34" title="outpu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125" y="2016573"/>
            <a:ext cx="5308877" cy="267134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100"/>
              <a:t>Accuracy Results before Smote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Diesel: 91.45%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Diesel/Electric: 86.65%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E85: 4.70%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LPG: 70.01%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NG-Biomethane: 34.59%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Petrol: 94.15%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Petrol/Electric: 99.33%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09" name="Google Shape;309;p3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t/>
            </a:r>
            <a:endParaRPr b="1" sz="1000"/>
          </a:p>
        </p:txBody>
      </p:sp>
      <p:sp>
        <p:nvSpPr>
          <p:cNvPr id="310" name="Google Shape;310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combustion engine - Classification Mini</a:t>
            </a:r>
            <a:endParaRPr/>
          </a:p>
        </p:txBody>
      </p:sp>
      <p:pic>
        <p:nvPicPr>
          <p:cNvPr id="311" name="Google Shape;311;p35" title="accu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350" y="1284300"/>
            <a:ext cx="4302000" cy="38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100"/>
              <a:t>Accuracy </a:t>
            </a:r>
            <a:r>
              <a:rPr b="1" lang="de" sz="1100"/>
              <a:t>Results after Smote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Diesel: 98.57%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Diesel/Electric: 98.94%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E85: 99.45%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LPG: 96.54%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NG-Biomethane: 97.76%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Petrol: 88.44%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Petrol/Electric: 99.33%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318" name="Google Shape;318;p3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t/>
            </a:r>
            <a:endParaRPr b="1" sz="1000"/>
          </a:p>
        </p:txBody>
      </p:sp>
      <p:sp>
        <p:nvSpPr>
          <p:cNvPr id="319" name="Google Shape;319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combustion engine - Classification Mini</a:t>
            </a:r>
            <a:endParaRPr/>
          </a:p>
        </p:txBody>
      </p:sp>
      <p:pic>
        <p:nvPicPr>
          <p:cNvPr id="320" name="Google Shape;3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975" y="1282675"/>
            <a:ext cx="4300750" cy="38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 &amp;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General Project Summary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Learning opportunity with however limited business impact due to time constraints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Decision</a:t>
            </a:r>
            <a:r>
              <a:rPr lang="de"/>
              <a:t> to leave out translation of energy consumption to specific CO2 emission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Project Challenges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Hardware restraints &amp; logistic issues of Datascientest laptop delivery/setup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No centralized storage for data 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No prior knowledge of impact of large data amounts on 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Time-consuming modeling stage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Often, knowledge beyond the scope of Lessons was required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 &amp;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Possible Next Steps - Modeling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Evaluation of models in regional subsets of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Full-scale employment of SHAP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Expand optimization stage (Gridsearch parameters, Deep Learning models …)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Thorough application of Fuel-to-CO2-Emission formulas on model predictions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38" name="Google Shape;338;p3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38" title="fuel typ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838700"/>
            <a:ext cx="4448351" cy="2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 &amp;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Possible next steps - Integration of MLOps Tools: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MLFlow (Model Training/Versioning)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0" y="1977525"/>
            <a:ext cx="50292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 &amp;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Possible next steps - Integration of MLOps Tools: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MLFlow (Model Training/Versioning)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Docker (Deployment)</a:t>
            </a:r>
            <a:endParaRPr/>
          </a:p>
        </p:txBody>
      </p:sp>
      <p:pic>
        <p:nvPicPr>
          <p:cNvPr id="354" name="Google Shape;3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650" y="2091363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 &amp;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Possible next steps - Integration of MLOps Tools: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MLFlow </a:t>
            </a:r>
            <a:r>
              <a:rPr lang="de"/>
              <a:t>(Model Training/Versioning)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Docker (Deployment)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Kubernetes (Scaling of Containers)</a:t>
            </a:r>
            <a:endParaRPr/>
          </a:p>
        </p:txBody>
      </p:sp>
      <p:sp>
        <p:nvSpPr>
          <p:cNvPr id="362" name="Google Shape;362;p4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505700"/>
            <a:ext cx="3999900" cy="299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Project Plan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Analyze </a:t>
            </a:r>
            <a:r>
              <a:rPr lang="de"/>
              <a:t>Datasets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Setup collaboration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Merge 2021-2023 EEA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Split up project into electrical and combustion type vehicles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Tailored data </a:t>
            </a:r>
            <a:r>
              <a:rPr lang="de"/>
              <a:t>preprocessing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Model selection and hyperparameter tuning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Final model evaluation and deployment</a:t>
            </a:r>
            <a:endParaRPr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 &amp;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Possible next steps - Integration of MLOps Tools: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MLFlow </a:t>
            </a:r>
            <a:r>
              <a:rPr lang="de"/>
              <a:t>(Model Training/Versioning)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Docker (Deployment)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Kubernetes (Scaling of Containers)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Jenkins (Continuous Integration/Deployment)</a:t>
            </a:r>
            <a:endParaRPr/>
          </a:p>
        </p:txBody>
      </p:sp>
      <p:sp>
        <p:nvSpPr>
          <p:cNvPr id="371" name="Google Shape;371;p4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505697"/>
            <a:ext cx="4744400" cy="288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 &amp; 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82" name="Google Shape;382;p43"/>
          <p:cNvSpPr txBox="1"/>
          <p:nvPr/>
        </p:nvSpPr>
        <p:spPr>
          <a:xfrm>
            <a:off x="311725" y="1449475"/>
            <a:ext cx="8484600" cy="3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Thanks for your attention!</a:t>
            </a:r>
            <a:endParaRPr sz="2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questions are welcome.</a:t>
            </a:r>
            <a:endParaRPr sz="2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Overview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EEA Data (2021–2023): More than 30 million records, including vehicle mass, engine characteristics, fuel consumption and electric energy consumption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French Data (2014): Roughly 55,000 records but excluded due to ~30% missingness in critical variables such as vehicle mass</a:t>
            </a:r>
            <a:endParaRPr/>
          </a:p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550" y="1466025"/>
            <a:ext cx="4893451" cy="34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Electric Data Modeling - Preprocessing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3723150" y="1380413"/>
            <a:ext cx="1697700" cy="62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Feature Selection &amp; Preprocessing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6089338" y="2745225"/>
            <a:ext cx="1661400" cy="62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Quantitative Vars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1060338" y="2745225"/>
            <a:ext cx="1661400" cy="62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Categorical Vars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3593100" y="2165588"/>
            <a:ext cx="1957800" cy="62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70% Density Threshold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5400850" y="3830250"/>
            <a:ext cx="1418100" cy="62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Median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7021125" y="3830250"/>
            <a:ext cx="1418100" cy="62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Standard Scaling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26213" y="3830250"/>
            <a:ext cx="1661400" cy="62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Unification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989788" y="3830250"/>
            <a:ext cx="1661400" cy="62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Roboto"/>
                <a:ea typeface="Roboto"/>
                <a:cs typeface="Roboto"/>
                <a:sym typeface="Roboto"/>
              </a:rPr>
              <a:t>One Hot Encoding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7"/>
          <p:cNvCxnSpPr>
            <a:stCxn id="108" idx="0"/>
            <a:endCxn id="104" idx="2"/>
          </p:cNvCxnSpPr>
          <p:nvPr/>
        </p:nvCxnSpPr>
        <p:spPr>
          <a:xfrm rot="-5400000">
            <a:off x="1193313" y="3132450"/>
            <a:ext cx="461400" cy="9342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>
            <a:stCxn id="109" idx="0"/>
            <a:endCxn id="104" idx="2"/>
          </p:cNvCxnSpPr>
          <p:nvPr/>
        </p:nvCxnSpPr>
        <p:spPr>
          <a:xfrm flipH="1" rot="5400000">
            <a:off x="2125088" y="3134850"/>
            <a:ext cx="461400" cy="9294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7"/>
          <p:cNvCxnSpPr>
            <a:stCxn id="106" idx="0"/>
            <a:endCxn id="103" idx="2"/>
          </p:cNvCxnSpPr>
          <p:nvPr/>
        </p:nvCxnSpPr>
        <p:spPr>
          <a:xfrm rot="-5400000">
            <a:off x="6284200" y="3194550"/>
            <a:ext cx="461400" cy="8100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>
            <a:stCxn id="107" idx="0"/>
            <a:endCxn id="103" idx="2"/>
          </p:cNvCxnSpPr>
          <p:nvPr/>
        </p:nvCxnSpPr>
        <p:spPr>
          <a:xfrm flipH="1" rot="5400000">
            <a:off x="7094475" y="3194550"/>
            <a:ext cx="461400" cy="8100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>
            <a:stCxn id="105" idx="1"/>
            <a:endCxn id="104" idx="0"/>
          </p:cNvCxnSpPr>
          <p:nvPr/>
        </p:nvCxnSpPr>
        <p:spPr>
          <a:xfrm flipH="1">
            <a:off x="1890900" y="2477438"/>
            <a:ext cx="1702200" cy="26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>
            <a:stCxn id="105" idx="3"/>
            <a:endCxn id="103" idx="0"/>
          </p:cNvCxnSpPr>
          <p:nvPr/>
        </p:nvCxnSpPr>
        <p:spPr>
          <a:xfrm>
            <a:off x="5550900" y="2477438"/>
            <a:ext cx="1369200" cy="26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>
            <a:stCxn id="102" idx="2"/>
            <a:endCxn id="105" idx="0"/>
          </p:cNvCxnSpPr>
          <p:nvPr/>
        </p:nvCxnSpPr>
        <p:spPr>
          <a:xfrm flipH="1" rot="-5400000">
            <a:off x="4491600" y="2084513"/>
            <a:ext cx="161400" cy="600"/>
          </a:xfrm>
          <a:prstGeom prst="bentConnector3">
            <a:avLst>
              <a:gd fmla="val 50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Electric Data Modeling - Preprocessing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298 features (after preprocessing)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2</a:t>
            </a:r>
            <a:r>
              <a:rPr lang="de"/>
              <a:t>.661.120 records for training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1.140.481 records for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Random downsampling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10% of total dataset size to address computation limitations for pre-modelling stage with Lazy Regressor</a:t>
            </a:r>
            <a:endParaRPr/>
          </a:p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297" y="1278575"/>
            <a:ext cx="4318976" cy="386492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Electric Data Modeling - Pre Modelling</a:t>
            </a:r>
            <a:endParaRPr/>
          </a:p>
        </p:txBody>
      </p:sp>
      <p:graphicFrame>
        <p:nvGraphicFramePr>
          <p:cNvPr id="134" name="Google Shape;134;p19"/>
          <p:cNvGraphicFramePr/>
          <p:nvPr/>
        </p:nvGraphicFramePr>
        <p:xfrm>
          <a:off x="247650" y="148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{F61DF1CF-97BF-42E6-A670-23ED8D775F4F}</a:tableStyleId>
              </a:tblPr>
              <a:tblGrid>
                <a:gridCol w="3171825"/>
                <a:gridCol w="1419225"/>
                <a:gridCol w="1381125"/>
                <a:gridCol w="1304925"/>
                <a:gridCol w="1371600"/>
              </a:tblGrid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Model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Adjusted R</a:t>
                      </a:r>
                      <a:r>
                        <a:rPr baseline="30000" lang="de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</a:t>
                      </a:r>
                      <a:r>
                        <a:rPr baseline="30000" lang="de"/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RMSE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Time Taken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ExtraTreesRegressor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3.41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539.32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ExtraTreeRegressor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3.94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13.62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KNeighborsRegressor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4.1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1019.17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LGBMRegressor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4.95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11.3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HistGradientBoostingRegressor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0.95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5.5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23.23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GradientBoostingRegressor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8.19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149.53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DecisionTreeRegressor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12.60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12.39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RandomForestRegressor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0.74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12.53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292.67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566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>
                <a:solidFill>
                  <a:srgbClr val="FFFFFF"/>
                </a:solidFill>
              </a:rPr>
              <a:t>Transformations required by Learning Strategy</a:t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6078"/>
            <a:ext cx="9143999" cy="711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309775"/>
            <a:ext cx="8991600" cy="39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FFFFFF"/>
                </a:solidFill>
              </a:rPr>
              <a:t>Model Selection</a:t>
            </a:r>
            <a:endParaRPr/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50" y="1342750"/>
            <a:ext cx="6512059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6409" y="1515150"/>
            <a:ext cx="2174741" cy="211319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6955525" y="3787550"/>
            <a:ext cx="18768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the following, a prediction of the model will be presented, which was trained using a 70/30% split between training and test data.</a:t>
            </a:r>
            <a:r>
              <a:rPr lang="de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