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0183d0b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40183d0b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0183d0bd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0183d0bd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0183d0bd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40183d0bd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0183d0bd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40183d0bd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ff11465c2_0_2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ff11465c2_0_2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ff11465c2_0_2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ff11465c2_0_2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ff11465c2_0_2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ff11465c2_0_2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00acbe28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00acbe28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00acbe28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00acbe28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00acbe28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00acbe28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00acbe28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400acbe28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00acbe28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00acbe28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document/d/19PxI7pBDEa3By7M-OhBScD15vw9DVlQbiBOAPx_Yd7M/edit" TargetMode="External"/><Relationship Id="rId4" Type="http://schemas.openxmlformats.org/officeDocument/2006/relationships/hyperlink" Target="https://github.com/leonelranieri?tab=repositori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4.png"/><Relationship Id="rId7" Type="http://schemas.openxmlformats.org/officeDocument/2006/relationships/image" Target="../media/image12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gradFill>
            <a:gsLst>
              <a:gs pos="0">
                <a:srgbClr val="FAED5C"/>
              </a:gs>
              <a:gs pos="100000">
                <a:srgbClr val="C6B60E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Figurace.py		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Seminario de Lenguaje: Python.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3895350" y="836675"/>
            <a:ext cx="73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975" y="3657850"/>
            <a:ext cx="3044225" cy="11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50"/>
              <a:t>Modificar la ventana de puntajes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311700" y="1229875"/>
            <a:ext cx="52020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6400"/>
              <a:t>Particularidad: trabajar sobre el código que implementó otra persona. </a:t>
            </a:r>
            <a:endParaRPr sz="6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409225" y="1967850"/>
            <a:ext cx="52020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6400"/>
              <a:t>Módulo para calcular el promedio.</a:t>
            </a:r>
            <a:endParaRPr sz="6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800" y="1618500"/>
            <a:ext cx="4753026" cy="3178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50"/>
              <a:t>Sistema de ayuda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311700" y="1229875"/>
            <a:ext cx="44706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105" lvl="0" marL="457200" rtl="0" algn="l">
              <a:spcBef>
                <a:spcPts val="0"/>
              </a:spcBef>
              <a:spcAft>
                <a:spcPts val="0"/>
              </a:spcAft>
              <a:buSzPts val="1630"/>
              <a:buChar char="-"/>
            </a:pPr>
            <a:r>
              <a:rPr lang="es" sz="1629"/>
              <a:t>Son dos ayudas por partida</a:t>
            </a:r>
            <a:r>
              <a:rPr lang="es" sz="1629"/>
              <a:t>.</a:t>
            </a:r>
            <a:endParaRPr sz="1629"/>
          </a:p>
        </p:txBody>
      </p: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311700" y="1840325"/>
            <a:ext cx="44706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105" lvl="0" marL="457200" rtl="0" algn="l">
              <a:spcBef>
                <a:spcPts val="0"/>
              </a:spcBef>
              <a:spcAft>
                <a:spcPts val="0"/>
              </a:spcAft>
              <a:buSzPts val="1630"/>
              <a:buChar char="-"/>
            </a:pPr>
            <a:r>
              <a:rPr lang="es" sz="1629"/>
              <a:t>Se </a:t>
            </a:r>
            <a:r>
              <a:rPr lang="es" sz="1629"/>
              <a:t>devela una opción incorrecta.</a:t>
            </a:r>
            <a:endParaRPr sz="1629"/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375" y="905250"/>
            <a:ext cx="5056625" cy="4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375" y="905250"/>
            <a:ext cx="5056625" cy="4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7375" y="905250"/>
            <a:ext cx="5056625" cy="4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7375" y="905250"/>
            <a:ext cx="5056625" cy="4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7375" y="944875"/>
            <a:ext cx="5056625" cy="4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87375" y="944875"/>
            <a:ext cx="5056625" cy="4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50"/>
              <a:t>Informe final y exposición</a:t>
            </a:r>
            <a:r>
              <a:rPr lang="es"/>
              <a:t> 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311700" y="1229875"/>
            <a:ext cx="75339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Trabaje sobre herramientas “conocidas”. Google Docs y Google Slides.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491550" y="1714375"/>
            <a:ext cx="55161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El informe con el eje puesto en el software libre.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 flipH="1">
            <a:off x="602775" y="2198877"/>
            <a:ext cx="55161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Disponible en: </a:t>
            </a:r>
            <a:r>
              <a:rPr lang="es" sz="1600" u="sng">
                <a:solidFill>
                  <a:schemeClr val="hlink"/>
                </a:solidFill>
                <a:hlinkClick r:id="rId3"/>
              </a:rPr>
              <a:t>https://docs.google.com/document/d/19PxI7pBDEa3By7M-OhBScD15vw9DVlQbiBOAPx_Yd7M/edit libre.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 u="sng">
                <a:solidFill>
                  <a:schemeClr val="hlink"/>
                </a:solidFill>
                <a:hlinkClick r:id="rId4"/>
              </a:rPr>
              <a:t>https://github.com/leonelranieri?tab=repositories</a:t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50"/>
              <a:t>Pendientes y Conclusiones Finales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311700" y="1229875"/>
            <a:ext cx="35562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Trabajar con Matplotlib. </a:t>
            </a:r>
            <a:endParaRPr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975" y="1229875"/>
            <a:ext cx="3144600" cy="86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381800" y="1967875"/>
            <a:ext cx="31446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Módulo Time y DateTime</a:t>
            </a:r>
            <a:r>
              <a:rPr lang="es"/>
              <a:t>. 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517500" y="2645650"/>
            <a:ext cx="21846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ts val="450"/>
              <a:buChar char="-"/>
            </a:pPr>
            <a:r>
              <a:rPr lang="es" sz="7200"/>
              <a:t>Experiencia adquirida. </a:t>
            </a:r>
            <a:r>
              <a:rPr lang="es"/>
              <a:t> 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2136300" y="3474300"/>
            <a:ext cx="4871400" cy="983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i="1" lang="es" sz="2100"/>
              <a:t>“</a:t>
            </a:r>
            <a:r>
              <a:rPr b="1" i="1" lang="es" sz="2100"/>
              <a:t>La gota abre la piedra, no por su fuerza sino por su constancia.” </a:t>
            </a:r>
            <a:endParaRPr b="1" i="1" sz="21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b="1" i="1" lang="es" sz="2100"/>
              <a:t>                      (Ovidio)</a:t>
            </a:r>
            <a:r>
              <a:rPr b="1" i="1" lang="es" sz="750"/>
              <a:t>.  </a:t>
            </a:r>
            <a:endParaRPr b="1" i="1" sz="750"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850" y="1722644"/>
            <a:ext cx="3019049" cy="1698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Primeras impresiones del proyecto…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43575"/>
            <a:ext cx="30213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s"/>
              <a:t>Incertidumbre.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16441" r="16448" t="0"/>
          <a:stretch/>
        </p:blipFill>
        <p:spPr>
          <a:xfrm>
            <a:off x="3807875" y="2307350"/>
            <a:ext cx="2254601" cy="18897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311700" y="1850150"/>
            <a:ext cx="3131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"/>
              <a:t>¿Podré cumplir los objetivos?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088175" y="1243575"/>
            <a:ext cx="2536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"/>
              <a:t>¿Llegaré con el tiempo?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410000"/>
            <a:ext cx="2788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Comenzamos…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2250900" y="1536600"/>
            <a:ext cx="4642200" cy="2070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500">
                <a:solidFill>
                  <a:srgbClr val="F1C232"/>
                </a:solidFill>
                <a:highlight>
                  <a:srgbClr val="1C4587"/>
                </a:highlight>
                <a:latin typeface="Courier New"/>
                <a:ea typeface="Courier New"/>
                <a:cs typeface="Courier New"/>
                <a:sym typeface="Courier New"/>
              </a:rPr>
              <a:t>Primera entrega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113200" y="1455725"/>
            <a:ext cx="1816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-"/>
            </a:pPr>
            <a:r>
              <a:rPr lang="es" sz="1600">
                <a:latin typeface="Courier New"/>
                <a:ea typeface="Courier New"/>
                <a:cs typeface="Courier New"/>
                <a:sym typeface="Courier New"/>
              </a:rPr>
              <a:t>Dataset Spotify.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13200" y="2999100"/>
            <a:ext cx="1816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-"/>
            </a:pPr>
            <a:r>
              <a:rPr lang="es" sz="1600">
                <a:latin typeface="Courier New"/>
                <a:ea typeface="Courier New"/>
                <a:cs typeface="Courier New"/>
                <a:sym typeface="Courier New"/>
              </a:rPr>
              <a:t>Ventana de inicio de juego.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7214600" y="1017800"/>
            <a:ext cx="1816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-"/>
            </a:pPr>
            <a:r>
              <a:rPr lang="es" sz="1600">
                <a:latin typeface="Courier New"/>
                <a:ea typeface="Courier New"/>
                <a:cs typeface="Courier New"/>
                <a:sym typeface="Courier New"/>
              </a:rPr>
              <a:t>Ventana de perfil.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8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2802575" y="377650"/>
            <a:ext cx="3036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3100"/>
              <a:t>Dataset Spotify </a:t>
            </a:r>
            <a:endParaRPr b="1" sz="3100"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311700" y="1229875"/>
            <a:ext cx="30363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Generé dos funciones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5114" l="0" r="0" t="0"/>
          <a:stretch/>
        </p:blipFill>
        <p:spPr>
          <a:xfrm>
            <a:off x="6079249" y="452875"/>
            <a:ext cx="940500" cy="607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395500" y="2386675"/>
            <a:ext cx="376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1. Utilizada para el procesamiento.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95500" y="2840825"/>
            <a:ext cx="376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2. Permite eliminar columnas.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5710425" y="1060675"/>
            <a:ext cx="3202500" cy="1341900"/>
          </a:xfrm>
          <a:prstGeom prst="cloudCallout">
            <a:avLst>
              <a:gd fmla="val -54931" name="adj1"/>
              <a:gd fmla="val 75041" name="adj2"/>
            </a:avLst>
          </a:prstGeom>
          <a:solidFill>
            <a:schemeClr val="lt1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¿Qué ocurre si utilizó la librería Pandas?</a:t>
            </a:r>
            <a:endParaRPr b="1" i="1" sz="1200"/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 b="16585" l="0" r="0" t="16592"/>
          <a:stretch/>
        </p:blipFill>
        <p:spPr>
          <a:xfrm>
            <a:off x="4156012" y="1604788"/>
            <a:ext cx="1265975" cy="275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5811675" y="33467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…después lo vemos.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/>
              <a:t>Ventana de inicio de</a:t>
            </a:r>
            <a:r>
              <a:rPr lang="e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3100"/>
              <a:t>juego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426000" y="1229875"/>
            <a:ext cx="34008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6"/>
              <a:t>Una función para generar el menú.</a:t>
            </a:r>
            <a:r>
              <a:rPr lang="es" sz="1050"/>
              <a:t> </a:t>
            </a:r>
            <a:endParaRPr sz="1050"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426000" y="2026950"/>
            <a:ext cx="32910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487" lvl="0" marL="457200" rtl="0" algn="l">
              <a:spcBef>
                <a:spcPts val="0"/>
              </a:spcBef>
              <a:spcAft>
                <a:spcPts val="0"/>
              </a:spcAft>
              <a:buSzPts val="1825"/>
              <a:buChar char="-"/>
            </a:pPr>
            <a:r>
              <a:rPr lang="es" sz="1825"/>
              <a:t>Otra función con el event loop del menú.</a:t>
            </a:r>
            <a:endParaRPr sz="1825"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425" y="2209725"/>
            <a:ext cx="7509875" cy="9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6800" y="1173625"/>
            <a:ext cx="5253225" cy="37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/>
              <a:t>Ventana de perfil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311700" y="1229875"/>
            <a:ext cx="4722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Función principal: solicitar nick y controlar si es o no un usuario registrado.  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11700" y="2680700"/>
            <a:ext cx="4722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Tres funciones más una por cada ventana: usuario registrado, nuevo usuario y edición de usuario. 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825" y="459300"/>
            <a:ext cx="4324350" cy="466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450" y="478350"/>
            <a:ext cx="4276725" cy="466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3450" y="452625"/>
            <a:ext cx="4276725" cy="46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588" y="1695425"/>
            <a:ext cx="397192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00" y="1695425"/>
            <a:ext cx="3971925" cy="19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99150" y="452624"/>
            <a:ext cx="4257675" cy="466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13450" y="452625"/>
            <a:ext cx="4229100" cy="46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311700" y="121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…</a:t>
            </a:r>
            <a:r>
              <a:rPr b="1" lang="es" sz="3100"/>
              <a:t>v</a:t>
            </a:r>
            <a:r>
              <a:rPr b="1" lang="es" sz="3100"/>
              <a:t>entana de perfil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1719325" y="4107000"/>
            <a:ext cx="49554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Varios event loop o usar read_all_windows. 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464100" y="1382275"/>
            <a:ext cx="49554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Fue necesario trabajar con múltiples ventanas. 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000" y="1927575"/>
            <a:ext cx="5054725" cy="21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311700" y="410000"/>
            <a:ext cx="2788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Continuamos…</a:t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2250900" y="1536600"/>
            <a:ext cx="4642200" cy="2070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500">
                <a:solidFill>
                  <a:srgbClr val="F1C232"/>
                </a:solidFill>
                <a:highlight>
                  <a:srgbClr val="1C4587"/>
                </a:highlight>
                <a:latin typeface="Courier New"/>
                <a:ea typeface="Courier New"/>
                <a:cs typeface="Courier New"/>
                <a:sym typeface="Courier New"/>
              </a:rPr>
              <a:t>Segunda</a:t>
            </a:r>
            <a:r>
              <a:rPr b="1" lang="es" sz="6500">
                <a:solidFill>
                  <a:srgbClr val="F1C232"/>
                </a:solidFill>
                <a:highlight>
                  <a:srgbClr val="1C4587"/>
                </a:highlight>
                <a:latin typeface="Courier New"/>
                <a:ea typeface="Courier New"/>
                <a:cs typeface="Courier New"/>
                <a:sym typeface="Courier New"/>
              </a:rPr>
              <a:t> entrega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113200" y="1455725"/>
            <a:ext cx="1816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-"/>
            </a:pPr>
            <a:r>
              <a:rPr lang="es" sz="1600">
                <a:latin typeface="Courier New"/>
                <a:ea typeface="Courier New"/>
                <a:cs typeface="Courier New"/>
                <a:sym typeface="Courier New"/>
              </a:rPr>
              <a:t>Dataset Spotify y Lagos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113200" y="2999100"/>
            <a:ext cx="1816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-"/>
            </a:pPr>
            <a:r>
              <a:rPr lang="es" sz="1600">
                <a:latin typeface="Courier New"/>
                <a:ea typeface="Courier New"/>
                <a:cs typeface="Courier New"/>
                <a:sym typeface="Courier New"/>
              </a:rPr>
              <a:t>Modificar la ventana de puntajes</a:t>
            </a:r>
            <a:r>
              <a:rPr lang="es" sz="1600">
                <a:latin typeface="Courier New"/>
                <a:ea typeface="Courier New"/>
                <a:cs typeface="Courier New"/>
                <a:sym typeface="Courier New"/>
              </a:rPr>
              <a:t>.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7214600" y="1017800"/>
            <a:ext cx="1816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-"/>
            </a:pPr>
            <a:r>
              <a:rPr lang="es" sz="1600">
                <a:latin typeface="Courier New"/>
                <a:ea typeface="Courier New"/>
                <a:cs typeface="Courier New"/>
                <a:sym typeface="Courier New"/>
              </a:rPr>
              <a:t>Sistema de ayuda</a:t>
            </a:r>
            <a:r>
              <a:rPr lang="es" sz="1600">
                <a:latin typeface="Courier New"/>
                <a:ea typeface="Courier New"/>
                <a:cs typeface="Courier New"/>
                <a:sym typeface="Courier New"/>
              </a:rPr>
              <a:t>.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8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750"/>
              <a:t>Procesamiento de datos con la librería Pandas</a:t>
            </a:r>
            <a:endParaRPr b="1" sz="2750"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311700" y="1229875"/>
            <a:ext cx="36249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 reduce el código notablemente. 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311700" y="1789963"/>
            <a:ext cx="36249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 simplifica el procesamiento. 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2821725" y="2350075"/>
            <a:ext cx="2719500" cy="8595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s" sz="3965">
                <a:solidFill>
                  <a:schemeClr val="lt1"/>
                </a:solidFill>
              </a:rPr>
              <a:t>Importante</a:t>
            </a:r>
            <a:endParaRPr sz="3965">
              <a:solidFill>
                <a:schemeClr val="lt1"/>
              </a:solidFill>
            </a:endParaRPr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2276850" y="3326275"/>
            <a:ext cx="4101000" cy="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Haber usado Jupyter Notebook ya que dispone del intérprete de Python. </a:t>
            </a:r>
            <a:r>
              <a:rPr lang="es"/>
              <a:t> </a:t>
            </a:r>
            <a:endParaRPr/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850" y="2112250"/>
            <a:ext cx="2077500" cy="16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7248" y="871298"/>
            <a:ext cx="2894075" cy="11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6868500" y="1167200"/>
            <a:ext cx="18822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s" sz="1650"/>
              <a:t>Es posible aplicar funciones en columnas enteras</a:t>
            </a:r>
            <a:r>
              <a:rPr lang="es" sz="1650"/>
              <a:t>. </a:t>
            </a:r>
            <a:endParaRPr sz="1650"/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