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110B-6C3E-49DB-B87A-E7FB6E247D25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D8C2A-F98C-4A38-9164-A0684A3F8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5BD29-1D47-48C0-924B-AEC92ABB6D3A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09523-56E8-470E-B729-2E4C6E467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3935-E08C-45E1-B2EA-5C67752BBE69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3663-F378-4857-A85A-96EFB69B1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8315F-E517-4CD3-8FD1-6973DBF29CDF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2F96-579A-4AA6-B9B9-5CB719563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4A06-4167-413C-A08D-984557940224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FE96F-1FB0-4225-ACF9-315BDF12D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531E3-7915-4833-9FB9-FAB8703F6A5D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0AFFE-8C2A-47F5-A6DC-76BB09320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C6A2-70B9-4D9A-8CCA-E31EFDA83A6F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B21AB-EF10-4818-9465-6630E5D91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005A7-1F96-424D-A3EF-CD56ED97F826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F0A5B-40B1-437C-86AE-485A19166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7B87-E56E-4DC8-97EC-752A3F0DC51F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D07E2-50EE-4A11-BFDD-8B96C7BDB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C53D8-6300-4AC4-A164-3231CC0B767A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9CF07-4B3F-43BA-9467-EF3B3C6FB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2C30-55A8-4FCC-AC0D-12EBA56CCBFB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6DF96-DAF8-4E9D-9E26-8ABA310F7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7CB835-6CFD-4D62-96BA-5B15A4DCFB2C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279B34-D007-4D2B-8452-2EDC51F43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AUTM General PPT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vloise@autm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AUTM General 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385763" y="6611938"/>
            <a:ext cx="8597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32891"/>
            <a:ext cx="6400800" cy="1752600"/>
          </a:xfrm>
        </p:spPr>
        <p:txBody>
          <a:bodyPr/>
          <a:lstStyle/>
          <a:p>
            <a:r>
              <a:rPr lang="en-US" dirty="0"/>
              <a:t>Taking Discoveries from Lab Bench to the Marketplace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1359035"/>
            <a:ext cx="7772400" cy="98742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Technology Transfer 101: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87" y="3661229"/>
            <a:ext cx="2306097" cy="1973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45" y="3530600"/>
            <a:ext cx="3632200" cy="223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11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Issues…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6945"/>
            <a:ext cx="8229600" cy="3549218"/>
          </a:xfrm>
        </p:spPr>
        <p:txBody>
          <a:bodyPr/>
          <a:lstStyle/>
          <a:p>
            <a:r>
              <a:rPr lang="en-US" sz="2800" dirty="0"/>
              <a:t>Is this product/invention patentable?</a:t>
            </a:r>
          </a:p>
          <a:p>
            <a:r>
              <a:rPr lang="en-US" sz="2800" dirty="0"/>
              <a:t>Is there a market for this invention?</a:t>
            </a:r>
          </a:p>
          <a:p>
            <a:r>
              <a:rPr lang="en-US" sz="2800" dirty="0"/>
              <a:t>Can we find a business interested in licensing, developing and commercializing this technology?</a:t>
            </a:r>
          </a:p>
          <a:p>
            <a:r>
              <a:rPr lang="en-US" sz="2800" dirty="0"/>
              <a:t>Can we start a new company?</a:t>
            </a:r>
          </a:p>
          <a:p>
            <a:r>
              <a:rPr lang="en-US" sz="2800" dirty="0"/>
              <a:t>Are there available dollars to help further develop the   inventive technology?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324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Answering Those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688"/>
            <a:ext cx="8229600" cy="4052312"/>
          </a:xfrm>
        </p:spPr>
        <p:txBody>
          <a:bodyPr/>
          <a:lstStyle/>
          <a:p>
            <a:r>
              <a:rPr lang="en-US" sz="2800" dirty="0"/>
              <a:t>Technology Transfer Office</a:t>
            </a:r>
          </a:p>
          <a:p>
            <a:pPr lvl="1"/>
            <a:r>
              <a:rPr lang="en-US" sz="2400" dirty="0"/>
              <a:t>Professionals who analyze marketplace, develop business plans, and understand patent/licensing issues</a:t>
            </a:r>
          </a:p>
          <a:p>
            <a:pPr lvl="1"/>
            <a:r>
              <a:rPr lang="en-US" sz="2400" dirty="0"/>
              <a:t>Attorneys to help with patent application process</a:t>
            </a:r>
          </a:p>
          <a:p>
            <a:pPr lvl="1"/>
            <a:r>
              <a:rPr lang="en-US" sz="2400" dirty="0"/>
              <a:t>Experts in seeking venture/angel capital</a:t>
            </a:r>
          </a:p>
          <a:p>
            <a:pPr lvl="1"/>
            <a:r>
              <a:rPr lang="en-US" sz="2400" dirty="0"/>
              <a:t>Campus-based “accelerators,” incubators and </a:t>
            </a:r>
            <a:r>
              <a:rPr lang="en-US" sz="2400" dirty="0" smtClean="0"/>
              <a:t>proof-of-concept </a:t>
            </a:r>
            <a:r>
              <a:rPr lang="en-US" sz="2400" dirty="0"/>
              <a:t>programs to help advance technology and boost fledgling start-up companies</a:t>
            </a:r>
          </a:p>
          <a:p>
            <a:pPr lvl="1"/>
            <a:r>
              <a:rPr lang="en-US" sz="2400" dirty="0"/>
              <a:t>Resources for connecting people and/or companies looking for new technology inventions; helping faculty further develop the technology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2929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FOR SUCCESS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35" y="2233483"/>
            <a:ext cx="2158730" cy="1422222"/>
          </a:xfrm>
          <a:prstGeom prst="rect">
            <a:avLst/>
          </a:prstGeom>
        </p:spPr>
      </p:pic>
      <p:sp>
        <p:nvSpPr>
          <p:cNvPr id="6" name="TextBox 9"/>
          <p:cNvSpPr txBox="1"/>
          <p:nvPr/>
        </p:nvSpPr>
        <p:spPr>
          <a:xfrm>
            <a:off x="0" y="37339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Patents/licensing agreements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76" y="2200788"/>
            <a:ext cx="2238047" cy="1487611"/>
          </a:xfrm>
          <a:prstGeom prst="rect">
            <a:avLst/>
          </a:prstGeom>
        </p:spPr>
      </p:pic>
      <p:sp>
        <p:nvSpPr>
          <p:cNvPr id="8" name="TextBox 14"/>
          <p:cNvSpPr txBox="1"/>
          <p:nvPr/>
        </p:nvSpPr>
        <p:spPr>
          <a:xfrm>
            <a:off x="3145967" y="373392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Proof of concept programs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b="16270"/>
          <a:stretch>
            <a:fillRect/>
          </a:stretch>
        </p:blipFill>
        <p:spPr>
          <a:xfrm>
            <a:off x="6419188" y="2061037"/>
            <a:ext cx="2198424" cy="176711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419188" y="3918589"/>
            <a:ext cx="218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Industry partnerships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18" y="4328567"/>
            <a:ext cx="2805988" cy="17991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4006" y="614842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Business plans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rcRect r="19572"/>
          <a:stretch>
            <a:fillRect/>
          </a:stretch>
        </p:blipFill>
        <p:spPr>
          <a:xfrm>
            <a:off x="3917847" y="4208524"/>
            <a:ext cx="1123578" cy="1905000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3169006" y="595529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Innovation/Entrepreneurship</a:t>
            </a:r>
          </a:p>
          <a:p>
            <a:pPr algn="ctr"/>
            <a:r>
              <a:rPr lang="en-US" dirty="0" smtClean="0"/>
              <a:t>Initiatives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800" y="4449824"/>
            <a:ext cx="2032000" cy="1422400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6857703" y="5895621"/>
            <a:ext cx="1829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Venture capital/</a:t>
            </a:r>
          </a:p>
          <a:p>
            <a:r>
              <a:rPr lang="en-US" dirty="0" smtClean="0"/>
              <a:t>patenting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111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Keys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3745"/>
            <a:ext cx="8229600" cy="3752418"/>
          </a:xfrm>
        </p:spPr>
        <p:txBody>
          <a:bodyPr/>
          <a:lstStyle/>
          <a:p>
            <a:r>
              <a:rPr lang="en-US" sz="2400" dirty="0"/>
              <a:t>Dedicated technology transfer and support team</a:t>
            </a:r>
          </a:p>
          <a:p>
            <a:r>
              <a:rPr lang="en-US" sz="2400" dirty="0"/>
              <a:t>Understanding the marketplace and the local regional economy</a:t>
            </a:r>
          </a:p>
          <a:p>
            <a:r>
              <a:rPr lang="en-US" sz="2400" dirty="0"/>
              <a:t>Establishing university–private sector relationships that may include additional research funding</a:t>
            </a:r>
          </a:p>
          <a:p>
            <a:r>
              <a:rPr lang="en-US" sz="2400" dirty="0"/>
              <a:t>Bridging the gap between invention and commercialization</a:t>
            </a:r>
          </a:p>
          <a:p>
            <a:r>
              <a:rPr lang="en-US" sz="2400" dirty="0"/>
              <a:t>Strong patents</a:t>
            </a:r>
          </a:p>
          <a:p>
            <a:r>
              <a:rPr lang="en-US" sz="2400" dirty="0"/>
              <a:t>Outstanding researchers doing outstanding research</a:t>
            </a:r>
          </a:p>
          <a:p>
            <a:r>
              <a:rPr lang="en-US" sz="2400" dirty="0"/>
              <a:t>Long-term financial commitment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111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Positive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6036"/>
            <a:ext cx="8229600" cy="3364490"/>
          </a:xfrm>
        </p:spPr>
        <p:txBody>
          <a:bodyPr/>
          <a:lstStyle/>
          <a:p>
            <a:r>
              <a:rPr lang="en-US" sz="2800" dirty="0"/>
              <a:t>University licensing increased U.S. gross industry output by $836 billion between 1996 and 2010</a:t>
            </a:r>
          </a:p>
          <a:p>
            <a:r>
              <a:rPr lang="en-US" sz="2800" dirty="0"/>
              <a:t>These technologies support an estimated 3 million jobs in the economy</a:t>
            </a:r>
          </a:p>
          <a:p>
            <a:r>
              <a:rPr lang="en-US" sz="2800" dirty="0"/>
              <a:t>Tech transfer </a:t>
            </a:r>
            <a:r>
              <a:rPr lang="en-US" sz="2800" dirty="0" smtClean="0"/>
              <a:t>helped to create 671 </a:t>
            </a:r>
            <a:r>
              <a:rPr lang="en-US" sz="2800" dirty="0"/>
              <a:t>new companies </a:t>
            </a:r>
            <a:r>
              <a:rPr lang="en-US" sz="2800" dirty="0" smtClean="0"/>
              <a:t>and 591 new products in 2011 </a:t>
            </a:r>
            <a:r>
              <a:rPr lang="en-US" sz="2800" dirty="0"/>
              <a:t>alone</a:t>
            </a:r>
          </a:p>
          <a:p>
            <a:r>
              <a:rPr lang="en-US" sz="2800" dirty="0"/>
              <a:t>Direct correlation between amount of federal dollars invested in research and the innovations that research creates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402"/>
            <a:ext cx="8229600" cy="1143000"/>
          </a:xfrm>
        </p:spPr>
        <p:txBody>
          <a:bodyPr/>
          <a:lstStyle/>
          <a:p>
            <a:r>
              <a:rPr lang="en-US" dirty="0"/>
              <a:t>Role for Policymakers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4436"/>
            <a:ext cx="8229600" cy="3503036"/>
          </a:xfrm>
        </p:spPr>
        <p:txBody>
          <a:bodyPr/>
          <a:lstStyle/>
          <a:p>
            <a:r>
              <a:rPr lang="en-US" sz="2400" dirty="0"/>
              <a:t>Provide strong and sustained basic research funding to provide pipeline of great ideas</a:t>
            </a:r>
          </a:p>
          <a:p>
            <a:r>
              <a:rPr lang="en-US" sz="2400" dirty="0"/>
              <a:t>Ensure that patent rights are protected for a given university, researcher, and the government</a:t>
            </a:r>
          </a:p>
          <a:p>
            <a:r>
              <a:rPr lang="en-US" sz="2400" dirty="0"/>
              <a:t>Encourage policies that attract venture capital support</a:t>
            </a:r>
          </a:p>
          <a:p>
            <a:r>
              <a:rPr lang="en-US" sz="2400" dirty="0"/>
              <a:t>Support SBIR/STTR and other translational initiatives</a:t>
            </a:r>
          </a:p>
          <a:p>
            <a:r>
              <a:rPr lang="en-US" sz="2400" dirty="0"/>
              <a:t>Support the Bayh-Dole Act</a:t>
            </a:r>
          </a:p>
          <a:p>
            <a:r>
              <a:rPr lang="en-US" sz="2400" dirty="0"/>
              <a:t>Do nothing to inhibit American ingenuity and innovation, which leads the </a:t>
            </a:r>
            <a:r>
              <a:rPr lang="en-US" sz="2400" dirty="0" smtClean="0"/>
              <a:t>world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Contact info:</a:t>
            </a:r>
          </a:p>
          <a:p>
            <a:r>
              <a:rPr lang="en-US" sz="2400" dirty="0" smtClean="0"/>
              <a:t>Vicki </a:t>
            </a:r>
            <a:r>
              <a:rPr lang="en-US" sz="2400" dirty="0" err="1" smtClean="0"/>
              <a:t>Loise</a:t>
            </a:r>
            <a:r>
              <a:rPr lang="en-US" sz="2400" dirty="0" smtClean="0"/>
              <a:t>, Executive Director</a:t>
            </a:r>
          </a:p>
          <a:p>
            <a:r>
              <a:rPr lang="en-US" sz="2400" dirty="0" smtClean="0">
                <a:hlinkClick r:id="rId2"/>
              </a:rPr>
              <a:t>vloise@autm.net</a:t>
            </a:r>
            <a:endParaRPr lang="en-US" sz="2400" dirty="0" smtClean="0"/>
          </a:p>
          <a:p>
            <a:r>
              <a:rPr lang="en-US" sz="2400" dirty="0" smtClean="0"/>
              <a:t>847-559-0846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AUTM General 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478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What is AUTM?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idx="1"/>
          </p:nvPr>
        </p:nvSpPr>
        <p:spPr>
          <a:xfrm>
            <a:off x="457200" y="2534194"/>
            <a:ext cx="8229600" cy="359196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AU" sz="2400" dirty="0"/>
              <a:t>The volunteer organization that brings together over 3000 technology transfer professionals in more than 30 countries </a:t>
            </a:r>
            <a:r>
              <a:rPr lang="en-US" sz="2400" b="1" i="1" dirty="0" smtClean="0"/>
              <a:t>to </a:t>
            </a:r>
            <a:r>
              <a:rPr lang="en-US" sz="2400" b="1" i="1" dirty="0"/>
              <a:t>support and advance academic technology transfer </a:t>
            </a:r>
            <a:r>
              <a:rPr lang="en-US" sz="2400" b="1" i="1" dirty="0" smtClean="0"/>
              <a:t>globally.</a:t>
            </a:r>
          </a:p>
          <a:p>
            <a:pPr marL="0" indent="0">
              <a:lnSpc>
                <a:spcPct val="90000"/>
              </a:lnSpc>
              <a:buNone/>
            </a:pPr>
            <a:endParaRPr lang="en-AU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65% are employed in academic technology transfer</a:t>
            </a:r>
          </a:p>
          <a:p>
            <a:pPr lvl="1">
              <a:lnSpc>
                <a:spcPct val="90000"/>
              </a:lnSpc>
            </a:pPr>
            <a:endParaRPr lang="en-AU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35% are in industry</a:t>
            </a:r>
          </a:p>
          <a:p>
            <a:pPr marL="0" indent="0" algn="l">
              <a:buNone/>
            </a:pPr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AUTM General 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80478"/>
            <a:ext cx="8229600" cy="11430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Membership Profile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idx="1"/>
          </p:nvPr>
        </p:nvSpPr>
        <p:spPr>
          <a:xfrm>
            <a:off x="457200" y="2423478"/>
            <a:ext cx="8229600" cy="3702685"/>
          </a:xfrm>
        </p:spPr>
        <p:txBody>
          <a:bodyPr/>
          <a:lstStyle/>
          <a:p>
            <a:r>
              <a:rPr lang="en-AU" sz="2800" dirty="0" smtClean="0"/>
              <a:t>76.5% </a:t>
            </a:r>
            <a:r>
              <a:rPr lang="en-AU" sz="2800" dirty="0"/>
              <a:t>USA</a:t>
            </a:r>
          </a:p>
          <a:p>
            <a:r>
              <a:rPr lang="en-AU" sz="2800" dirty="0" smtClean="0"/>
              <a:t>6.8% </a:t>
            </a:r>
            <a:r>
              <a:rPr lang="en-AU" sz="2800" dirty="0"/>
              <a:t>Canada</a:t>
            </a:r>
          </a:p>
          <a:p>
            <a:r>
              <a:rPr lang="en-AU" sz="2800" dirty="0" smtClean="0"/>
              <a:t>16.7% </a:t>
            </a:r>
            <a:r>
              <a:rPr lang="en-AU" sz="2800" dirty="0"/>
              <a:t>Rest of the World</a:t>
            </a:r>
          </a:p>
          <a:p>
            <a:endParaRPr lang="en-AU" sz="2800" dirty="0"/>
          </a:p>
          <a:p>
            <a:pPr>
              <a:buNone/>
            </a:pPr>
            <a:r>
              <a:rPr lang="en-AU" sz="2800" dirty="0"/>
              <a:t>	The Rest of the World is the fastest growing part of the membership </a:t>
            </a:r>
            <a:r>
              <a:rPr lang="en-AU" sz="2800" dirty="0" smtClean="0"/>
              <a:t>(23% average over last ten years)</a:t>
            </a:r>
            <a:endParaRPr lang="en-AU" sz="2800" dirty="0"/>
          </a:p>
          <a:p>
            <a:pPr marL="0" indent="0" algn="l">
              <a:buNone/>
            </a:pPr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AUTM General 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Subtitle 2"/>
          <p:cNvSpPr>
            <a:spLocks noGrp="1"/>
          </p:cNvSpPr>
          <p:nvPr>
            <p:ph idx="4294967295"/>
          </p:nvPr>
        </p:nvSpPr>
        <p:spPr>
          <a:xfrm>
            <a:off x="169816" y="1423852"/>
            <a:ext cx="8725989" cy="470231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Professional Development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Advocacy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Metrics and Surveys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Website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Annual Meeting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Regional Meetings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10253F"/>
                </a:solidFill>
                <a:latin typeface="Arial" pitchFamily="-72" charset="0"/>
                <a:ea typeface="Arial" pitchFamily="-72" charset="0"/>
                <a:cs typeface="Arial" pitchFamily="-72" charset="0"/>
              </a:rPr>
              <a:t>Global Technology Portal (GTP)!</a:t>
            </a:r>
          </a:p>
          <a:p>
            <a:pPr marL="0" indent="0" algn="l">
              <a:buNone/>
            </a:pPr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marL="0" indent="0" algn="l">
              <a:buNone/>
            </a:pPr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  <a:p>
            <a:pPr algn="l"/>
            <a:endParaRPr lang="en-US" sz="1800" b="1" dirty="0" smtClean="0">
              <a:solidFill>
                <a:srgbClr val="10253F"/>
              </a:solidFill>
              <a:latin typeface="Arial" pitchFamily="-72" charset="0"/>
              <a:ea typeface="Arial" pitchFamily="-72" charset="0"/>
              <a:cs typeface="Arial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7482"/>
            <a:ext cx="7772400" cy="1362075"/>
          </a:xfrm>
        </p:spPr>
        <p:txBody>
          <a:bodyPr/>
          <a:lstStyle/>
          <a:p>
            <a:r>
              <a:rPr lang="en-US" dirty="0" smtClean="0"/>
              <a:t>What IS Technology Transfer?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41549"/>
            <a:ext cx="7772400" cy="1500187"/>
          </a:xfrm>
        </p:spPr>
        <p:txBody>
          <a:bodyPr/>
          <a:lstStyle/>
          <a:p>
            <a:r>
              <a:rPr lang="en-US" dirty="0" smtClean="0"/>
              <a:t>aka Technology Commercialization, Technology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In the beginning…..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57" y="2678113"/>
            <a:ext cx="2155886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946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Basic Research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1" y="4169495"/>
            <a:ext cx="2416461" cy="1609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45" y="2775773"/>
            <a:ext cx="1061357" cy="1061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002" y="3687526"/>
            <a:ext cx="3627826" cy="2706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152" y="2164668"/>
            <a:ext cx="1264331" cy="1264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642" y="2458545"/>
            <a:ext cx="1322530" cy="1264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369" y="4429616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0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Inventions and Discoveries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1" y="2438400"/>
            <a:ext cx="2381250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5" y="1862137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45" y="2433638"/>
            <a:ext cx="173355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5" y="4719637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7781"/>
            <a:ext cx="3810000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63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6056"/>
            <a:ext cx="8229600" cy="1143000"/>
          </a:xfrm>
        </p:spPr>
        <p:txBody>
          <a:bodyPr/>
          <a:lstStyle/>
          <a:p>
            <a:r>
              <a:rPr lang="en-US" dirty="0"/>
              <a:t>Goal: Maximizing an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5417"/>
            <a:ext cx="8229600" cy="3530745"/>
          </a:xfrm>
        </p:spPr>
        <p:txBody>
          <a:bodyPr/>
          <a:lstStyle/>
          <a:p>
            <a:r>
              <a:rPr lang="en-US" sz="2000" dirty="0"/>
              <a:t>Under Bayh-Dole, university and researcher may retain title to inventions made using federal research dollars</a:t>
            </a:r>
          </a:p>
          <a:p>
            <a:r>
              <a:rPr lang="en-US" sz="2000" dirty="0"/>
              <a:t>This system incentivizes the transfer of technology to the private sector for job creation</a:t>
            </a:r>
          </a:p>
          <a:p>
            <a:r>
              <a:rPr lang="en-US" sz="2000" dirty="0"/>
              <a:t>Any net licensing revenues to universities go back into more research and/or education, as well as patenting costs</a:t>
            </a:r>
          </a:p>
          <a:p>
            <a:r>
              <a:rPr lang="en-US" sz="2000" dirty="0"/>
              <a:t>Other benefit: initial development usually happens locally</a:t>
            </a:r>
          </a:p>
          <a:p>
            <a:pPr lvl="1"/>
            <a:r>
              <a:rPr lang="en-US" sz="2000" dirty="0"/>
              <a:t>2011 AUTM survey found that 73% of startups formed that year were in the same state where the research was </a:t>
            </a:r>
            <a:r>
              <a:rPr lang="en-US" sz="2000" dirty="0" smtClean="0"/>
              <a:t>conducted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508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What is AUTM?</vt:lpstr>
      <vt:lpstr>Membership Profile</vt:lpstr>
      <vt:lpstr>PowerPoint Presentation</vt:lpstr>
      <vt:lpstr>What IS Technology Transfer?</vt:lpstr>
      <vt:lpstr>In the beginning…..</vt:lpstr>
      <vt:lpstr>Basic Research</vt:lpstr>
      <vt:lpstr>Inventions and Discoveries</vt:lpstr>
      <vt:lpstr>Goal: Maximizing an Invention</vt:lpstr>
      <vt:lpstr>Issues…</vt:lpstr>
      <vt:lpstr>Answering Those Questions</vt:lpstr>
      <vt:lpstr>STEPS FOR SUCCESS</vt:lpstr>
      <vt:lpstr>Keys to Success</vt:lpstr>
      <vt:lpstr>Positive Economic Impact</vt:lpstr>
      <vt:lpstr>Role for Policymakers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Titles Level</dc:title>
  <dc:creator>Shirley Soda</dc:creator>
  <cp:lastModifiedBy>Rolfe, Donald</cp:lastModifiedBy>
  <cp:revision>15</cp:revision>
  <cp:lastPrinted>2011-08-02T14:44:08Z</cp:lastPrinted>
  <dcterms:created xsi:type="dcterms:W3CDTF">2011-08-01T14:48:51Z</dcterms:created>
  <dcterms:modified xsi:type="dcterms:W3CDTF">2012-12-04T15:21:23Z</dcterms:modified>
</cp:coreProperties>
</file>