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9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FBCB-E35C-C049-817E-94B24F9C4DE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84F9-F24D-2A4F-821E-132495AF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FBCB-E35C-C049-817E-94B24F9C4DE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84F9-F24D-2A4F-821E-132495AF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7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FBCB-E35C-C049-817E-94B24F9C4DE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84F9-F24D-2A4F-821E-132495AF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5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FBCB-E35C-C049-817E-94B24F9C4DE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84F9-F24D-2A4F-821E-132495AF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FBCB-E35C-C049-817E-94B24F9C4DE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84F9-F24D-2A4F-821E-132495AF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5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FBCB-E35C-C049-817E-94B24F9C4DE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84F9-F24D-2A4F-821E-132495AF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7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FBCB-E35C-C049-817E-94B24F9C4DE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84F9-F24D-2A4F-821E-132495AF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2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FBCB-E35C-C049-817E-94B24F9C4DE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84F9-F24D-2A4F-821E-132495AF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8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FBCB-E35C-C049-817E-94B24F9C4DE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84F9-F24D-2A4F-821E-132495AF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4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FBCB-E35C-C049-817E-94B24F9C4DE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84F9-F24D-2A4F-821E-132495AF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6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FBCB-E35C-C049-817E-94B24F9C4DE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84F9-F24D-2A4F-821E-132495AF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CFBCB-E35C-C049-817E-94B24F9C4DE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284F9-F24D-2A4F-821E-132495AF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proces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06" y="0"/>
            <a:ext cx="4840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3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Osaka" charset="0"/>
                <a:cs typeface="Osaka" charset="0"/>
              </a:rPr>
              <a:t>The Technology Transfer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How to Manage Technology Transfer</a:t>
            </a:r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5pPr>
            <a:lvl6pPr eaLnBrk="0" hangingPunct="0">
              <a:buClr>
                <a:srgbClr val="C00000"/>
              </a:buClr>
              <a:buSzPct val="75000"/>
              <a:buFont typeface="Wingdings" charset="0"/>
              <a:buChar char="q"/>
              <a:defRPr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6pPr>
            <a:lvl7pPr eaLnBrk="0" hangingPunct="0">
              <a:buClr>
                <a:srgbClr val="C00000"/>
              </a:buClr>
              <a:buSzPct val="75000"/>
              <a:buFont typeface="Wingdings" charset="0"/>
              <a:buChar char="q"/>
              <a:defRPr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7pPr>
            <a:lvl8pPr eaLnBrk="0" hangingPunct="0">
              <a:buClr>
                <a:srgbClr val="C00000"/>
              </a:buClr>
              <a:buSzPct val="75000"/>
              <a:buFont typeface="Wingdings" charset="0"/>
              <a:buChar char="q"/>
              <a:defRPr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8pPr>
            <a:lvl9pPr eaLnBrk="0" hangingPunct="0">
              <a:buClr>
                <a:srgbClr val="C00000"/>
              </a:buClr>
              <a:buSzPct val="75000"/>
              <a:buFont typeface="Wingdings" charset="0"/>
              <a:buChar char="q"/>
              <a:defRPr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fld id="{88780BD1-29BB-604E-A99D-AB0B4758D4A1}" type="slidenum">
              <a:rPr lang="en-US">
                <a:solidFill>
                  <a:srgbClr val="D9D9D9"/>
                </a:solidFill>
              </a:rPr>
              <a:pPr/>
              <a:t>2</a:t>
            </a:fld>
            <a:endParaRPr lang="en-US">
              <a:solidFill>
                <a:srgbClr val="D9D9D9"/>
              </a:solidFill>
            </a:endParaRPr>
          </a:p>
        </p:txBody>
      </p:sp>
      <p:grpSp>
        <p:nvGrpSpPr>
          <p:cNvPr id="15365" name="Group 9"/>
          <p:cNvGrpSpPr>
            <a:grpSpLocks/>
          </p:cNvGrpSpPr>
          <p:nvPr/>
        </p:nvGrpSpPr>
        <p:grpSpPr bwMode="auto">
          <a:xfrm>
            <a:off x="228600" y="3048000"/>
            <a:ext cx="1066800" cy="533400"/>
            <a:chOff x="533400" y="2209800"/>
            <a:chExt cx="1066800" cy="533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33400" y="2209800"/>
              <a:ext cx="10668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400" b="1">
                <a:latin typeface="Times" pitchFamily="-64" charset="0"/>
                <a:ea typeface="Osaka" pitchFamily="-64" charset="-128"/>
                <a:cs typeface="Osaka"/>
              </a:endParaRPr>
            </a:p>
          </p:txBody>
        </p:sp>
        <p:sp>
          <p:nvSpPr>
            <p:cNvPr id="21539" name="TextBox 5"/>
            <p:cNvSpPr txBox="1">
              <a:spLocks noChangeArrowheads="1"/>
            </p:cNvSpPr>
            <p:nvPr/>
          </p:nvSpPr>
          <p:spPr bwMode="auto">
            <a:xfrm>
              <a:off x="533400" y="2362200"/>
              <a:ext cx="10668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5pPr>
              <a:lvl6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6pPr>
              <a:lvl7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7pPr>
              <a:lvl8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8pPr>
              <a:lvl9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9pPr>
            </a:lstStyle>
            <a:p>
              <a:pPr algn="ctr"/>
              <a:r>
                <a:rPr lang="en-US" sz="1200" b="1"/>
                <a:t>Disclosure</a:t>
              </a:r>
            </a:p>
          </p:txBody>
        </p:sp>
      </p:grpSp>
      <p:grpSp>
        <p:nvGrpSpPr>
          <p:cNvPr id="15366" name="Group 10"/>
          <p:cNvGrpSpPr>
            <a:grpSpLocks/>
          </p:cNvGrpSpPr>
          <p:nvPr/>
        </p:nvGrpSpPr>
        <p:grpSpPr bwMode="auto">
          <a:xfrm>
            <a:off x="1752600" y="3048000"/>
            <a:ext cx="1066800" cy="533400"/>
            <a:chOff x="533400" y="2209800"/>
            <a:chExt cx="1066800" cy="53340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3400" y="2209800"/>
              <a:ext cx="10668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400" b="1">
                <a:latin typeface="Times" pitchFamily="-64" charset="0"/>
                <a:ea typeface="Osaka" pitchFamily="-64" charset="-128"/>
                <a:cs typeface="Osaka"/>
              </a:endParaRPr>
            </a:p>
          </p:txBody>
        </p:sp>
        <p:sp>
          <p:nvSpPr>
            <p:cNvPr id="21537" name="TextBox 12"/>
            <p:cNvSpPr txBox="1">
              <a:spLocks noChangeArrowheads="1"/>
            </p:cNvSpPr>
            <p:nvPr/>
          </p:nvSpPr>
          <p:spPr bwMode="auto">
            <a:xfrm>
              <a:off x="533400" y="2362200"/>
              <a:ext cx="10668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5pPr>
              <a:lvl6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6pPr>
              <a:lvl7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7pPr>
              <a:lvl8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8pPr>
              <a:lvl9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9pPr>
            </a:lstStyle>
            <a:p>
              <a:pPr algn="ctr"/>
              <a:r>
                <a:rPr lang="en-US" sz="1200" b="1"/>
                <a:t>Evaluation</a:t>
              </a:r>
            </a:p>
          </p:txBody>
        </p:sp>
      </p:grpSp>
      <p:grpSp>
        <p:nvGrpSpPr>
          <p:cNvPr id="15367" name="Group 13"/>
          <p:cNvGrpSpPr>
            <a:grpSpLocks/>
          </p:cNvGrpSpPr>
          <p:nvPr/>
        </p:nvGrpSpPr>
        <p:grpSpPr bwMode="auto">
          <a:xfrm>
            <a:off x="3276600" y="3048000"/>
            <a:ext cx="1066800" cy="533400"/>
            <a:chOff x="533400" y="2209800"/>
            <a:chExt cx="1066800" cy="5334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33400" y="2209800"/>
              <a:ext cx="10668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400" b="1">
                <a:latin typeface="Times" pitchFamily="-64" charset="0"/>
                <a:ea typeface="Osaka" pitchFamily="-64" charset="-128"/>
                <a:cs typeface="Osaka"/>
              </a:endParaRPr>
            </a:p>
          </p:txBody>
        </p:sp>
        <p:sp>
          <p:nvSpPr>
            <p:cNvPr id="21535" name="TextBox 15"/>
            <p:cNvSpPr txBox="1">
              <a:spLocks noChangeArrowheads="1"/>
            </p:cNvSpPr>
            <p:nvPr/>
          </p:nvSpPr>
          <p:spPr bwMode="auto">
            <a:xfrm>
              <a:off x="533400" y="2362200"/>
              <a:ext cx="10668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5pPr>
              <a:lvl6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6pPr>
              <a:lvl7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7pPr>
              <a:lvl8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8pPr>
              <a:lvl9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9pPr>
            </a:lstStyle>
            <a:p>
              <a:pPr algn="ctr"/>
              <a:r>
                <a:rPr lang="en-US" sz="1200" b="1"/>
                <a:t>Marketing</a:t>
              </a:r>
            </a:p>
          </p:txBody>
        </p:sp>
      </p:grpSp>
      <p:grpSp>
        <p:nvGrpSpPr>
          <p:cNvPr id="15368" name="Group 16"/>
          <p:cNvGrpSpPr>
            <a:grpSpLocks/>
          </p:cNvGrpSpPr>
          <p:nvPr/>
        </p:nvGrpSpPr>
        <p:grpSpPr bwMode="auto">
          <a:xfrm>
            <a:off x="4800600" y="3048000"/>
            <a:ext cx="1066800" cy="533400"/>
            <a:chOff x="533400" y="2209800"/>
            <a:chExt cx="1066800" cy="533400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33400" y="2209800"/>
              <a:ext cx="10668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400" b="1">
                <a:latin typeface="Times" pitchFamily="-64" charset="0"/>
                <a:ea typeface="Osaka" pitchFamily="-64" charset="-128"/>
                <a:cs typeface="Osaka"/>
              </a:endParaRPr>
            </a:p>
          </p:txBody>
        </p:sp>
        <p:sp>
          <p:nvSpPr>
            <p:cNvPr id="21533" name="TextBox 18"/>
            <p:cNvSpPr txBox="1">
              <a:spLocks noChangeArrowheads="1"/>
            </p:cNvSpPr>
            <p:nvPr/>
          </p:nvSpPr>
          <p:spPr bwMode="auto">
            <a:xfrm>
              <a:off x="533400" y="2281535"/>
              <a:ext cx="1066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5pPr>
              <a:lvl6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6pPr>
              <a:lvl7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7pPr>
              <a:lvl8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8pPr>
              <a:lvl9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9pPr>
            </a:lstStyle>
            <a:p>
              <a:pPr algn="ctr"/>
              <a:r>
                <a:rPr lang="en-US" sz="1200" b="1"/>
                <a:t>Expression of Interest</a:t>
              </a:r>
            </a:p>
          </p:txBody>
        </p:sp>
      </p:grpSp>
      <p:cxnSp>
        <p:nvCxnSpPr>
          <p:cNvPr id="15371" name="Straight Arrow Connector 26"/>
          <p:cNvCxnSpPr>
            <a:cxnSpLocks noChangeShapeType="1"/>
            <a:stCxn id="21539" idx="3"/>
            <a:endCxn id="21537" idx="1"/>
          </p:cNvCxnSpPr>
          <p:nvPr/>
        </p:nvCxnSpPr>
        <p:spPr bwMode="auto">
          <a:xfrm>
            <a:off x="1295400" y="3338513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Straight Arrow Connector 29"/>
          <p:cNvCxnSpPr>
            <a:cxnSpLocks noChangeShapeType="1"/>
          </p:cNvCxnSpPr>
          <p:nvPr/>
        </p:nvCxnSpPr>
        <p:spPr bwMode="auto">
          <a:xfrm>
            <a:off x="7391400" y="33528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Straight Arrow Connector 30"/>
          <p:cNvCxnSpPr>
            <a:cxnSpLocks noChangeShapeType="1"/>
          </p:cNvCxnSpPr>
          <p:nvPr/>
        </p:nvCxnSpPr>
        <p:spPr bwMode="auto">
          <a:xfrm>
            <a:off x="5867400" y="33528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Straight Arrow Connector 31"/>
          <p:cNvCxnSpPr>
            <a:cxnSpLocks noChangeShapeType="1"/>
          </p:cNvCxnSpPr>
          <p:nvPr/>
        </p:nvCxnSpPr>
        <p:spPr bwMode="auto">
          <a:xfrm>
            <a:off x="4343400" y="33528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Straight Arrow Connector 32"/>
          <p:cNvCxnSpPr>
            <a:cxnSpLocks noChangeShapeType="1"/>
          </p:cNvCxnSpPr>
          <p:nvPr/>
        </p:nvCxnSpPr>
        <p:spPr bwMode="auto">
          <a:xfrm>
            <a:off x="2819400" y="33528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5562600" y="2286000"/>
            <a:ext cx="1066800" cy="533400"/>
            <a:chOff x="533400" y="2209800"/>
            <a:chExt cx="1066800" cy="533400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33400" y="2209800"/>
              <a:ext cx="10668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400" b="1">
                <a:latin typeface="Times" pitchFamily="-64" charset="0"/>
                <a:ea typeface="Osaka" pitchFamily="-64" charset="-128"/>
                <a:cs typeface="Osaka"/>
              </a:endParaRPr>
            </a:p>
          </p:txBody>
        </p:sp>
        <p:sp>
          <p:nvSpPr>
            <p:cNvPr id="21531" name="TextBox 18"/>
            <p:cNvSpPr txBox="1">
              <a:spLocks noChangeArrowheads="1"/>
            </p:cNvSpPr>
            <p:nvPr/>
          </p:nvSpPr>
          <p:spPr bwMode="auto">
            <a:xfrm>
              <a:off x="533400" y="2362200"/>
              <a:ext cx="10668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5pPr>
              <a:lvl6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6pPr>
              <a:lvl7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7pPr>
              <a:lvl8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8pPr>
              <a:lvl9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9pPr>
            </a:lstStyle>
            <a:p>
              <a:pPr algn="ctr"/>
              <a:r>
                <a:rPr lang="en-US" sz="1200" b="1"/>
                <a:t>Valuation</a:t>
              </a:r>
            </a:p>
          </p:txBody>
        </p:sp>
      </p:grpSp>
      <p:cxnSp>
        <p:nvCxnSpPr>
          <p:cNvPr id="47121" name="Straight Arrow Connector 35"/>
          <p:cNvCxnSpPr>
            <a:cxnSpLocks noChangeShapeType="1"/>
            <a:stCxn id="29" idx="2"/>
          </p:cNvCxnSpPr>
          <p:nvPr/>
        </p:nvCxnSpPr>
        <p:spPr bwMode="auto">
          <a:xfrm>
            <a:off x="6096000" y="28194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2514600" y="2286000"/>
            <a:ext cx="1066800" cy="533400"/>
            <a:chOff x="533400" y="2209800"/>
            <a:chExt cx="1066800" cy="533400"/>
          </a:xfrm>
        </p:grpSpPr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533400" y="2209800"/>
              <a:ext cx="10668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400" b="1">
                <a:latin typeface="Times" pitchFamily="-64" charset="0"/>
                <a:ea typeface="Osaka" pitchFamily="-64" charset="-128"/>
                <a:cs typeface="Osaka"/>
              </a:endParaRPr>
            </a:p>
          </p:txBody>
        </p:sp>
        <p:sp>
          <p:nvSpPr>
            <p:cNvPr id="21529" name="TextBox 18"/>
            <p:cNvSpPr txBox="1">
              <a:spLocks noChangeArrowheads="1"/>
            </p:cNvSpPr>
            <p:nvPr/>
          </p:nvSpPr>
          <p:spPr bwMode="auto">
            <a:xfrm>
              <a:off x="533400" y="2209800"/>
              <a:ext cx="1066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5pPr>
              <a:lvl6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6pPr>
              <a:lvl7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7pPr>
              <a:lvl8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8pPr>
              <a:lvl9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9pPr>
            </a:lstStyle>
            <a:p>
              <a:pPr algn="ctr"/>
              <a:r>
                <a:rPr lang="en-US" sz="1200" b="1"/>
                <a:t>Licensing Strategy</a:t>
              </a:r>
            </a:p>
          </p:txBody>
        </p:sp>
      </p:grpSp>
      <p:cxnSp>
        <p:nvCxnSpPr>
          <p:cNvPr id="38" name="Straight Arrow Connector 35"/>
          <p:cNvCxnSpPr>
            <a:cxnSpLocks noChangeShapeType="1"/>
            <a:stCxn id="36" idx="2"/>
          </p:cNvCxnSpPr>
          <p:nvPr/>
        </p:nvCxnSpPr>
        <p:spPr bwMode="auto">
          <a:xfrm>
            <a:off x="3048000" y="28194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" name="Group 10"/>
          <p:cNvGrpSpPr>
            <a:grpSpLocks/>
          </p:cNvGrpSpPr>
          <p:nvPr/>
        </p:nvGrpSpPr>
        <p:grpSpPr bwMode="auto">
          <a:xfrm>
            <a:off x="6324600" y="3048000"/>
            <a:ext cx="1066800" cy="533400"/>
            <a:chOff x="533400" y="2209800"/>
            <a:chExt cx="1066800" cy="533400"/>
          </a:xfrm>
        </p:grpSpPr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533400" y="2209800"/>
              <a:ext cx="10668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400" b="1">
                <a:latin typeface="Times" pitchFamily="-64" charset="0"/>
                <a:ea typeface="Osaka" pitchFamily="-64" charset="-128"/>
                <a:cs typeface="Osaka"/>
              </a:endParaRPr>
            </a:p>
          </p:txBody>
        </p:sp>
        <p:sp>
          <p:nvSpPr>
            <p:cNvPr id="21527" name="TextBox 12"/>
            <p:cNvSpPr txBox="1">
              <a:spLocks noChangeArrowheads="1"/>
            </p:cNvSpPr>
            <p:nvPr/>
          </p:nvSpPr>
          <p:spPr bwMode="auto">
            <a:xfrm>
              <a:off x="533400" y="2362200"/>
              <a:ext cx="10668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5pPr>
              <a:lvl6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6pPr>
              <a:lvl7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7pPr>
              <a:lvl8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8pPr>
              <a:lvl9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9pPr>
            </a:lstStyle>
            <a:p>
              <a:pPr algn="ctr"/>
              <a:r>
                <a:rPr lang="en-US" sz="1200" b="1"/>
                <a:t>Negotiation</a:t>
              </a:r>
            </a:p>
          </p:txBody>
        </p:sp>
      </p:grpSp>
      <p:grpSp>
        <p:nvGrpSpPr>
          <p:cNvPr id="41" name="Group 10"/>
          <p:cNvGrpSpPr>
            <a:grpSpLocks/>
          </p:cNvGrpSpPr>
          <p:nvPr/>
        </p:nvGrpSpPr>
        <p:grpSpPr bwMode="auto">
          <a:xfrm>
            <a:off x="7848600" y="3048000"/>
            <a:ext cx="1066800" cy="533400"/>
            <a:chOff x="533400" y="2209800"/>
            <a:chExt cx="1066800" cy="533400"/>
          </a:xfrm>
        </p:grpSpPr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33400" y="2209800"/>
              <a:ext cx="10668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400" b="1">
                <a:latin typeface="Times" pitchFamily="-64" charset="0"/>
                <a:ea typeface="Osaka" pitchFamily="-64" charset="-128"/>
                <a:cs typeface="Osaka"/>
              </a:endParaRPr>
            </a:p>
          </p:txBody>
        </p:sp>
        <p:sp>
          <p:nvSpPr>
            <p:cNvPr id="21525" name="TextBox 12"/>
            <p:cNvSpPr txBox="1">
              <a:spLocks noChangeArrowheads="1"/>
            </p:cNvSpPr>
            <p:nvPr/>
          </p:nvSpPr>
          <p:spPr bwMode="auto">
            <a:xfrm>
              <a:off x="533400" y="2362200"/>
              <a:ext cx="10668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5pPr>
              <a:lvl6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6pPr>
              <a:lvl7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7pPr>
              <a:lvl8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8pPr>
              <a:lvl9pPr eaLnBrk="0" hangingPunct="0">
                <a:buClr>
                  <a:srgbClr val="C00000"/>
                </a:buClr>
                <a:buSzPct val="75000"/>
                <a:buFont typeface="Wingdings" charset="0"/>
                <a:buChar char="q"/>
                <a:defRPr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9pPr>
            </a:lstStyle>
            <a:p>
              <a:pPr algn="ctr"/>
              <a:r>
                <a:rPr lang="en-US" sz="1200" b="1"/>
                <a:t>Signed Deal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68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The Technology Transfer Process</vt:lpstr>
    </vt:vector>
  </TitlesOfParts>
  <Company>The Florida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Fraser</dc:creator>
  <cp:lastModifiedBy>John Fraser</cp:lastModifiedBy>
  <cp:revision>1</cp:revision>
  <dcterms:created xsi:type="dcterms:W3CDTF">2017-03-20T01:17:26Z</dcterms:created>
  <dcterms:modified xsi:type="dcterms:W3CDTF">2017-03-20T01:18:11Z</dcterms:modified>
</cp:coreProperties>
</file>