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60" r:id="rId4"/>
    <p:sldId id="261" r:id="rId5"/>
    <p:sldId id="262" r:id="rId6"/>
    <p:sldId id="268" r:id="rId7"/>
    <p:sldId id="263" r:id="rId8"/>
    <p:sldId id="269" r:id="rId9"/>
    <p:sldId id="267" r:id="rId10"/>
    <p:sldId id="259" r:id="rId11"/>
    <p:sldId id="266" r:id="rId12"/>
    <p:sldId id="265" r:id="rId13"/>
    <p:sldId id="264" r:id="rId14"/>
    <p:sldId id="271" r:id="rId15"/>
    <p:sldId id="270" r:id="rId1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2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PT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PT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PT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4208B59-2B99-4D6A-B4FC-E337FB96853B}" type="slidenum">
              <a:t>‹#›</a:t>
            </a:fld>
            <a:endParaRPr lang="pt-PT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82227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pt-PT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pt-PT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pt-PT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PT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E57E87D-F032-4F29-8C56-B3594DEC5ABA}" type="slidenum"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0192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pt-PT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32F390F-3F09-44FB-B836-D75CD4F5D035}" type="slidenum">
              <a:t>3</a:t>
            </a:fld>
            <a:endParaRPr lang="pt-P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5000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32F390F-3F09-44FB-B836-D75CD4F5D035}" type="slidenum">
              <a:t>13</a:t>
            </a:fld>
            <a:endParaRPr lang="pt-P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0344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32F390F-3F09-44FB-B836-D75CD4F5D035}" type="slidenum">
              <a:t>14</a:t>
            </a:fld>
            <a:endParaRPr lang="pt-P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9174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32F390F-3F09-44FB-B836-D75CD4F5D035}" type="slidenum">
              <a:t>15</a:t>
            </a:fld>
            <a:endParaRPr lang="pt-P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8088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32F390F-3F09-44FB-B836-D75CD4F5D035}" type="slidenum">
              <a:t>4</a:t>
            </a:fld>
            <a:endParaRPr lang="pt-P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5925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32F390F-3F09-44FB-B836-D75CD4F5D035}" type="slidenum">
              <a:t>5</a:t>
            </a:fld>
            <a:endParaRPr lang="pt-P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876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32F390F-3F09-44FB-B836-D75CD4F5D035}" type="slidenum">
              <a:t>6</a:t>
            </a:fld>
            <a:endParaRPr lang="pt-P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3928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32F390F-3F09-44FB-B836-D75CD4F5D035}" type="slidenum">
              <a:t>7</a:t>
            </a:fld>
            <a:endParaRPr lang="pt-P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3689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32F390F-3F09-44FB-B836-D75CD4F5D035}" type="slidenum">
              <a:t>8</a:t>
            </a:fld>
            <a:endParaRPr lang="pt-P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5760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32F390F-3F09-44FB-B836-D75CD4F5D035}" type="slidenum">
              <a:t>9</a:t>
            </a:fld>
            <a:endParaRPr lang="pt-P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8444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32F390F-3F09-44FB-B836-D75CD4F5D035}" type="slidenum">
              <a:t>11</a:t>
            </a:fld>
            <a:endParaRPr lang="pt-P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3665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32F390F-3F09-44FB-B836-D75CD4F5D035}" type="slidenum">
              <a:t>12</a:t>
            </a:fld>
            <a:endParaRPr lang="pt-P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8579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216E8F-7ADE-4C47-816F-41B5EB58F85B}" type="slidenum"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934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386EBC-D40B-4B85-AA88-880172078DF7}" type="slidenum"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262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4284E6-0CAB-4B5B-B398-829AEF222105}" type="slidenum"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96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CF2B47-3700-4FD2-87D8-A04639A63AB7}" type="slidenum"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081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5820E9-D3DF-4749-AE47-68DD02F11959}" type="slidenum"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572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144F10-A679-4A58-AE32-F1F7F7F943C5}" type="slidenum"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923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3333FB-1A23-4706-B560-77CCE80654B2}" type="slidenum"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153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B08F98-B2A0-4C04-81A1-743FCD4B5DFF}" type="slidenum"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944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96A0B4-8C9A-4E0C-9AA1-6AC6356661C7}" type="slidenum"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110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D2DC0E-478B-4422-9CDA-9DA1C85459E4}" type="slidenum"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244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91A6D6-92D9-4FF8-81D8-18D9282C1311}" type="slidenum"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991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PT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pt-PT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pt-PT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pt-PT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C4C8B35-FF79-4EA2-AF64-25C7137E8BBA}" type="slidenum"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pt-PT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pt-PT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625" y="-325"/>
            <a:ext cx="10080000" cy="75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PT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88625" y="145052"/>
            <a:ext cx="9504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sz="18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BuilMovil</a:t>
            </a:r>
            <a:endParaRPr lang="pt-PT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reeform 3"/>
          <p:cNvSpPr/>
          <p:nvPr/>
        </p:nvSpPr>
        <p:spPr>
          <a:xfrm rot="7200">
            <a:off x="3384445" y="1433988"/>
            <a:ext cx="3456359" cy="122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sz="18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Iniciar Sessão</a:t>
            </a:r>
            <a:endParaRPr lang="pt-PT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625" y="3442926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8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625" y="0"/>
            <a:ext cx="10080000" cy="75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PT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16000" y="73377"/>
            <a:ext cx="9504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sz="18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BuilMovil</a:t>
            </a:r>
            <a:endParaRPr lang="pt-PT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reeform 3"/>
          <p:cNvSpPr/>
          <p:nvPr/>
        </p:nvSpPr>
        <p:spPr>
          <a:xfrm rot="7200">
            <a:off x="1019126" y="1304695"/>
            <a:ext cx="1609405" cy="35462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sz="18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Novo utilizador:</a:t>
            </a:r>
            <a:endParaRPr lang="pt-PT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000" y="3371251"/>
            <a:ext cx="3048000" cy="3048000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1187525" y="1732700"/>
            <a:ext cx="1441033" cy="35462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sz="18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Palavra Passe:</a:t>
            </a:r>
            <a:endParaRPr lang="pt-PT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Freeform 8"/>
          <p:cNvSpPr/>
          <p:nvPr/>
        </p:nvSpPr>
        <p:spPr>
          <a:xfrm rot="7200">
            <a:off x="2844642" y="1330945"/>
            <a:ext cx="2355450" cy="35462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PT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844273" y="1746216"/>
            <a:ext cx="2356101" cy="35462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PT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15999" y="2159021"/>
            <a:ext cx="2412901" cy="35462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sz="18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Confirmar Palavra Passe:</a:t>
            </a:r>
            <a:endParaRPr lang="pt-PT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844274" y="2159021"/>
            <a:ext cx="2356101" cy="35462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PT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825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325"/>
            <a:ext cx="10080000" cy="75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PT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60000" y="143675"/>
            <a:ext cx="9504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dirty="0" smtClean="0">
                <a:latin typeface="Liberation Sans" pitchFamily="18"/>
                <a:ea typeface="Noto Sans CJK SC Regular" pitchFamily="2"/>
                <a:cs typeface="FreeSans" pitchFamily="2"/>
              </a:rPr>
              <a:t>BuildMovil</a:t>
            </a:r>
            <a:endParaRPr lang="pt-PT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864616"/>
              </p:ext>
            </p:extLst>
          </p:nvPr>
        </p:nvGraphicFramePr>
        <p:xfrm>
          <a:off x="197085" y="1143965"/>
          <a:ext cx="6715539" cy="569159"/>
        </p:xfrm>
        <a:graphic>
          <a:graphicData uri="http://schemas.openxmlformats.org/drawingml/2006/table">
            <a:tbl>
              <a:tblPr firstRow="1" bandRow="1">
                <a:effectLst/>
                <a:tableStyleId>{BDBED569-4797-4DF1-A0F4-6AAB3CD982D8}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86327216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17784651"/>
                    </a:ext>
                  </a:extLst>
                </a:gridCol>
                <a:gridCol w="1981614">
                  <a:extLst>
                    <a:ext uri="{9D8B030D-6E8A-4147-A177-3AD203B41FA5}">
                      <a16:colId xmlns:a16="http://schemas.microsoft.com/office/drawing/2014/main" val="167386461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064981296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56134549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944054763"/>
                    </a:ext>
                  </a:extLst>
                </a:gridCol>
              </a:tblGrid>
              <a:tr h="569159"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 err="1" smtClean="0"/>
                        <a:t>Cor</a:t>
                      </a:r>
                      <a:endParaRPr lang="en-GB" sz="1300" b="0" dirty="0"/>
                    </a:p>
                  </a:txBody>
                  <a:tcPr marL="41234" marR="41234" marT="41234" marB="412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 err="1" smtClean="0"/>
                        <a:t>Jantes</a:t>
                      </a:r>
                      <a:endParaRPr lang="en-GB" sz="1300" b="0" dirty="0"/>
                    </a:p>
                  </a:txBody>
                  <a:tcPr marL="41234" marR="41234" marT="41234" marB="412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 err="1" smtClean="0"/>
                        <a:t>Componentes</a:t>
                      </a:r>
                      <a:r>
                        <a:rPr lang="en-GB" sz="1300" b="0" baseline="0" dirty="0" smtClean="0"/>
                        <a:t> </a:t>
                      </a:r>
                      <a:r>
                        <a:rPr lang="en-GB" sz="1300" b="0" baseline="0" dirty="0" err="1" smtClean="0"/>
                        <a:t>Exteriores</a:t>
                      </a:r>
                      <a:endParaRPr lang="en-GB" sz="1300" b="0" dirty="0"/>
                    </a:p>
                  </a:txBody>
                  <a:tcPr marL="41234" marR="41234" marT="41234" marB="412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 err="1" smtClean="0"/>
                        <a:t>Estofos</a:t>
                      </a:r>
                      <a:endParaRPr lang="en-GB" sz="1300" b="0" dirty="0"/>
                    </a:p>
                  </a:txBody>
                  <a:tcPr marL="41234" marR="41234" marT="41234" marB="412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 err="1" smtClean="0"/>
                        <a:t>Interiores</a:t>
                      </a:r>
                      <a:endParaRPr lang="en-GB" sz="1300" b="0" dirty="0"/>
                    </a:p>
                  </a:txBody>
                  <a:tcPr marL="41234" marR="41234" marT="41234" marB="412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 err="1" smtClean="0"/>
                        <a:t>Equipamento</a:t>
                      </a:r>
                      <a:r>
                        <a:rPr lang="en-GB" sz="1300" b="0" dirty="0" smtClean="0"/>
                        <a:t> </a:t>
                      </a:r>
                      <a:r>
                        <a:rPr lang="en-GB" sz="1300" b="0" dirty="0" err="1" smtClean="0"/>
                        <a:t>opcional</a:t>
                      </a:r>
                      <a:endParaRPr lang="en-GB" sz="1300" b="0" dirty="0"/>
                    </a:p>
                  </a:txBody>
                  <a:tcPr marL="41234" marR="41234" marT="41234" marB="4123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8106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490400"/>
              </p:ext>
            </p:extLst>
          </p:nvPr>
        </p:nvGraphicFramePr>
        <p:xfrm>
          <a:off x="197085" y="1960149"/>
          <a:ext cx="7403225" cy="42882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480645">
                  <a:extLst>
                    <a:ext uri="{9D8B030D-6E8A-4147-A177-3AD203B41FA5}">
                      <a16:colId xmlns:a16="http://schemas.microsoft.com/office/drawing/2014/main" val="1364619976"/>
                    </a:ext>
                  </a:extLst>
                </a:gridCol>
                <a:gridCol w="1480645">
                  <a:extLst>
                    <a:ext uri="{9D8B030D-6E8A-4147-A177-3AD203B41FA5}">
                      <a16:colId xmlns:a16="http://schemas.microsoft.com/office/drawing/2014/main" val="2147417226"/>
                    </a:ext>
                  </a:extLst>
                </a:gridCol>
                <a:gridCol w="1480645">
                  <a:extLst>
                    <a:ext uri="{9D8B030D-6E8A-4147-A177-3AD203B41FA5}">
                      <a16:colId xmlns:a16="http://schemas.microsoft.com/office/drawing/2014/main" val="70251847"/>
                    </a:ext>
                  </a:extLst>
                </a:gridCol>
                <a:gridCol w="1480645">
                  <a:extLst>
                    <a:ext uri="{9D8B030D-6E8A-4147-A177-3AD203B41FA5}">
                      <a16:colId xmlns:a16="http://schemas.microsoft.com/office/drawing/2014/main" val="2496171789"/>
                    </a:ext>
                  </a:extLst>
                </a:gridCol>
                <a:gridCol w="1480645">
                  <a:extLst>
                    <a:ext uri="{9D8B030D-6E8A-4147-A177-3AD203B41FA5}">
                      <a16:colId xmlns:a16="http://schemas.microsoft.com/office/drawing/2014/main" val="344616243"/>
                    </a:ext>
                  </a:extLst>
                </a:gridCol>
              </a:tblGrid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66213237"/>
                  </a:ext>
                </a:extLst>
              </a:tr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19085032"/>
                  </a:ext>
                </a:extLst>
              </a:tr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4968355"/>
                  </a:ext>
                </a:extLst>
              </a:tr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06088018"/>
                  </a:ext>
                </a:extLst>
              </a:tr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96931726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806692" y="1943099"/>
            <a:ext cx="2066925" cy="43053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Resumo</a:t>
            </a:r>
            <a:r>
              <a:rPr lang="en-GB" dirty="0" smtClean="0"/>
              <a:t> da </a:t>
            </a:r>
            <a:r>
              <a:rPr lang="en-GB" dirty="0" err="1" smtClean="0"/>
              <a:t>config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121927" y="6590048"/>
            <a:ext cx="2202173" cy="627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Adicionar</a:t>
            </a:r>
            <a:r>
              <a:rPr lang="en-GB" dirty="0" smtClean="0"/>
              <a:t> </a:t>
            </a:r>
            <a:r>
              <a:rPr lang="en-GB" dirty="0" err="1" smtClean="0"/>
              <a:t>componente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7714616" y="6590047"/>
            <a:ext cx="2251075" cy="6279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REGISTAR NOVO PACOTE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7321059" y="1143965"/>
            <a:ext cx="2542941" cy="5691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DESCONTO: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105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325"/>
            <a:ext cx="10080000" cy="75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PT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60000" y="143675"/>
            <a:ext cx="9504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dirty="0" smtClean="0">
                <a:latin typeface="Liberation Sans" pitchFamily="18"/>
                <a:ea typeface="Noto Sans CJK SC Regular" pitchFamily="2"/>
                <a:cs typeface="FreeSans" pitchFamily="2"/>
              </a:rPr>
              <a:t>BuildMovil</a:t>
            </a:r>
            <a:endParaRPr lang="pt-PT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502108"/>
              </p:ext>
            </p:extLst>
          </p:nvPr>
        </p:nvGraphicFramePr>
        <p:xfrm>
          <a:off x="188603" y="1390990"/>
          <a:ext cx="9675396" cy="569159"/>
        </p:xfrm>
        <a:graphic>
          <a:graphicData uri="http://schemas.openxmlformats.org/drawingml/2006/table">
            <a:tbl>
              <a:tblPr firstRow="1" bandRow="1">
                <a:effectLst/>
                <a:tableStyleId>{BDBED569-4797-4DF1-A0F4-6AAB3CD982D8}</a:tableStyleId>
              </a:tblPr>
              <a:tblGrid>
                <a:gridCol w="1678965">
                  <a:extLst>
                    <a:ext uri="{9D8B030D-6E8A-4147-A177-3AD203B41FA5}">
                      <a16:colId xmlns:a16="http://schemas.microsoft.com/office/drawing/2014/main" val="3279361091"/>
                    </a:ext>
                  </a:extLst>
                </a:gridCol>
                <a:gridCol w="2685382">
                  <a:extLst>
                    <a:ext uri="{9D8B030D-6E8A-4147-A177-3AD203B41FA5}">
                      <a16:colId xmlns:a16="http://schemas.microsoft.com/office/drawing/2014/main" val="326128426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603195980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3908770831"/>
                    </a:ext>
                  </a:extLst>
                </a:gridCol>
                <a:gridCol w="1510574">
                  <a:extLst>
                    <a:ext uri="{9D8B030D-6E8A-4147-A177-3AD203B41FA5}">
                      <a16:colId xmlns:a16="http://schemas.microsoft.com/office/drawing/2014/main" val="3393662771"/>
                    </a:ext>
                  </a:extLst>
                </a:gridCol>
              </a:tblGrid>
              <a:tr h="569159"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 err="1" smtClean="0"/>
                        <a:t>Código</a:t>
                      </a:r>
                      <a:r>
                        <a:rPr lang="en-GB" sz="1300" b="0" dirty="0" smtClean="0"/>
                        <a:t> do </a:t>
                      </a:r>
                      <a:r>
                        <a:rPr lang="en-GB" sz="1300" b="0" dirty="0" err="1" smtClean="0"/>
                        <a:t>componente</a:t>
                      </a:r>
                      <a:endParaRPr lang="en-GB" sz="1300" b="0" dirty="0"/>
                    </a:p>
                  </a:txBody>
                  <a:tcPr marL="41234" marR="41234" marT="41234" marB="41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 err="1" smtClean="0"/>
                        <a:t>Descrição</a:t>
                      </a:r>
                      <a:endParaRPr lang="en-GB" sz="1300" b="0" dirty="0"/>
                    </a:p>
                  </a:txBody>
                  <a:tcPr marL="41234" marR="41234" marT="41234" marB="41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 err="1" smtClean="0"/>
                        <a:t>Incompatíveis</a:t>
                      </a:r>
                      <a:endParaRPr lang="en-GB" sz="1300" b="0" dirty="0"/>
                    </a:p>
                  </a:txBody>
                  <a:tcPr marL="41234" marR="41234" marT="41234" marB="41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 smtClean="0"/>
                        <a:t>Extras</a:t>
                      </a:r>
                      <a:endParaRPr lang="en-GB" sz="1300" b="0" dirty="0"/>
                    </a:p>
                  </a:txBody>
                  <a:tcPr marL="41234" marR="41234" marT="41234" marB="41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 err="1" smtClean="0"/>
                        <a:t>Preço</a:t>
                      </a:r>
                      <a:endParaRPr lang="en-GB" sz="1300" b="0" dirty="0"/>
                    </a:p>
                  </a:txBody>
                  <a:tcPr marL="41234" marR="41234" marT="41234" marB="41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8106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433493"/>
              </p:ext>
            </p:extLst>
          </p:nvPr>
        </p:nvGraphicFramePr>
        <p:xfrm>
          <a:off x="197083" y="1960149"/>
          <a:ext cx="9666916" cy="42882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678611">
                  <a:extLst>
                    <a:ext uri="{9D8B030D-6E8A-4147-A177-3AD203B41FA5}">
                      <a16:colId xmlns:a16="http://schemas.microsoft.com/office/drawing/2014/main" val="1364619976"/>
                    </a:ext>
                  </a:extLst>
                </a:gridCol>
                <a:gridCol w="2686781">
                  <a:extLst>
                    <a:ext uri="{9D8B030D-6E8A-4147-A177-3AD203B41FA5}">
                      <a16:colId xmlns:a16="http://schemas.microsoft.com/office/drawing/2014/main" val="2147417226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70251847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1980224936"/>
                    </a:ext>
                  </a:extLst>
                </a:gridCol>
                <a:gridCol w="1510574">
                  <a:extLst>
                    <a:ext uri="{9D8B030D-6E8A-4147-A177-3AD203B41FA5}">
                      <a16:colId xmlns:a16="http://schemas.microsoft.com/office/drawing/2014/main" val="3405810810"/>
                    </a:ext>
                  </a:extLst>
                </a:gridCol>
              </a:tblGrid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66213237"/>
                  </a:ext>
                </a:extLst>
              </a:tr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19085032"/>
                  </a:ext>
                </a:extLst>
              </a:tr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4968355"/>
                  </a:ext>
                </a:extLst>
              </a:tr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06088018"/>
                  </a:ext>
                </a:extLst>
              </a:tr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96931726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3938913" y="6590047"/>
            <a:ext cx="2202173" cy="627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ADICIONAR NOVOS COMPONENTES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665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325"/>
            <a:ext cx="10080000" cy="75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PT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60000" y="143675"/>
            <a:ext cx="9504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dirty="0" smtClean="0">
                <a:latin typeface="Liberation Sans" pitchFamily="18"/>
                <a:ea typeface="Noto Sans CJK SC Regular" pitchFamily="2"/>
                <a:cs typeface="FreeSans" pitchFamily="2"/>
              </a:rPr>
              <a:t>BuildMovil</a:t>
            </a:r>
            <a:endParaRPr lang="pt-PT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08207"/>
              </p:ext>
            </p:extLst>
          </p:nvPr>
        </p:nvGraphicFramePr>
        <p:xfrm>
          <a:off x="2236478" y="1253795"/>
          <a:ext cx="5888347" cy="569159"/>
        </p:xfrm>
        <a:graphic>
          <a:graphicData uri="http://schemas.openxmlformats.org/drawingml/2006/table">
            <a:tbl>
              <a:tblPr firstRow="1" bandRow="1">
                <a:effectLst/>
                <a:tableStyleId>{BDBED569-4797-4DF1-A0F4-6AAB3CD982D8}</a:tableStyleId>
              </a:tblPr>
              <a:tblGrid>
                <a:gridCol w="5888347">
                  <a:extLst>
                    <a:ext uri="{9D8B030D-6E8A-4147-A177-3AD203B41FA5}">
                      <a16:colId xmlns:a16="http://schemas.microsoft.com/office/drawing/2014/main" val="3279361091"/>
                    </a:ext>
                  </a:extLst>
                </a:gridCol>
              </a:tblGrid>
              <a:tr h="569159"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 err="1" smtClean="0"/>
                        <a:t>Código</a:t>
                      </a:r>
                      <a:r>
                        <a:rPr lang="en-GB" sz="1300" b="0" baseline="0" dirty="0" smtClean="0"/>
                        <a:t> das </a:t>
                      </a:r>
                      <a:r>
                        <a:rPr lang="en-GB" sz="1300" b="0" baseline="0" dirty="0" err="1" smtClean="0"/>
                        <a:t>componentes</a:t>
                      </a:r>
                      <a:endParaRPr lang="en-GB" sz="1300" b="0" dirty="0"/>
                    </a:p>
                  </a:txBody>
                  <a:tcPr marL="41234" marR="41234" marT="41234" marB="4123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8106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334218"/>
              </p:ext>
            </p:extLst>
          </p:nvPr>
        </p:nvGraphicFramePr>
        <p:xfrm>
          <a:off x="2240718" y="2036349"/>
          <a:ext cx="5879866" cy="42882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5879866">
                  <a:extLst>
                    <a:ext uri="{9D8B030D-6E8A-4147-A177-3AD203B41FA5}">
                      <a16:colId xmlns:a16="http://schemas.microsoft.com/office/drawing/2014/main" val="1364619976"/>
                    </a:ext>
                  </a:extLst>
                </a:gridCol>
              </a:tblGrid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66213237"/>
                  </a:ext>
                </a:extLst>
              </a:tr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19085032"/>
                  </a:ext>
                </a:extLst>
              </a:tr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4968355"/>
                  </a:ext>
                </a:extLst>
              </a:tr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06088018"/>
                  </a:ext>
                </a:extLst>
              </a:tr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9693172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985264" y="6727824"/>
            <a:ext cx="2390775" cy="504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Remover </a:t>
            </a:r>
            <a:r>
              <a:rPr lang="en-GB" dirty="0" err="1" smtClean="0"/>
              <a:t>Componentes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603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325"/>
            <a:ext cx="10080000" cy="75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PT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60000" y="143675"/>
            <a:ext cx="9504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dirty="0" smtClean="0">
                <a:latin typeface="Liberation Sans" pitchFamily="18"/>
                <a:ea typeface="Noto Sans CJK SC Regular" pitchFamily="2"/>
                <a:cs typeface="FreeSans" pitchFamily="2"/>
              </a:rPr>
              <a:t>BuildMovil</a:t>
            </a:r>
            <a:endParaRPr lang="pt-PT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049701"/>
              </p:ext>
            </p:extLst>
          </p:nvPr>
        </p:nvGraphicFramePr>
        <p:xfrm>
          <a:off x="610046" y="2036349"/>
          <a:ext cx="1630672" cy="840201"/>
        </p:xfrm>
        <a:graphic>
          <a:graphicData uri="http://schemas.openxmlformats.org/drawingml/2006/table">
            <a:tbl>
              <a:tblPr firstRow="1" bandRow="1">
                <a:effectLst/>
                <a:tableStyleId>{BDBED569-4797-4DF1-A0F4-6AAB3CD982D8}</a:tableStyleId>
              </a:tblPr>
              <a:tblGrid>
                <a:gridCol w="1630672">
                  <a:extLst>
                    <a:ext uri="{9D8B030D-6E8A-4147-A177-3AD203B41FA5}">
                      <a16:colId xmlns:a16="http://schemas.microsoft.com/office/drawing/2014/main" val="3279361091"/>
                    </a:ext>
                  </a:extLst>
                </a:gridCol>
              </a:tblGrid>
              <a:tr h="840201"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 err="1" smtClean="0"/>
                        <a:t>Pacote</a:t>
                      </a:r>
                      <a:r>
                        <a:rPr lang="en-GB" sz="1300" b="0" dirty="0" smtClean="0"/>
                        <a:t> </a:t>
                      </a:r>
                      <a:r>
                        <a:rPr lang="en-GB" sz="1300" b="0" dirty="0" err="1" smtClean="0"/>
                        <a:t>afetado</a:t>
                      </a:r>
                      <a:endParaRPr lang="en-GB" sz="1300" b="0" dirty="0"/>
                    </a:p>
                  </a:txBody>
                  <a:tcPr marL="41234" marR="41234" marT="41234" marB="4123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8106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81535"/>
              </p:ext>
            </p:extLst>
          </p:nvPr>
        </p:nvGraphicFramePr>
        <p:xfrm>
          <a:off x="2240718" y="2036349"/>
          <a:ext cx="3550482" cy="166887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550482">
                  <a:extLst>
                    <a:ext uri="{9D8B030D-6E8A-4147-A177-3AD203B41FA5}">
                      <a16:colId xmlns:a16="http://schemas.microsoft.com/office/drawing/2014/main" val="1364619976"/>
                    </a:ext>
                  </a:extLst>
                </a:gridCol>
              </a:tblGrid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r>
                        <a:rPr lang="en-GB" sz="1500" baseline="0" dirty="0" smtClean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GB" sz="1500" baseline="0" dirty="0" err="1" smtClean="0">
                          <a:solidFill>
                            <a:schemeClr val="tx1"/>
                          </a:solidFill>
                        </a:rPr>
                        <a:t>remver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66213237"/>
                  </a:ext>
                </a:extLst>
              </a:tr>
              <a:tr h="811226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19085032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985264" y="6727824"/>
            <a:ext cx="2390775" cy="504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Ajustar</a:t>
            </a:r>
            <a:r>
              <a:rPr lang="en-GB" dirty="0" smtClean="0"/>
              <a:t> </a:t>
            </a:r>
            <a:r>
              <a:rPr lang="en-GB" dirty="0" err="1" smtClean="0"/>
              <a:t>pacote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945578"/>
              </p:ext>
            </p:extLst>
          </p:nvPr>
        </p:nvGraphicFramePr>
        <p:xfrm>
          <a:off x="610046" y="2876551"/>
          <a:ext cx="1630672" cy="838199"/>
        </p:xfrm>
        <a:graphic>
          <a:graphicData uri="http://schemas.openxmlformats.org/drawingml/2006/table">
            <a:tbl>
              <a:tblPr firstRow="1" bandRow="1">
                <a:effectLst/>
                <a:tableStyleId>{BDBED569-4797-4DF1-A0F4-6AAB3CD982D8}</a:tableStyleId>
              </a:tblPr>
              <a:tblGrid>
                <a:gridCol w="1630672">
                  <a:extLst>
                    <a:ext uri="{9D8B030D-6E8A-4147-A177-3AD203B41FA5}">
                      <a16:colId xmlns:a16="http://schemas.microsoft.com/office/drawing/2014/main" val="3279361091"/>
                    </a:ext>
                  </a:extLst>
                </a:gridCol>
              </a:tblGrid>
              <a:tr h="838199"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 err="1" smtClean="0"/>
                        <a:t>Pacote</a:t>
                      </a:r>
                      <a:r>
                        <a:rPr lang="en-GB" sz="1300" b="0" dirty="0" smtClean="0"/>
                        <a:t> </a:t>
                      </a:r>
                      <a:r>
                        <a:rPr lang="en-GB" sz="1300" b="0" dirty="0" err="1" smtClean="0"/>
                        <a:t>afetado</a:t>
                      </a:r>
                      <a:endParaRPr lang="en-GB" sz="1300" b="0" dirty="0"/>
                    </a:p>
                  </a:txBody>
                  <a:tcPr marL="41234" marR="41234" marT="41234" marB="4123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8106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523620"/>
              </p:ext>
            </p:extLst>
          </p:nvPr>
        </p:nvGraphicFramePr>
        <p:xfrm>
          <a:off x="5791200" y="2035800"/>
          <a:ext cx="3550482" cy="166942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550482">
                  <a:extLst>
                    <a:ext uri="{9D8B030D-6E8A-4147-A177-3AD203B41FA5}">
                      <a16:colId xmlns:a16="http://schemas.microsoft.com/office/drawing/2014/main" val="1364619976"/>
                    </a:ext>
                  </a:extLst>
                </a:gridCol>
              </a:tblGrid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r>
                        <a:rPr lang="en-GB" sz="15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 smtClean="0">
                          <a:solidFill>
                            <a:schemeClr val="tx1"/>
                          </a:solidFill>
                        </a:rPr>
                        <a:t>substitutos</a:t>
                      </a:r>
                      <a:endParaRPr lang="en-GB" sz="15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66213237"/>
                  </a:ext>
                </a:extLst>
              </a:tr>
              <a:tr h="811775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r>
                        <a:rPr lang="en-GB" sz="15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baseline="0" dirty="0" err="1" smtClean="0">
                          <a:solidFill>
                            <a:schemeClr val="tx1"/>
                          </a:solidFill>
                        </a:rPr>
                        <a:t>substitutos</a:t>
                      </a:r>
                      <a:endParaRPr lang="en-GB" sz="15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19085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74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325"/>
            <a:ext cx="10080000" cy="75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PT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60000" y="143675"/>
            <a:ext cx="9504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dirty="0" smtClean="0">
                <a:latin typeface="Liberation Sans" pitchFamily="18"/>
                <a:ea typeface="Noto Sans CJK SC Regular" pitchFamily="2"/>
                <a:cs typeface="FreeSans" pitchFamily="2"/>
              </a:rPr>
              <a:t>BuildMovil</a:t>
            </a:r>
            <a:endParaRPr lang="pt-PT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147823"/>
              </p:ext>
            </p:extLst>
          </p:nvPr>
        </p:nvGraphicFramePr>
        <p:xfrm>
          <a:off x="2236478" y="1253795"/>
          <a:ext cx="5888347" cy="569159"/>
        </p:xfrm>
        <a:graphic>
          <a:graphicData uri="http://schemas.openxmlformats.org/drawingml/2006/table">
            <a:tbl>
              <a:tblPr firstRow="1" bandRow="1">
                <a:effectLst/>
                <a:tableStyleId>{BDBED569-4797-4DF1-A0F4-6AAB3CD982D8}</a:tableStyleId>
              </a:tblPr>
              <a:tblGrid>
                <a:gridCol w="5888347">
                  <a:extLst>
                    <a:ext uri="{9D8B030D-6E8A-4147-A177-3AD203B41FA5}">
                      <a16:colId xmlns:a16="http://schemas.microsoft.com/office/drawing/2014/main" val="3279361091"/>
                    </a:ext>
                  </a:extLst>
                </a:gridCol>
              </a:tblGrid>
              <a:tr h="569159"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 err="1" smtClean="0"/>
                        <a:t>Código</a:t>
                      </a:r>
                      <a:r>
                        <a:rPr lang="en-GB" sz="1300" b="0" baseline="0" dirty="0" smtClean="0"/>
                        <a:t> </a:t>
                      </a:r>
                      <a:r>
                        <a:rPr lang="en-GB" sz="1300" b="0" baseline="0" dirty="0" smtClean="0"/>
                        <a:t>dos </a:t>
                      </a:r>
                      <a:r>
                        <a:rPr lang="en-GB" sz="1300" b="0" baseline="0" dirty="0" err="1" smtClean="0"/>
                        <a:t>pacotes</a:t>
                      </a:r>
                      <a:endParaRPr lang="en-GB" sz="1300" b="0" dirty="0"/>
                    </a:p>
                  </a:txBody>
                  <a:tcPr marL="41234" marR="41234" marT="41234" marB="4123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8106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334218"/>
              </p:ext>
            </p:extLst>
          </p:nvPr>
        </p:nvGraphicFramePr>
        <p:xfrm>
          <a:off x="2240718" y="2036349"/>
          <a:ext cx="5879866" cy="42882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5879866">
                  <a:extLst>
                    <a:ext uri="{9D8B030D-6E8A-4147-A177-3AD203B41FA5}">
                      <a16:colId xmlns:a16="http://schemas.microsoft.com/office/drawing/2014/main" val="1364619976"/>
                    </a:ext>
                  </a:extLst>
                </a:gridCol>
              </a:tblGrid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66213237"/>
                  </a:ext>
                </a:extLst>
              </a:tr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19085032"/>
                  </a:ext>
                </a:extLst>
              </a:tr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4968355"/>
                  </a:ext>
                </a:extLst>
              </a:tr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06088018"/>
                  </a:ext>
                </a:extLst>
              </a:tr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9693172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985264" y="6727824"/>
            <a:ext cx="2390775" cy="504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Remover </a:t>
            </a:r>
            <a:r>
              <a:rPr lang="en-GB" dirty="0" err="1" smtClean="0"/>
              <a:t>Pacotes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393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625" y="0"/>
            <a:ext cx="10080000" cy="75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PT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16000" y="73377"/>
            <a:ext cx="9504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sz="18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BuilMovil</a:t>
            </a:r>
            <a:endParaRPr lang="pt-PT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reeform 3"/>
          <p:cNvSpPr/>
          <p:nvPr/>
        </p:nvSpPr>
        <p:spPr>
          <a:xfrm rot="7200">
            <a:off x="216370" y="1301826"/>
            <a:ext cx="1440635" cy="35462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sz="18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    Utilizador:</a:t>
            </a:r>
            <a:endParaRPr lang="pt-PT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000" y="3371251"/>
            <a:ext cx="3048000" cy="3048000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215999" y="1735004"/>
            <a:ext cx="1441033" cy="35462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sz="18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Palavra Passe:</a:t>
            </a:r>
            <a:endParaRPr lang="pt-PT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Freeform 8"/>
          <p:cNvSpPr/>
          <p:nvPr/>
        </p:nvSpPr>
        <p:spPr>
          <a:xfrm rot="7200">
            <a:off x="1768944" y="1302784"/>
            <a:ext cx="2355450" cy="35462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PT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768574" y="1735004"/>
            <a:ext cx="2356101" cy="35462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PT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7066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algn="ctr"/>
            <a:endParaRPr lang="pt-PT"/>
          </a:p>
        </p:txBody>
      </p:sp>
      <p:sp>
        <p:nvSpPr>
          <p:cNvPr id="4" name="Freeform 3"/>
          <p:cNvSpPr/>
          <p:nvPr/>
        </p:nvSpPr>
        <p:spPr>
          <a:xfrm>
            <a:off x="-72000" y="-72000"/>
            <a:ext cx="10080000" cy="75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PT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88000" y="72000"/>
            <a:ext cx="9504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dirty="0" smtClean="0">
                <a:latin typeface="Liberation Sans" pitchFamily="18"/>
                <a:ea typeface="Noto Sans CJK SC Regular" pitchFamily="2"/>
                <a:cs typeface="FreeSans" pitchFamily="2"/>
              </a:rPr>
              <a:t>BuildMovil</a:t>
            </a:r>
            <a:endParaRPr lang="pt-PT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reeform 5"/>
          <p:cNvSpPr/>
          <p:nvPr/>
        </p:nvSpPr>
        <p:spPr>
          <a:xfrm rot="7200">
            <a:off x="357274" y="1303937"/>
            <a:ext cx="3456359" cy="122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sz="18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Configuraç</a:t>
            </a:r>
            <a:r>
              <a:rPr lang="en-GB" sz="18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ão</a:t>
            </a:r>
            <a:r>
              <a:rPr lang="en-GB" sz="18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GB" sz="18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Personalizada</a:t>
            </a:r>
            <a:endParaRPr lang="pt-PT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256000" y="1296000"/>
            <a:ext cx="3960000" cy="122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sz="18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Configura</a:t>
            </a:r>
            <a:r>
              <a:rPr lang="en-GB" sz="18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ção</a:t>
            </a:r>
            <a:r>
              <a:rPr lang="en-GB" sz="18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GB" sz="18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Óptima</a:t>
            </a:r>
            <a:endParaRPr lang="pt-PT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70360" y="3240000"/>
            <a:ext cx="7613640" cy="33343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355996" y="6888384"/>
            <a:ext cx="2245650" cy="382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Sair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671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325"/>
            <a:ext cx="10080000" cy="75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PT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60000" y="143675"/>
            <a:ext cx="9504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dirty="0" smtClean="0">
                <a:latin typeface="Liberation Sans" pitchFamily="18"/>
                <a:ea typeface="Noto Sans CJK SC Regular" pitchFamily="2"/>
                <a:cs typeface="FreeSans" pitchFamily="2"/>
              </a:rPr>
              <a:t>BuildMovil</a:t>
            </a:r>
            <a:endParaRPr lang="pt-PT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387166"/>
              </p:ext>
            </p:extLst>
          </p:nvPr>
        </p:nvGraphicFramePr>
        <p:xfrm>
          <a:off x="188603" y="1177595"/>
          <a:ext cx="8336686" cy="569159"/>
        </p:xfrm>
        <a:graphic>
          <a:graphicData uri="http://schemas.openxmlformats.org/drawingml/2006/table">
            <a:tbl>
              <a:tblPr firstRow="1" bandRow="1">
                <a:effectLst/>
                <a:tableStyleId>{BDBED569-4797-4DF1-A0F4-6AAB3CD982D8}</a:tableStyleId>
              </a:tblPr>
              <a:tblGrid>
                <a:gridCol w="763897">
                  <a:extLst>
                    <a:ext uri="{9D8B030D-6E8A-4147-A177-3AD203B41FA5}">
                      <a16:colId xmlns:a16="http://schemas.microsoft.com/office/drawing/2014/main" val="3279361091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3261284263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86327216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17784651"/>
                    </a:ext>
                  </a:extLst>
                </a:gridCol>
                <a:gridCol w="1981614">
                  <a:extLst>
                    <a:ext uri="{9D8B030D-6E8A-4147-A177-3AD203B41FA5}">
                      <a16:colId xmlns:a16="http://schemas.microsoft.com/office/drawing/2014/main" val="167386461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064981296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56134549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944054763"/>
                    </a:ext>
                  </a:extLst>
                </a:gridCol>
              </a:tblGrid>
              <a:tr h="569159"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 err="1" smtClean="0"/>
                        <a:t>Modelo</a:t>
                      </a:r>
                      <a:endParaRPr lang="en-GB" sz="1300" b="0" dirty="0"/>
                    </a:p>
                  </a:txBody>
                  <a:tcPr marL="41234" marR="41234" marT="41234" marB="412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 err="1" smtClean="0"/>
                        <a:t>Adic</a:t>
                      </a:r>
                      <a:r>
                        <a:rPr lang="en-GB" sz="1300" b="0" dirty="0" smtClean="0"/>
                        <a:t>.</a:t>
                      </a:r>
                      <a:r>
                        <a:rPr lang="en-GB" sz="1300" b="0" baseline="0" dirty="0" smtClean="0"/>
                        <a:t> </a:t>
                      </a:r>
                      <a:r>
                        <a:rPr lang="en-GB" sz="1300" b="0" dirty="0" err="1" smtClean="0"/>
                        <a:t>Pacotes</a:t>
                      </a:r>
                      <a:endParaRPr lang="en-GB" sz="1300" b="0" dirty="0"/>
                    </a:p>
                  </a:txBody>
                  <a:tcPr marL="41234" marR="41234" marT="41234" marB="412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 err="1" smtClean="0"/>
                        <a:t>Cor</a:t>
                      </a:r>
                      <a:endParaRPr lang="en-GB" sz="1300" b="0" dirty="0"/>
                    </a:p>
                  </a:txBody>
                  <a:tcPr marL="41234" marR="41234" marT="41234" marB="412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 err="1" smtClean="0"/>
                        <a:t>Jantes</a:t>
                      </a:r>
                      <a:endParaRPr lang="en-GB" sz="1300" b="0" dirty="0"/>
                    </a:p>
                  </a:txBody>
                  <a:tcPr marL="41234" marR="41234" marT="41234" marB="412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 err="1" smtClean="0"/>
                        <a:t>Componentes</a:t>
                      </a:r>
                      <a:r>
                        <a:rPr lang="en-GB" sz="1300" b="0" baseline="0" dirty="0" smtClean="0"/>
                        <a:t> </a:t>
                      </a:r>
                      <a:r>
                        <a:rPr lang="en-GB" sz="1300" b="0" baseline="0" dirty="0" err="1" smtClean="0"/>
                        <a:t>Exteriores</a:t>
                      </a:r>
                      <a:endParaRPr lang="en-GB" sz="1300" b="0" dirty="0"/>
                    </a:p>
                  </a:txBody>
                  <a:tcPr marL="41234" marR="41234" marT="41234" marB="412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 err="1" smtClean="0"/>
                        <a:t>Estofos</a:t>
                      </a:r>
                      <a:endParaRPr lang="en-GB" sz="1300" b="0" dirty="0"/>
                    </a:p>
                  </a:txBody>
                  <a:tcPr marL="41234" marR="41234" marT="41234" marB="412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 err="1" smtClean="0"/>
                        <a:t>Interiores</a:t>
                      </a:r>
                      <a:endParaRPr lang="en-GB" sz="1300" b="0" dirty="0"/>
                    </a:p>
                  </a:txBody>
                  <a:tcPr marL="41234" marR="41234" marT="41234" marB="412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 err="1" smtClean="0"/>
                        <a:t>Equipamento</a:t>
                      </a:r>
                      <a:r>
                        <a:rPr lang="en-GB" sz="1300" b="0" dirty="0" smtClean="0"/>
                        <a:t> </a:t>
                      </a:r>
                      <a:r>
                        <a:rPr lang="en-GB" sz="1300" b="0" dirty="0" err="1" smtClean="0"/>
                        <a:t>opcional</a:t>
                      </a:r>
                      <a:endParaRPr lang="en-GB" sz="1300" b="0" dirty="0"/>
                    </a:p>
                  </a:txBody>
                  <a:tcPr marL="41234" marR="41234" marT="41234" marB="4123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8106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490400"/>
              </p:ext>
            </p:extLst>
          </p:nvPr>
        </p:nvGraphicFramePr>
        <p:xfrm>
          <a:off x="197085" y="1960149"/>
          <a:ext cx="7403225" cy="42882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480645">
                  <a:extLst>
                    <a:ext uri="{9D8B030D-6E8A-4147-A177-3AD203B41FA5}">
                      <a16:colId xmlns:a16="http://schemas.microsoft.com/office/drawing/2014/main" val="1364619976"/>
                    </a:ext>
                  </a:extLst>
                </a:gridCol>
                <a:gridCol w="1480645">
                  <a:extLst>
                    <a:ext uri="{9D8B030D-6E8A-4147-A177-3AD203B41FA5}">
                      <a16:colId xmlns:a16="http://schemas.microsoft.com/office/drawing/2014/main" val="2147417226"/>
                    </a:ext>
                  </a:extLst>
                </a:gridCol>
                <a:gridCol w="1480645">
                  <a:extLst>
                    <a:ext uri="{9D8B030D-6E8A-4147-A177-3AD203B41FA5}">
                      <a16:colId xmlns:a16="http://schemas.microsoft.com/office/drawing/2014/main" val="70251847"/>
                    </a:ext>
                  </a:extLst>
                </a:gridCol>
                <a:gridCol w="1480645">
                  <a:extLst>
                    <a:ext uri="{9D8B030D-6E8A-4147-A177-3AD203B41FA5}">
                      <a16:colId xmlns:a16="http://schemas.microsoft.com/office/drawing/2014/main" val="2496171789"/>
                    </a:ext>
                  </a:extLst>
                </a:gridCol>
                <a:gridCol w="1480645">
                  <a:extLst>
                    <a:ext uri="{9D8B030D-6E8A-4147-A177-3AD203B41FA5}">
                      <a16:colId xmlns:a16="http://schemas.microsoft.com/office/drawing/2014/main" val="344616243"/>
                    </a:ext>
                  </a:extLst>
                </a:gridCol>
              </a:tblGrid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66213237"/>
                  </a:ext>
                </a:extLst>
              </a:tr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19085032"/>
                  </a:ext>
                </a:extLst>
              </a:tr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4968355"/>
                  </a:ext>
                </a:extLst>
              </a:tr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06088018"/>
                  </a:ext>
                </a:extLst>
              </a:tr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96931726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806692" y="1943099"/>
            <a:ext cx="2066925" cy="43053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Info da </a:t>
            </a:r>
            <a:r>
              <a:rPr lang="en-GB" dirty="0" err="1" smtClean="0"/>
              <a:t>config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121927" y="6590048"/>
            <a:ext cx="2202173" cy="627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Adicionar</a:t>
            </a:r>
            <a:r>
              <a:rPr lang="en-GB" dirty="0" smtClean="0"/>
              <a:t> </a:t>
            </a:r>
            <a:r>
              <a:rPr lang="en-GB" dirty="0" err="1" smtClean="0"/>
              <a:t>componente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7714616" y="6590047"/>
            <a:ext cx="2251075" cy="6279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Verificar</a:t>
            </a:r>
            <a:r>
              <a:rPr lang="en-GB" dirty="0" smtClean="0"/>
              <a:t> </a:t>
            </a:r>
            <a:r>
              <a:rPr lang="en-GB" dirty="0" err="1" smtClean="0"/>
              <a:t>configuração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918271" y="6590048"/>
            <a:ext cx="2202173" cy="627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Registar</a:t>
            </a:r>
            <a:r>
              <a:rPr lang="en-GB" dirty="0" smtClean="0"/>
              <a:t> </a:t>
            </a:r>
            <a:r>
              <a:rPr lang="en-GB" dirty="0" err="1" smtClean="0"/>
              <a:t>pedido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81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325"/>
            <a:ext cx="10080000" cy="75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PT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60000" y="143675"/>
            <a:ext cx="9504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dirty="0" smtClean="0">
                <a:latin typeface="Liberation Sans" pitchFamily="18"/>
                <a:ea typeface="Noto Sans CJK SC Regular" pitchFamily="2"/>
                <a:cs typeface="FreeSans" pitchFamily="2"/>
              </a:rPr>
              <a:t>BuildMovil</a:t>
            </a:r>
            <a:endParaRPr lang="pt-PT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108820"/>
              </p:ext>
            </p:extLst>
          </p:nvPr>
        </p:nvGraphicFramePr>
        <p:xfrm>
          <a:off x="188603" y="1177595"/>
          <a:ext cx="1849747" cy="569159"/>
        </p:xfrm>
        <a:graphic>
          <a:graphicData uri="http://schemas.openxmlformats.org/drawingml/2006/table">
            <a:tbl>
              <a:tblPr firstRow="1" bandRow="1">
                <a:effectLst/>
                <a:tableStyleId>{BDBED569-4797-4DF1-A0F4-6AAB3CD982D8}</a:tableStyleId>
              </a:tblPr>
              <a:tblGrid>
                <a:gridCol w="944872">
                  <a:extLst>
                    <a:ext uri="{9D8B030D-6E8A-4147-A177-3AD203B41FA5}">
                      <a16:colId xmlns:a16="http://schemas.microsoft.com/office/drawing/2014/main" val="327936109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3261284263"/>
                    </a:ext>
                  </a:extLst>
                </a:gridCol>
              </a:tblGrid>
              <a:tr h="569159"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 err="1" smtClean="0"/>
                        <a:t>Modelo</a:t>
                      </a:r>
                      <a:endParaRPr lang="en-GB" sz="1300" b="0" dirty="0"/>
                    </a:p>
                  </a:txBody>
                  <a:tcPr marL="41234" marR="41234" marT="41234" marB="41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 err="1" smtClean="0"/>
                        <a:t>Cor</a:t>
                      </a:r>
                      <a:endParaRPr lang="en-GB" sz="1300" b="0" dirty="0"/>
                    </a:p>
                  </a:txBody>
                  <a:tcPr marL="41234" marR="41234" marT="41234" marB="41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81062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806692" y="1943099"/>
            <a:ext cx="2066925" cy="43053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Resumo</a:t>
            </a:r>
            <a:r>
              <a:rPr lang="en-GB" dirty="0" smtClean="0"/>
              <a:t> da </a:t>
            </a:r>
            <a:r>
              <a:rPr lang="en-GB" dirty="0" err="1" smtClean="0"/>
              <a:t>config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121927" y="6590048"/>
            <a:ext cx="2202173" cy="627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ADICIONAR </a:t>
            </a:r>
            <a:r>
              <a:rPr lang="en-GB" dirty="0" smtClean="0"/>
              <a:t>A CONFIGURAÇÃO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3914462" y="6590047"/>
            <a:ext cx="2251075" cy="6279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Registar</a:t>
            </a:r>
            <a:r>
              <a:rPr lang="en-GB" dirty="0" smtClean="0"/>
              <a:t> </a:t>
            </a:r>
            <a:r>
              <a:rPr lang="en-GB" dirty="0" err="1" smtClean="0"/>
              <a:t>Pedido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4763775" y="1177595"/>
            <a:ext cx="1295400" cy="5691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Montante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126486" y="1177594"/>
            <a:ext cx="1680205" cy="5691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104272"/>
              </p:ext>
            </p:extLst>
          </p:nvPr>
        </p:nvGraphicFramePr>
        <p:xfrm>
          <a:off x="197085" y="1960149"/>
          <a:ext cx="7403225" cy="42882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480645">
                  <a:extLst>
                    <a:ext uri="{9D8B030D-6E8A-4147-A177-3AD203B41FA5}">
                      <a16:colId xmlns:a16="http://schemas.microsoft.com/office/drawing/2014/main" val="1364619976"/>
                    </a:ext>
                  </a:extLst>
                </a:gridCol>
                <a:gridCol w="1480645">
                  <a:extLst>
                    <a:ext uri="{9D8B030D-6E8A-4147-A177-3AD203B41FA5}">
                      <a16:colId xmlns:a16="http://schemas.microsoft.com/office/drawing/2014/main" val="2147417226"/>
                    </a:ext>
                  </a:extLst>
                </a:gridCol>
                <a:gridCol w="1480645">
                  <a:extLst>
                    <a:ext uri="{9D8B030D-6E8A-4147-A177-3AD203B41FA5}">
                      <a16:colId xmlns:a16="http://schemas.microsoft.com/office/drawing/2014/main" val="70251847"/>
                    </a:ext>
                  </a:extLst>
                </a:gridCol>
                <a:gridCol w="1480645">
                  <a:extLst>
                    <a:ext uri="{9D8B030D-6E8A-4147-A177-3AD203B41FA5}">
                      <a16:colId xmlns:a16="http://schemas.microsoft.com/office/drawing/2014/main" val="2496171789"/>
                    </a:ext>
                  </a:extLst>
                </a:gridCol>
                <a:gridCol w="1480645">
                  <a:extLst>
                    <a:ext uri="{9D8B030D-6E8A-4147-A177-3AD203B41FA5}">
                      <a16:colId xmlns:a16="http://schemas.microsoft.com/office/drawing/2014/main" val="344616243"/>
                    </a:ext>
                  </a:extLst>
                </a:gridCol>
              </a:tblGrid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66213237"/>
                  </a:ext>
                </a:extLst>
              </a:tr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19085032"/>
                  </a:ext>
                </a:extLst>
              </a:tr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4968355"/>
                  </a:ext>
                </a:extLst>
              </a:tr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06088018"/>
                  </a:ext>
                </a:extLst>
              </a:tr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96931726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7714616" y="6550359"/>
            <a:ext cx="2251075" cy="6279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Configuração</a:t>
            </a:r>
            <a:r>
              <a:rPr lang="en-GB" dirty="0" smtClean="0"/>
              <a:t> </a:t>
            </a:r>
            <a:r>
              <a:rPr lang="en-GB" dirty="0" err="1" smtClean="0"/>
              <a:t>óptima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71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algn="ctr"/>
            <a:endParaRPr lang="pt-PT"/>
          </a:p>
        </p:txBody>
      </p:sp>
      <p:sp>
        <p:nvSpPr>
          <p:cNvPr id="4" name="Freeform 3"/>
          <p:cNvSpPr/>
          <p:nvPr/>
        </p:nvSpPr>
        <p:spPr>
          <a:xfrm>
            <a:off x="-72000" y="-72000"/>
            <a:ext cx="10080000" cy="75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PT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88000" y="72000"/>
            <a:ext cx="9504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dirty="0" smtClean="0">
                <a:latin typeface="Liberation Sans" pitchFamily="18"/>
                <a:ea typeface="Noto Sans CJK SC Regular" pitchFamily="2"/>
                <a:cs typeface="FreeSans" pitchFamily="2"/>
              </a:rPr>
              <a:t>BuildMovil</a:t>
            </a:r>
            <a:endParaRPr lang="pt-PT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reeform 5"/>
          <p:cNvSpPr/>
          <p:nvPr/>
        </p:nvSpPr>
        <p:spPr>
          <a:xfrm rot="7200">
            <a:off x="413166" y="1143881"/>
            <a:ext cx="2643813" cy="93625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Ver</a:t>
            </a:r>
            <a:r>
              <a:rPr lang="en-GB" sz="18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GB" sz="18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lista</a:t>
            </a:r>
            <a:r>
              <a:rPr lang="en-GB" sz="18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de </a:t>
            </a:r>
            <a:r>
              <a:rPr lang="en-GB" sz="18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pedidos</a:t>
            </a:r>
            <a:endParaRPr lang="pt-PT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6654766" y="1173337"/>
            <a:ext cx="3029054" cy="93625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Dar entrada de stock</a:t>
            </a:r>
            <a:endParaRPr lang="pt-PT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70360" y="3240000"/>
            <a:ext cx="7613640" cy="33343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355996" y="6888384"/>
            <a:ext cx="2245650" cy="382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Sair</a:t>
            </a:r>
            <a:endParaRPr lang="en-GB" dirty="0"/>
          </a:p>
        </p:txBody>
      </p:sp>
      <p:sp>
        <p:nvSpPr>
          <p:cNvPr id="10" name="Freeform 9"/>
          <p:cNvSpPr/>
          <p:nvPr/>
        </p:nvSpPr>
        <p:spPr>
          <a:xfrm rot="7200">
            <a:off x="3409969" y="2112358"/>
            <a:ext cx="2643813" cy="93625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dirty="0" err="1" smtClean="0">
                <a:latin typeface="Liberation Sans" pitchFamily="18"/>
                <a:ea typeface="Noto Sans CJK SC Regular" pitchFamily="2"/>
                <a:cs typeface="FreeSans" pitchFamily="2"/>
              </a:rPr>
              <a:t>Finalizar</a:t>
            </a:r>
            <a:r>
              <a:rPr lang="en-GB" dirty="0" smtClean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GB" dirty="0" err="1" smtClean="0">
                <a:latin typeface="Liberation Sans" pitchFamily="18"/>
                <a:ea typeface="Noto Sans CJK SC Regular" pitchFamily="2"/>
                <a:cs typeface="FreeSans" pitchFamily="2"/>
              </a:rPr>
              <a:t>Pedido</a:t>
            </a:r>
            <a:endParaRPr lang="pt-PT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7982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325"/>
            <a:ext cx="10080000" cy="75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PT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60000" y="143675"/>
            <a:ext cx="9504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dirty="0" smtClean="0">
                <a:latin typeface="Liberation Sans" pitchFamily="18"/>
                <a:ea typeface="Noto Sans CJK SC Regular" pitchFamily="2"/>
                <a:cs typeface="FreeSans" pitchFamily="2"/>
              </a:rPr>
              <a:t>BuildMovil</a:t>
            </a:r>
            <a:endParaRPr lang="pt-PT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48402"/>
              </p:ext>
            </p:extLst>
          </p:nvPr>
        </p:nvGraphicFramePr>
        <p:xfrm>
          <a:off x="197084" y="1381465"/>
          <a:ext cx="9581894" cy="569159"/>
        </p:xfrm>
        <a:graphic>
          <a:graphicData uri="http://schemas.openxmlformats.org/drawingml/2006/table">
            <a:tbl>
              <a:tblPr firstRow="1" bandRow="1">
                <a:effectLst/>
                <a:tableStyleId>{BDBED569-4797-4DF1-A0F4-6AAB3CD982D8}</a:tableStyleId>
              </a:tblPr>
              <a:tblGrid>
                <a:gridCol w="5876810">
                  <a:extLst>
                    <a:ext uri="{9D8B030D-6E8A-4147-A177-3AD203B41FA5}">
                      <a16:colId xmlns:a16="http://schemas.microsoft.com/office/drawing/2014/main" val="3279361091"/>
                    </a:ext>
                  </a:extLst>
                </a:gridCol>
                <a:gridCol w="3705084">
                  <a:extLst>
                    <a:ext uri="{9D8B030D-6E8A-4147-A177-3AD203B41FA5}">
                      <a16:colId xmlns:a16="http://schemas.microsoft.com/office/drawing/2014/main" val="3261284263"/>
                    </a:ext>
                  </a:extLst>
                </a:gridCol>
              </a:tblGrid>
              <a:tr h="569159"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 err="1" smtClean="0"/>
                        <a:t>Código</a:t>
                      </a:r>
                      <a:r>
                        <a:rPr lang="en-GB" sz="1300" b="0" baseline="0" dirty="0" smtClean="0"/>
                        <a:t> da </a:t>
                      </a:r>
                      <a:r>
                        <a:rPr lang="en-GB" sz="1300" b="0" baseline="0" dirty="0" err="1" smtClean="0"/>
                        <a:t>componente</a:t>
                      </a:r>
                      <a:endParaRPr lang="en-GB" sz="1300" b="0" dirty="0"/>
                    </a:p>
                  </a:txBody>
                  <a:tcPr marL="41234" marR="41234" marT="41234" marB="412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 err="1" smtClean="0"/>
                        <a:t>Quantidade</a:t>
                      </a:r>
                      <a:endParaRPr lang="en-GB" sz="1300" b="0" dirty="0"/>
                    </a:p>
                  </a:txBody>
                  <a:tcPr marL="41234" marR="41234" marT="41234" marB="4123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8106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712978"/>
              </p:ext>
            </p:extLst>
          </p:nvPr>
        </p:nvGraphicFramePr>
        <p:xfrm>
          <a:off x="197084" y="1960149"/>
          <a:ext cx="9556515" cy="42882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5879866">
                  <a:extLst>
                    <a:ext uri="{9D8B030D-6E8A-4147-A177-3AD203B41FA5}">
                      <a16:colId xmlns:a16="http://schemas.microsoft.com/office/drawing/2014/main" val="1364619976"/>
                    </a:ext>
                  </a:extLst>
                </a:gridCol>
                <a:gridCol w="3676649">
                  <a:extLst>
                    <a:ext uri="{9D8B030D-6E8A-4147-A177-3AD203B41FA5}">
                      <a16:colId xmlns:a16="http://schemas.microsoft.com/office/drawing/2014/main" val="2147417226"/>
                    </a:ext>
                  </a:extLst>
                </a:gridCol>
              </a:tblGrid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Quantidade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66213237"/>
                  </a:ext>
                </a:extLst>
              </a:tr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5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Quantidade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19085032"/>
                  </a:ext>
                </a:extLst>
              </a:tr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5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Quantidade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4968355"/>
                  </a:ext>
                </a:extLst>
              </a:tr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5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Quantidade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06088018"/>
                  </a:ext>
                </a:extLst>
              </a:tr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Quantidade</a:t>
                      </a:r>
                      <a:endParaRPr kumimoji="0" lang="en-GB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9693172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916612" y="6651624"/>
            <a:ext cx="2390775" cy="504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Dar entrada de stock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279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325"/>
            <a:ext cx="10080000" cy="75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PT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60000" y="143675"/>
            <a:ext cx="9504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dirty="0" smtClean="0">
                <a:latin typeface="Liberation Sans" pitchFamily="18"/>
                <a:ea typeface="Noto Sans CJK SC Regular" pitchFamily="2"/>
                <a:cs typeface="FreeSans" pitchFamily="2"/>
              </a:rPr>
              <a:t>BuildMovil</a:t>
            </a:r>
            <a:endParaRPr lang="pt-PT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819443"/>
              </p:ext>
            </p:extLst>
          </p:nvPr>
        </p:nvGraphicFramePr>
        <p:xfrm>
          <a:off x="178767" y="1235232"/>
          <a:ext cx="4742934" cy="569159"/>
        </p:xfrm>
        <a:graphic>
          <a:graphicData uri="http://schemas.openxmlformats.org/drawingml/2006/table">
            <a:tbl>
              <a:tblPr firstRow="1" bandRow="1">
                <a:effectLst/>
                <a:tableStyleId>{BDBED569-4797-4DF1-A0F4-6AAB3CD982D8}</a:tableStyleId>
              </a:tblPr>
              <a:tblGrid>
                <a:gridCol w="4742934">
                  <a:extLst>
                    <a:ext uri="{9D8B030D-6E8A-4147-A177-3AD203B41FA5}">
                      <a16:colId xmlns:a16="http://schemas.microsoft.com/office/drawing/2014/main" val="3279361091"/>
                    </a:ext>
                  </a:extLst>
                </a:gridCol>
              </a:tblGrid>
              <a:tr h="569159"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 err="1" smtClean="0"/>
                        <a:t>Lista</a:t>
                      </a:r>
                      <a:r>
                        <a:rPr lang="en-GB" sz="1300" b="0" baseline="0" dirty="0" smtClean="0"/>
                        <a:t> de </a:t>
                      </a:r>
                      <a:r>
                        <a:rPr lang="en-GB" sz="1300" b="0" baseline="0" dirty="0" err="1" smtClean="0"/>
                        <a:t>pedidos</a:t>
                      </a:r>
                      <a:r>
                        <a:rPr lang="en-GB" sz="1300" b="0" baseline="0" dirty="0" smtClean="0"/>
                        <a:t> </a:t>
                      </a:r>
                      <a:r>
                        <a:rPr lang="en-GB" sz="1300" b="0" baseline="0" dirty="0" err="1" smtClean="0"/>
                        <a:t>em</a:t>
                      </a:r>
                      <a:r>
                        <a:rPr lang="en-GB" sz="1300" b="0" baseline="0" dirty="0" smtClean="0"/>
                        <a:t> </a:t>
                      </a:r>
                      <a:r>
                        <a:rPr lang="en-GB" sz="1300" b="0" baseline="0" dirty="0" err="1" smtClean="0"/>
                        <a:t>produção</a:t>
                      </a:r>
                      <a:endParaRPr lang="en-GB" sz="1300" b="0" baseline="0" dirty="0" smtClean="0"/>
                    </a:p>
                  </a:txBody>
                  <a:tcPr marL="41234" marR="41234" marT="41234" marB="4123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8106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496488"/>
              </p:ext>
            </p:extLst>
          </p:nvPr>
        </p:nvGraphicFramePr>
        <p:xfrm>
          <a:off x="178767" y="1813916"/>
          <a:ext cx="4745400" cy="42882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745400">
                  <a:extLst>
                    <a:ext uri="{9D8B030D-6E8A-4147-A177-3AD203B41FA5}">
                      <a16:colId xmlns:a16="http://schemas.microsoft.com/office/drawing/2014/main" val="1364619976"/>
                    </a:ext>
                  </a:extLst>
                </a:gridCol>
              </a:tblGrid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66213237"/>
                  </a:ext>
                </a:extLst>
              </a:tr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19085032"/>
                  </a:ext>
                </a:extLst>
              </a:tr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4968355"/>
                  </a:ext>
                </a:extLst>
              </a:tr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06088018"/>
                  </a:ext>
                </a:extLst>
              </a:tr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9693172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971153"/>
              </p:ext>
            </p:extLst>
          </p:nvPr>
        </p:nvGraphicFramePr>
        <p:xfrm>
          <a:off x="5160084" y="1235232"/>
          <a:ext cx="4742934" cy="569159"/>
        </p:xfrm>
        <a:graphic>
          <a:graphicData uri="http://schemas.openxmlformats.org/drawingml/2006/table">
            <a:tbl>
              <a:tblPr firstRow="1" bandRow="1">
                <a:effectLst/>
                <a:tableStyleId>{BDBED569-4797-4DF1-A0F4-6AAB3CD982D8}</a:tableStyleId>
              </a:tblPr>
              <a:tblGrid>
                <a:gridCol w="4742934">
                  <a:extLst>
                    <a:ext uri="{9D8B030D-6E8A-4147-A177-3AD203B41FA5}">
                      <a16:colId xmlns:a16="http://schemas.microsoft.com/office/drawing/2014/main" val="3279361091"/>
                    </a:ext>
                  </a:extLst>
                </a:gridCol>
              </a:tblGrid>
              <a:tr h="569159"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 err="1" smtClean="0"/>
                        <a:t>Lista</a:t>
                      </a:r>
                      <a:r>
                        <a:rPr lang="en-GB" sz="1300" b="0" baseline="0" dirty="0" smtClean="0"/>
                        <a:t> de </a:t>
                      </a:r>
                      <a:r>
                        <a:rPr lang="en-GB" sz="1300" b="0" baseline="0" dirty="0" err="1" smtClean="0"/>
                        <a:t>pedidos</a:t>
                      </a:r>
                      <a:r>
                        <a:rPr lang="en-GB" sz="1300" b="0" baseline="0" dirty="0" smtClean="0"/>
                        <a:t> à </a:t>
                      </a:r>
                      <a:r>
                        <a:rPr lang="en-GB" sz="1300" b="0" baseline="0" dirty="0" err="1" smtClean="0"/>
                        <a:t>espera</a:t>
                      </a:r>
                      <a:r>
                        <a:rPr lang="en-GB" sz="1300" b="0" baseline="0" dirty="0" smtClean="0"/>
                        <a:t> de </a:t>
                      </a:r>
                      <a:r>
                        <a:rPr lang="en-GB" sz="1300" b="0" baseline="0" dirty="0" err="1" smtClean="0"/>
                        <a:t>componentes</a:t>
                      </a:r>
                      <a:endParaRPr lang="en-GB" sz="1300" b="0" baseline="0" dirty="0" smtClean="0"/>
                    </a:p>
                  </a:txBody>
                  <a:tcPr marL="41234" marR="41234" marT="41234" marB="4123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8106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455059"/>
              </p:ext>
            </p:extLst>
          </p:nvPr>
        </p:nvGraphicFramePr>
        <p:xfrm>
          <a:off x="5160084" y="1813916"/>
          <a:ext cx="4745400" cy="42882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745400">
                  <a:extLst>
                    <a:ext uri="{9D8B030D-6E8A-4147-A177-3AD203B41FA5}">
                      <a16:colId xmlns:a16="http://schemas.microsoft.com/office/drawing/2014/main" val="1364619976"/>
                    </a:ext>
                  </a:extLst>
                </a:gridCol>
              </a:tblGrid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66213237"/>
                  </a:ext>
                </a:extLst>
              </a:tr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19085032"/>
                  </a:ext>
                </a:extLst>
              </a:tr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4968355"/>
                  </a:ext>
                </a:extLst>
              </a:tr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06088018"/>
                  </a:ext>
                </a:extLst>
              </a:tr>
              <a:tr h="857650">
                <a:tc>
                  <a:txBody>
                    <a:bodyPr/>
                    <a:lstStyle/>
                    <a:p>
                      <a:r>
                        <a:rPr lang="en-GB" sz="1500" dirty="0" err="1" smtClean="0">
                          <a:solidFill>
                            <a:schemeClr val="tx1"/>
                          </a:solidFill>
                        </a:rPr>
                        <a:t>Componente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 marL="82468" marR="82468" marT="41234" marB="41234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96931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40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algn="ctr"/>
            <a:endParaRPr lang="pt-PT"/>
          </a:p>
        </p:txBody>
      </p:sp>
      <p:sp>
        <p:nvSpPr>
          <p:cNvPr id="4" name="Freeform 3"/>
          <p:cNvSpPr/>
          <p:nvPr/>
        </p:nvSpPr>
        <p:spPr>
          <a:xfrm>
            <a:off x="-72000" y="-72000"/>
            <a:ext cx="10080000" cy="75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PT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88000" y="72000"/>
            <a:ext cx="9504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dirty="0" smtClean="0">
                <a:latin typeface="Liberation Sans" pitchFamily="18"/>
                <a:ea typeface="Noto Sans CJK SC Regular" pitchFamily="2"/>
                <a:cs typeface="FreeSans" pitchFamily="2"/>
              </a:rPr>
              <a:t>BuildMovil</a:t>
            </a:r>
            <a:endParaRPr lang="pt-PT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reeform 5"/>
          <p:cNvSpPr/>
          <p:nvPr/>
        </p:nvSpPr>
        <p:spPr>
          <a:xfrm rot="7200">
            <a:off x="-18104" y="921125"/>
            <a:ext cx="2376019" cy="90567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sz="16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Configuraç</a:t>
            </a:r>
            <a:r>
              <a:rPr lang="en-GB" sz="16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ão</a:t>
            </a:r>
            <a:r>
              <a:rPr lang="en-GB" sz="16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GB" sz="16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Personalizada</a:t>
            </a:r>
            <a:endParaRPr lang="pt-PT" sz="1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14655" y="4171928"/>
            <a:ext cx="5706690" cy="24991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355996" y="6888384"/>
            <a:ext cx="2245650" cy="382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Sair</a:t>
            </a:r>
            <a:endParaRPr lang="en-GB" dirty="0"/>
          </a:p>
        </p:txBody>
      </p:sp>
      <p:sp>
        <p:nvSpPr>
          <p:cNvPr id="15" name="Freeform 14"/>
          <p:cNvSpPr/>
          <p:nvPr/>
        </p:nvSpPr>
        <p:spPr>
          <a:xfrm rot="7200">
            <a:off x="2519786" y="913211"/>
            <a:ext cx="2376019" cy="90567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sz="16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Configuraç</a:t>
            </a:r>
            <a:r>
              <a:rPr lang="en-GB" sz="16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ão</a:t>
            </a:r>
            <a:r>
              <a:rPr lang="en-GB" sz="16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GB" sz="1600" dirty="0" err="1">
                <a:latin typeface="Liberation Sans" pitchFamily="18"/>
                <a:ea typeface="Noto Sans CJK SC Regular" pitchFamily="2"/>
                <a:cs typeface="FreeSans" pitchFamily="2"/>
              </a:rPr>
              <a:t>Ó</a:t>
            </a:r>
            <a:r>
              <a:rPr lang="en-GB" sz="16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ptima</a:t>
            </a:r>
            <a:endParaRPr lang="pt-PT" sz="1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Freeform 15"/>
          <p:cNvSpPr/>
          <p:nvPr/>
        </p:nvSpPr>
        <p:spPr>
          <a:xfrm rot="7200">
            <a:off x="5057676" y="913210"/>
            <a:ext cx="2376019" cy="90567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6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Adicionar</a:t>
            </a:r>
            <a:r>
              <a:rPr lang="en-GB" sz="16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novo </a:t>
            </a:r>
            <a:r>
              <a:rPr lang="en-GB" sz="16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pacote</a:t>
            </a:r>
            <a:endParaRPr lang="pt-PT" sz="1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Freeform 16"/>
          <p:cNvSpPr/>
          <p:nvPr/>
        </p:nvSpPr>
        <p:spPr>
          <a:xfrm rot="7200">
            <a:off x="7595566" y="892698"/>
            <a:ext cx="2376019" cy="90567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6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Adicionar</a:t>
            </a:r>
            <a:r>
              <a:rPr lang="en-GB" sz="16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GB" sz="16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componente</a:t>
            </a:r>
            <a:endParaRPr lang="pt-PT" sz="1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Freeform 17"/>
          <p:cNvSpPr/>
          <p:nvPr/>
        </p:nvSpPr>
        <p:spPr>
          <a:xfrm rot="7200">
            <a:off x="-18104" y="1898957"/>
            <a:ext cx="2376019" cy="90567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6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Remover </a:t>
            </a:r>
            <a:r>
              <a:rPr lang="en-GB" sz="16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pacote</a:t>
            </a:r>
            <a:endParaRPr lang="pt-PT" sz="1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Freeform 18"/>
          <p:cNvSpPr/>
          <p:nvPr/>
        </p:nvSpPr>
        <p:spPr>
          <a:xfrm rot="7200">
            <a:off x="2519786" y="1891043"/>
            <a:ext cx="2376019" cy="90567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6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Remover </a:t>
            </a:r>
            <a:r>
              <a:rPr lang="en-GB" sz="16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componente</a:t>
            </a:r>
            <a:endParaRPr lang="pt-PT" sz="1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0" name="Freeform 19"/>
          <p:cNvSpPr/>
          <p:nvPr/>
        </p:nvSpPr>
        <p:spPr>
          <a:xfrm rot="7200">
            <a:off x="5057676" y="1891042"/>
            <a:ext cx="2376019" cy="90567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6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Histórico</a:t>
            </a:r>
            <a:r>
              <a:rPr lang="en-GB" sz="16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de </a:t>
            </a:r>
            <a:r>
              <a:rPr lang="en-GB" sz="16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vendas</a:t>
            </a:r>
            <a:endParaRPr lang="pt-PT" sz="1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Freeform 20"/>
          <p:cNvSpPr/>
          <p:nvPr/>
        </p:nvSpPr>
        <p:spPr>
          <a:xfrm rot="7200">
            <a:off x="7595566" y="1870530"/>
            <a:ext cx="2376019" cy="90567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6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Registar</a:t>
            </a:r>
            <a:endParaRPr lang="pt-PT" sz="1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Freeform 21"/>
          <p:cNvSpPr/>
          <p:nvPr/>
        </p:nvSpPr>
        <p:spPr>
          <a:xfrm rot="7200">
            <a:off x="1132386" y="3032729"/>
            <a:ext cx="2376019" cy="90567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600" dirty="0" err="1" smtClean="0">
                <a:latin typeface="Liberation Sans" pitchFamily="18"/>
                <a:ea typeface="Noto Sans CJK SC Regular" pitchFamily="2"/>
                <a:cs typeface="FreeSans" pitchFamily="2"/>
              </a:rPr>
              <a:t>Finalizar</a:t>
            </a:r>
            <a:r>
              <a:rPr lang="en-GB" sz="1600" dirty="0" smtClean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GB" sz="1600" dirty="0" err="1" smtClean="0">
                <a:latin typeface="Liberation Sans" pitchFamily="18"/>
                <a:ea typeface="Noto Sans CJK SC Regular" pitchFamily="2"/>
                <a:cs typeface="FreeSans" pitchFamily="2"/>
              </a:rPr>
              <a:t>Pedido</a:t>
            </a:r>
            <a:endParaRPr lang="pt-PT" sz="1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3" name="Freeform 22"/>
          <p:cNvSpPr/>
          <p:nvPr/>
        </p:nvSpPr>
        <p:spPr>
          <a:xfrm rot="7200">
            <a:off x="3670276" y="3024815"/>
            <a:ext cx="2376019" cy="90567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6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Dar entrada de stock</a:t>
            </a:r>
            <a:endParaRPr lang="pt-PT" sz="1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4" name="Freeform 23"/>
          <p:cNvSpPr/>
          <p:nvPr/>
        </p:nvSpPr>
        <p:spPr>
          <a:xfrm rot="7200">
            <a:off x="6208166" y="3024814"/>
            <a:ext cx="2376019" cy="90567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6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Ver</a:t>
            </a:r>
            <a:r>
              <a:rPr lang="en-GB" sz="16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GB" sz="16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lista</a:t>
            </a:r>
            <a:r>
              <a:rPr lang="en-GB" sz="16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de </a:t>
            </a:r>
            <a:r>
              <a:rPr lang="en-GB" sz="16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pedidos</a:t>
            </a:r>
            <a:endParaRPr lang="pt-PT" sz="1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9038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320</Words>
  <Application>Microsoft Office PowerPoint</Application>
  <PresentationFormat>Custom</PresentationFormat>
  <Paragraphs>223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DejaVu Sans</vt:lpstr>
      <vt:lpstr>FreeSans</vt:lpstr>
      <vt:lpstr>Liberation Sans</vt:lpstr>
      <vt:lpstr>Liberation Serif</vt:lpstr>
      <vt:lpstr>Noto Sans CJK SC Regular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Moreira</dc:creator>
  <cp:lastModifiedBy>Hugo Moreira</cp:lastModifiedBy>
  <cp:revision>23</cp:revision>
  <dcterms:created xsi:type="dcterms:W3CDTF">2018-11-04T16:27:07Z</dcterms:created>
  <dcterms:modified xsi:type="dcterms:W3CDTF">2018-11-08T19:09:41Z</dcterms:modified>
</cp:coreProperties>
</file>