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92" r:id="rId5"/>
    <p:sldId id="293" r:id="rId6"/>
    <p:sldId id="259" r:id="rId7"/>
    <p:sldId id="260" r:id="rId8"/>
    <p:sldId id="261" r:id="rId9"/>
    <p:sldId id="269" r:id="rId10"/>
    <p:sldId id="272" r:id="rId11"/>
    <p:sldId id="270" r:id="rId12"/>
    <p:sldId id="271" r:id="rId13"/>
    <p:sldId id="273" r:id="rId14"/>
    <p:sldId id="274" r:id="rId15"/>
    <p:sldId id="262" r:id="rId16"/>
    <p:sldId id="276" r:id="rId17"/>
    <p:sldId id="275" r:id="rId18"/>
    <p:sldId id="277" r:id="rId19"/>
    <p:sldId id="278" r:id="rId20"/>
    <p:sldId id="263" r:id="rId21"/>
    <p:sldId id="279" r:id="rId22"/>
    <p:sldId id="281" r:id="rId23"/>
    <p:sldId id="282" r:id="rId24"/>
    <p:sldId id="283" r:id="rId25"/>
    <p:sldId id="284" r:id="rId26"/>
    <p:sldId id="289" r:id="rId27"/>
    <p:sldId id="285" r:id="rId28"/>
    <p:sldId id="294" r:id="rId29"/>
    <p:sldId id="286" r:id="rId30"/>
    <p:sldId id="287" r:id="rId31"/>
    <p:sldId id="288" r:id="rId32"/>
    <p:sldId id="264" r:id="rId33"/>
    <p:sldId id="265" r:id="rId34"/>
    <p:sldId id="280" r:id="rId35"/>
    <p:sldId id="267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es Moura" initials="L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4-26T23:03:31.489" idx="2">
    <p:pos x="4726" y="372"/>
    <p:text>sdaaaaaaaaaaaaaaaassssssssssssssssss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E5108-426C-4352-9B1B-423124C13844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4D17D17-5292-420F-B8F2-1F0784C97E57}">
      <dgm:prSet/>
      <dgm:spPr/>
      <dgm:t>
        <a:bodyPr/>
        <a:lstStyle/>
        <a:p>
          <a:r>
            <a:rPr lang="pt-BR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Domótica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2666E4-D7A3-4E5B-BF35-52DF2548E527}" type="parTrans" cxnId="{DE82A8FF-D8B3-46F5-869C-3905EBA2D5B8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F24A97-F95B-4472-A5DD-B0B71BFBD22C}" type="sibTrans" cxnId="{DE82A8FF-D8B3-46F5-869C-3905EBA2D5B8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CA6512-9F5D-4C11-B07D-B0EE5F3BE8B9}" type="pres">
      <dgm:prSet presAssocID="{A7DE5108-426C-4352-9B1B-423124C1384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EFE3726-F010-46DE-8389-CB78B01FD9D2}" type="pres">
      <dgm:prSet presAssocID="{24D17D17-5292-420F-B8F2-1F0784C97E57}" presName="node" presStyleLbl="node1" presStyleIdx="0" presStyleCnt="1" custLinFactNeighborX="-48429" custLinFactNeighborY="-2340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3A059BC-483E-4415-BBF7-6ACA480466A3}" type="presOf" srcId="{24D17D17-5292-420F-B8F2-1F0784C97E57}" destId="{BEFE3726-F010-46DE-8389-CB78B01FD9D2}" srcOrd="0" destOrd="0" presId="urn:microsoft.com/office/officeart/2005/8/layout/equation1"/>
    <dgm:cxn modelId="{51031E35-432F-4FBB-90D8-305BBE22402F}" type="presOf" srcId="{A7DE5108-426C-4352-9B1B-423124C13844}" destId="{E3CA6512-9F5D-4C11-B07D-B0EE5F3BE8B9}" srcOrd="0" destOrd="0" presId="urn:microsoft.com/office/officeart/2005/8/layout/equation1"/>
    <dgm:cxn modelId="{DE82A8FF-D8B3-46F5-869C-3905EBA2D5B8}" srcId="{A7DE5108-426C-4352-9B1B-423124C13844}" destId="{24D17D17-5292-420F-B8F2-1F0784C97E57}" srcOrd="0" destOrd="0" parTransId="{F92666E4-D7A3-4E5B-BF35-52DF2548E527}" sibTransId="{EBF24A97-F95B-4472-A5DD-B0B71BFBD22C}"/>
    <dgm:cxn modelId="{85E04BA0-C786-4728-B70D-840A81BA7943}" type="presParOf" srcId="{E3CA6512-9F5D-4C11-B07D-B0EE5F3BE8B9}" destId="{BEFE3726-F010-46DE-8389-CB78B01FD9D2}" srcOrd="0" destOrd="0" presId="urn:microsoft.com/office/officeart/2005/8/layout/equation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E5108-426C-4352-9B1B-423124C13844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F3F35AA-8F3A-4AFB-A8C9-12320F9D45FB}">
      <dgm:prSet custT="1"/>
      <dgm:spPr/>
      <dgm:t>
        <a:bodyPr/>
        <a:lstStyle/>
        <a:p>
          <a:pPr rtl="0"/>
          <a:r>
            <a:rPr lang="pt-BR" sz="2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Domus</a:t>
          </a:r>
          <a:endParaRPr lang="pt-BR" sz="2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rtl="0"/>
          <a:r>
            <a:rPr lang="pt-B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“casa”</a:t>
          </a:r>
          <a:endParaRPr lang="pt-BR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6BDC4D-911F-431F-998A-C27A7AE60F17}" type="parTrans" cxnId="{0C90B17A-95E9-479F-B471-3916186A1EF8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968AC8-A318-4B27-B38D-BE21E4C57084}" type="sibTrans" cxnId="{0C90B17A-95E9-479F-B471-3916186A1EF8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D17D17-5292-420F-B8F2-1F0784C97E57}">
      <dgm:prSet/>
      <dgm:spPr/>
      <dgm:t>
        <a:bodyPr/>
        <a:lstStyle/>
        <a:p>
          <a:r>
            <a:rPr lang="pt-BR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Domótica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2666E4-D7A3-4E5B-BF35-52DF2548E527}" type="parTrans" cxnId="{DE82A8FF-D8B3-46F5-869C-3905EBA2D5B8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F24A97-F95B-4472-A5DD-B0B71BFBD22C}" type="sibTrans" cxnId="{DE82A8FF-D8B3-46F5-869C-3905EBA2D5B8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A8201C-7C6C-448E-90B7-9B9E059EF87F}">
      <dgm:prSet/>
      <dgm:spPr/>
      <dgm:t>
        <a:bodyPr/>
        <a:lstStyle/>
        <a:p>
          <a:r>
            <a: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Robótica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1B053C-BAD8-4DA4-A8E6-BC35C3A38369}" type="parTrans" cxnId="{85E43FE1-7BB3-4B9F-9368-A532B70685C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FAF3E9-46CA-481D-9A1C-F51CDAB01027}" type="sibTrans" cxnId="{85E43FE1-7BB3-4B9F-9368-A532B70685C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CA6512-9F5D-4C11-B07D-B0EE5F3BE8B9}" type="pres">
      <dgm:prSet presAssocID="{A7DE5108-426C-4352-9B1B-423124C1384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896E674-9606-4ADC-8A8A-08EE5E9A9DA1}" type="pres">
      <dgm:prSet presAssocID="{9F3F35AA-8F3A-4AFB-A8C9-12320F9D45FB}" presName="node" presStyleLbl="node1" presStyleIdx="0" presStyleCnt="3" custLinFactX="149118" custLinFactNeighborX="200000" custLinFactNeighborY="277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658AA0-9527-4917-8936-9BFDDAAD3FCC}" type="pres">
      <dgm:prSet presAssocID="{3C968AC8-A318-4B27-B38D-BE21E4C57084}" presName="spacerL" presStyleCnt="0"/>
      <dgm:spPr/>
    </dgm:pt>
    <dgm:pt modelId="{733437D0-8F6D-4EBA-909F-F16F778FF877}" type="pres">
      <dgm:prSet presAssocID="{3C968AC8-A318-4B27-B38D-BE21E4C57084}" presName="sibTrans" presStyleLbl="sibTrans2D1" presStyleIdx="0" presStyleCnt="2" custLinFactX="239423" custLinFactNeighborX="300000" custLinFactNeighborY="9191"/>
      <dgm:spPr/>
      <dgm:t>
        <a:bodyPr/>
        <a:lstStyle/>
        <a:p>
          <a:endParaRPr lang="pt-BR"/>
        </a:p>
      </dgm:t>
    </dgm:pt>
    <dgm:pt modelId="{88519154-BCBD-4DE0-92CA-D1A2D73664C7}" type="pres">
      <dgm:prSet presAssocID="{3C968AC8-A318-4B27-B38D-BE21E4C57084}" presName="spacerR" presStyleCnt="0"/>
      <dgm:spPr/>
    </dgm:pt>
    <dgm:pt modelId="{8634C4B8-33AD-4558-BE4C-8AC519E508DC}" type="pres">
      <dgm:prSet presAssocID="{7DA8201C-7C6C-448E-90B7-9B9E059EF87F}" presName="node" presStyleLbl="node1" presStyleIdx="1" presStyleCnt="3" custLinFactX="139748" custLinFactNeighborX="200000" custLinFactNeighborY="-114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A220EC-F254-4B55-9440-DAFB903B95E3}" type="pres">
      <dgm:prSet presAssocID="{70FAF3E9-46CA-481D-9A1C-F51CDAB01027}" presName="spacerL" presStyleCnt="0"/>
      <dgm:spPr/>
    </dgm:pt>
    <dgm:pt modelId="{045CE618-720A-476E-8F6C-2725166E9237}" type="pres">
      <dgm:prSet presAssocID="{70FAF3E9-46CA-481D-9A1C-F51CDAB01027}" presName="sibTrans" presStyleLbl="sibTrans2D1" presStyleIdx="1" presStyleCnt="2" custLinFactX="-254480" custLinFactNeighborX="-300000" custLinFactNeighborY="9191"/>
      <dgm:spPr/>
      <dgm:t>
        <a:bodyPr/>
        <a:lstStyle/>
        <a:p>
          <a:endParaRPr lang="pt-BR"/>
        </a:p>
      </dgm:t>
    </dgm:pt>
    <dgm:pt modelId="{A5DEF6AB-9AF3-4277-B715-5CD4A63BAE78}" type="pres">
      <dgm:prSet presAssocID="{70FAF3E9-46CA-481D-9A1C-F51CDAB01027}" presName="spacerR" presStyleCnt="0"/>
      <dgm:spPr/>
    </dgm:pt>
    <dgm:pt modelId="{BEFE3726-F010-46DE-8389-CB78B01FD9D2}" type="pres">
      <dgm:prSet presAssocID="{24D17D17-5292-420F-B8F2-1F0784C97E57}" presName="node" presStyleLbl="node1" presStyleIdx="2" presStyleCnt="3" custLinFactX="-315512" custLinFactNeighborX="-400000" custLinFactNeighborY="277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4005024-FB2D-4E6F-8B97-01758956490B}" type="presOf" srcId="{70FAF3E9-46CA-481D-9A1C-F51CDAB01027}" destId="{045CE618-720A-476E-8F6C-2725166E9237}" srcOrd="0" destOrd="0" presId="urn:microsoft.com/office/officeart/2005/8/layout/equation1"/>
    <dgm:cxn modelId="{724B8C10-5FE6-4327-AECD-5B9B2C8C99FE}" type="presOf" srcId="{9F3F35AA-8F3A-4AFB-A8C9-12320F9D45FB}" destId="{D896E674-9606-4ADC-8A8A-08EE5E9A9DA1}" srcOrd="0" destOrd="0" presId="urn:microsoft.com/office/officeart/2005/8/layout/equation1"/>
    <dgm:cxn modelId="{85E43FE1-7BB3-4B9F-9368-A532B70685CA}" srcId="{A7DE5108-426C-4352-9B1B-423124C13844}" destId="{7DA8201C-7C6C-448E-90B7-9B9E059EF87F}" srcOrd="1" destOrd="0" parTransId="{FF1B053C-BAD8-4DA4-A8E6-BC35C3A38369}" sibTransId="{70FAF3E9-46CA-481D-9A1C-F51CDAB01027}"/>
    <dgm:cxn modelId="{ABA19EA3-EE9E-4CF0-8A30-1C68BF8B0A3F}" type="presOf" srcId="{A7DE5108-426C-4352-9B1B-423124C13844}" destId="{E3CA6512-9F5D-4C11-B07D-B0EE5F3BE8B9}" srcOrd="0" destOrd="0" presId="urn:microsoft.com/office/officeart/2005/8/layout/equation1"/>
    <dgm:cxn modelId="{DE82A8FF-D8B3-46F5-869C-3905EBA2D5B8}" srcId="{A7DE5108-426C-4352-9B1B-423124C13844}" destId="{24D17D17-5292-420F-B8F2-1F0784C97E57}" srcOrd="2" destOrd="0" parTransId="{F92666E4-D7A3-4E5B-BF35-52DF2548E527}" sibTransId="{EBF24A97-F95B-4472-A5DD-B0B71BFBD22C}"/>
    <dgm:cxn modelId="{94A3C918-ADF7-40F5-9C1C-F0F2B4F06114}" type="presOf" srcId="{24D17D17-5292-420F-B8F2-1F0784C97E57}" destId="{BEFE3726-F010-46DE-8389-CB78B01FD9D2}" srcOrd="0" destOrd="0" presId="urn:microsoft.com/office/officeart/2005/8/layout/equation1"/>
    <dgm:cxn modelId="{A9099EA7-A250-4F1C-80DB-3765DA24DB45}" type="presOf" srcId="{3C968AC8-A318-4B27-B38D-BE21E4C57084}" destId="{733437D0-8F6D-4EBA-909F-F16F778FF877}" srcOrd="0" destOrd="0" presId="urn:microsoft.com/office/officeart/2005/8/layout/equation1"/>
    <dgm:cxn modelId="{0C90B17A-95E9-479F-B471-3916186A1EF8}" srcId="{A7DE5108-426C-4352-9B1B-423124C13844}" destId="{9F3F35AA-8F3A-4AFB-A8C9-12320F9D45FB}" srcOrd="0" destOrd="0" parTransId="{186BDC4D-911F-431F-998A-C27A7AE60F17}" sibTransId="{3C968AC8-A318-4B27-B38D-BE21E4C57084}"/>
    <dgm:cxn modelId="{6B6B4FE8-345B-4C36-B774-4B4E39413825}" type="presOf" srcId="{7DA8201C-7C6C-448E-90B7-9B9E059EF87F}" destId="{8634C4B8-33AD-4558-BE4C-8AC519E508DC}" srcOrd="0" destOrd="0" presId="urn:microsoft.com/office/officeart/2005/8/layout/equation1"/>
    <dgm:cxn modelId="{F41D4E30-F437-4E0C-B09F-13F8D62CE38B}" type="presParOf" srcId="{E3CA6512-9F5D-4C11-B07D-B0EE5F3BE8B9}" destId="{D896E674-9606-4ADC-8A8A-08EE5E9A9DA1}" srcOrd="0" destOrd="0" presId="urn:microsoft.com/office/officeart/2005/8/layout/equation1"/>
    <dgm:cxn modelId="{8FE7D3A1-B8FF-4C6C-A407-7CDEA6D3DF8B}" type="presParOf" srcId="{E3CA6512-9F5D-4C11-B07D-B0EE5F3BE8B9}" destId="{4C658AA0-9527-4917-8936-9BFDDAAD3FCC}" srcOrd="1" destOrd="0" presId="urn:microsoft.com/office/officeart/2005/8/layout/equation1"/>
    <dgm:cxn modelId="{016047B2-02BE-4130-9C21-44B477C7A072}" type="presParOf" srcId="{E3CA6512-9F5D-4C11-B07D-B0EE5F3BE8B9}" destId="{733437D0-8F6D-4EBA-909F-F16F778FF877}" srcOrd="2" destOrd="0" presId="urn:microsoft.com/office/officeart/2005/8/layout/equation1"/>
    <dgm:cxn modelId="{4EA4A985-306D-4B5D-9DB5-A90E8803F85D}" type="presParOf" srcId="{E3CA6512-9F5D-4C11-B07D-B0EE5F3BE8B9}" destId="{88519154-BCBD-4DE0-92CA-D1A2D73664C7}" srcOrd="3" destOrd="0" presId="urn:microsoft.com/office/officeart/2005/8/layout/equation1"/>
    <dgm:cxn modelId="{88B72B3E-507F-46FD-96B5-84E8083B5137}" type="presParOf" srcId="{E3CA6512-9F5D-4C11-B07D-B0EE5F3BE8B9}" destId="{8634C4B8-33AD-4558-BE4C-8AC519E508DC}" srcOrd="4" destOrd="0" presId="urn:microsoft.com/office/officeart/2005/8/layout/equation1"/>
    <dgm:cxn modelId="{523799A2-7F0A-4531-98A4-C257EF7D6A40}" type="presParOf" srcId="{E3CA6512-9F5D-4C11-B07D-B0EE5F3BE8B9}" destId="{25A220EC-F254-4B55-9440-DAFB903B95E3}" srcOrd="5" destOrd="0" presId="urn:microsoft.com/office/officeart/2005/8/layout/equation1"/>
    <dgm:cxn modelId="{2249E6D9-0AB7-45D9-978D-85A88E09FB9D}" type="presParOf" srcId="{E3CA6512-9F5D-4C11-B07D-B0EE5F3BE8B9}" destId="{045CE618-720A-476E-8F6C-2725166E9237}" srcOrd="6" destOrd="0" presId="urn:microsoft.com/office/officeart/2005/8/layout/equation1"/>
    <dgm:cxn modelId="{CFBF5EB6-DFA3-4B6E-BADA-E65ECA305098}" type="presParOf" srcId="{E3CA6512-9F5D-4C11-B07D-B0EE5F3BE8B9}" destId="{A5DEF6AB-9AF3-4277-B715-5CD4A63BAE78}" srcOrd="7" destOrd="0" presId="urn:microsoft.com/office/officeart/2005/8/layout/equation1"/>
    <dgm:cxn modelId="{6CAF1B5D-C4AC-4336-B8CC-37108DDDBC1E}" type="presParOf" srcId="{E3CA6512-9F5D-4C11-B07D-B0EE5F3BE8B9}" destId="{BEFE3726-F010-46DE-8389-CB78B01FD9D2}" srcOrd="8" destOrd="0" presId="urn:microsoft.com/office/officeart/2005/8/layout/equation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FE3726-F010-46DE-8389-CB78B01FD9D2}">
      <dsp:nvSpPr>
        <dsp:cNvPr id="0" name=""/>
        <dsp:cNvSpPr/>
      </dsp:nvSpPr>
      <dsp:spPr>
        <a:xfrm>
          <a:off x="0" y="0"/>
          <a:ext cx="2158130" cy="2158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Domótica</a:t>
          </a:r>
          <a:endParaRPr lang="pt-BR" sz="2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2158130" cy="215813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96E674-9606-4ADC-8A8A-08EE5E9A9DA1}">
      <dsp:nvSpPr>
        <dsp:cNvPr id="0" name=""/>
        <dsp:cNvSpPr/>
      </dsp:nvSpPr>
      <dsp:spPr>
        <a:xfrm>
          <a:off x="3034679" y="1396750"/>
          <a:ext cx="1834381" cy="183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Domus</a:t>
          </a:r>
          <a:endParaRPr lang="pt-BR" sz="22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“casa”</a:t>
          </a:r>
          <a:endParaRPr lang="pt-BR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34679" y="1396750"/>
        <a:ext cx="1834381" cy="1834381"/>
      </dsp:txXfrm>
    </dsp:sp>
    <dsp:sp modelId="{733437D0-8F6D-4EBA-909F-F16F778FF877}">
      <dsp:nvSpPr>
        <dsp:cNvPr id="0" name=""/>
        <dsp:cNvSpPr/>
      </dsp:nvSpPr>
      <dsp:spPr>
        <a:xfrm>
          <a:off x="4978891" y="1828797"/>
          <a:ext cx="1063941" cy="106394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78891" y="1828797"/>
        <a:ext cx="1063941" cy="1063941"/>
      </dsp:txXfrm>
    </dsp:sp>
    <dsp:sp modelId="{8634C4B8-33AD-4558-BE4C-8AC519E508DC}">
      <dsp:nvSpPr>
        <dsp:cNvPr id="0" name=""/>
        <dsp:cNvSpPr/>
      </dsp:nvSpPr>
      <dsp:spPr>
        <a:xfrm>
          <a:off x="6059023" y="1324750"/>
          <a:ext cx="1834381" cy="183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Robótica</a:t>
          </a:r>
          <a:endParaRPr lang="pt-BR" sz="2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59023" y="1324750"/>
        <a:ext cx="1834381" cy="1834381"/>
      </dsp:txXfrm>
    </dsp:sp>
    <dsp:sp modelId="{045CE618-720A-476E-8F6C-2725166E9237}">
      <dsp:nvSpPr>
        <dsp:cNvPr id="0" name=""/>
        <dsp:cNvSpPr/>
      </dsp:nvSpPr>
      <dsp:spPr>
        <a:xfrm>
          <a:off x="2026569" y="1828797"/>
          <a:ext cx="1063941" cy="106394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4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6569" y="1828797"/>
        <a:ext cx="1063941" cy="1063941"/>
      </dsp:txXfrm>
    </dsp:sp>
    <dsp:sp modelId="{BEFE3726-F010-46DE-8389-CB78B01FD9D2}">
      <dsp:nvSpPr>
        <dsp:cNvPr id="0" name=""/>
        <dsp:cNvSpPr/>
      </dsp:nvSpPr>
      <dsp:spPr>
        <a:xfrm>
          <a:off x="10335" y="1396750"/>
          <a:ext cx="1834381" cy="1834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Domótica</a:t>
          </a:r>
          <a:endParaRPr lang="pt-BR" sz="2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35" y="1396750"/>
        <a:ext cx="1834381" cy="1834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CEED-4F5B-4276-B152-B745549F601B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95697-CFE2-4373-87B6-557C7E00F5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8760" y="332656"/>
            <a:ext cx="6406480" cy="1512167"/>
          </a:xfrm>
        </p:spPr>
        <p:txBody>
          <a:bodyPr>
            <a:normAutofit fontScale="90000"/>
          </a:bodyPr>
          <a:lstStyle/>
          <a:p>
            <a:r>
              <a:rPr lang="pt-BR" sz="2700" b="1" dirty="0" smtClean="0">
                <a:latin typeface="Times New Roman" pitchFamily="18" charset="0"/>
                <a:cs typeface="Times New Roman" pitchFamily="18" charset="0"/>
              </a:rPr>
              <a:t>Universidade Federal de Sergipe – UFS</a:t>
            </a:r>
            <a:br>
              <a:rPr lang="pt-BR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Departamento de Engenharia Elétrica – DEL</a:t>
            </a:r>
            <a:br>
              <a:rPr lang="pt-BR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Trabalho de Conclusão de Curso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1540" y="2996952"/>
            <a:ext cx="8280920" cy="864096"/>
          </a:xfrm>
        </p:spPr>
        <p:txBody>
          <a:bodyPr anchor="ctr">
            <a:noAutofit/>
          </a:bodyPr>
          <a:lstStyle/>
          <a:p>
            <a:r>
              <a:rPr lang="pt-BR" sz="3600" b="1" spc="-15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Automação Residencial Utilizando a IOT</a:t>
            </a:r>
            <a:endParaRPr lang="pt-BR" sz="3600" b="1" spc="-15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logoUF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32656"/>
            <a:ext cx="864096" cy="120973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65353" y="5025370"/>
            <a:ext cx="5029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Leones Moura dos Santos</a:t>
            </a:r>
          </a:p>
          <a:p>
            <a:pPr algn="r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Orientador: Prof. Dr. Antonio Ramirez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Hidalgo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9291" y="6396335"/>
            <a:ext cx="2388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latin typeface="Calibri" pitchFamily="34" charset="0"/>
                <a:cs typeface="Calibri" pitchFamily="34" charset="0"/>
              </a:rPr>
              <a:t>29 de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Março</a:t>
            </a:r>
            <a:r>
              <a:rPr lang="pt-BR" sz="2000" dirty="0" smtClean="0">
                <a:latin typeface="Calibri" pitchFamily="34" charset="0"/>
                <a:cs typeface="Calibri" pitchFamily="34" charset="0"/>
              </a:rPr>
              <a:t> de 2017</a:t>
            </a:r>
          </a:p>
        </p:txBody>
      </p:sp>
      <p:pic>
        <p:nvPicPr>
          <p:cNvPr id="8" name="Imagem 7" descr="logoDEL.png"/>
          <p:cNvPicPr>
            <a:picLocks noChangeAspect="1"/>
          </p:cNvPicPr>
          <p:nvPr/>
        </p:nvPicPr>
        <p:blipFill>
          <a:blip r:embed="rId3" cstate="print"/>
          <a:srcRect l="22418" t="24000" r="7164" b="16001"/>
          <a:stretch>
            <a:fillRect/>
          </a:stretch>
        </p:blipFill>
        <p:spPr>
          <a:xfrm>
            <a:off x="7524328" y="692696"/>
            <a:ext cx="1368152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1166019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2- A automação residencial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2- A automação residencial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Domótica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“Controle de aparelhos por meio de uma central computadorizada”.</a:t>
            </a:r>
            <a:endParaRPr lang="pt-BR" dirty="0"/>
          </a:p>
        </p:txBody>
      </p:sp>
      <p:pic>
        <p:nvPicPr>
          <p:cNvPr id="7" name="Imagem 6" descr="EstruturadaAutomaca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8266" y="2924944"/>
            <a:ext cx="6230078" cy="31683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915816" y="616530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Estrutura da </a:t>
            </a:r>
            <a:r>
              <a:rPr lang="pt-BR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Domótica</a:t>
            </a:r>
            <a:r>
              <a:rPr lang="pt-B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(BOLZANI).</a:t>
            </a:r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2- A automação residencial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83264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pt-BR" sz="4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automação utilizando a internet.</a:t>
            </a:r>
          </a:p>
          <a:p>
            <a:pPr>
              <a:lnSpc>
                <a:spcPct val="120000"/>
              </a:lnSpc>
            </a:pPr>
            <a:r>
              <a:rPr lang="pt-BR" sz="4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Empresas específicas do ramo: </a:t>
            </a:r>
            <a:r>
              <a:rPr lang="pt-BR" sz="4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pt-BR" sz="4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Soluções </a:t>
            </a:r>
            <a:r>
              <a:rPr lang="pt-BR" sz="4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sz="4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home manager.</a:t>
            </a:r>
          </a:p>
          <a:p>
            <a:pPr>
              <a:lnSpc>
                <a:spcPct val="120000"/>
              </a:lnSpc>
            </a:pPr>
            <a:r>
              <a:rPr lang="pt-BR" sz="4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Principais aplicações:</a:t>
            </a:r>
          </a:p>
          <a:p>
            <a:pPr>
              <a:lnSpc>
                <a:spcPct val="120000"/>
              </a:lnSpc>
              <a:buNone/>
            </a:pPr>
            <a:r>
              <a:rPr lang="pt-BR" sz="4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-Controle de iluminação.</a:t>
            </a:r>
          </a:p>
          <a:p>
            <a:pPr>
              <a:lnSpc>
                <a:spcPct val="120000"/>
              </a:lnSpc>
              <a:buNone/>
            </a:pPr>
            <a:r>
              <a:rPr lang="pt-BR" sz="4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-Controle de tomadas.</a:t>
            </a:r>
          </a:p>
          <a:p>
            <a:pPr>
              <a:lnSpc>
                <a:spcPct val="120000"/>
              </a:lnSpc>
              <a:buNone/>
            </a:pPr>
            <a:r>
              <a:rPr lang="pt-BR" sz="4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-Controle de eletrodomésticos.</a:t>
            </a:r>
          </a:p>
          <a:p>
            <a:pPr>
              <a:lnSpc>
                <a:spcPct val="120000"/>
              </a:lnSpc>
              <a:buNone/>
            </a:pPr>
            <a:r>
              <a:rPr lang="pt-BR" sz="4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-Controle de fluidos.</a:t>
            </a:r>
          </a:p>
          <a:p>
            <a:pPr>
              <a:lnSpc>
                <a:spcPct val="120000"/>
              </a:lnSpc>
              <a:buNone/>
            </a:pPr>
            <a:r>
              <a:rPr lang="pt-BR" sz="4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-Segurança patrimonial.</a:t>
            </a:r>
          </a:p>
          <a:p>
            <a:pPr>
              <a:buNone/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2- A Automação residencial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92514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Normas que abrangem o escopo da automação residencial.</a:t>
            </a:r>
          </a:p>
          <a:p>
            <a:pPr>
              <a:buNone/>
            </a:pPr>
            <a:endParaRPr lang="pt-BR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ABNT </a:t>
            </a:r>
            <a:r>
              <a:rPr lang="pt-BR" sz="2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(Associação Brasileira de Normas Técnicas):</a:t>
            </a:r>
          </a:p>
          <a:p>
            <a:pPr>
              <a:spcBef>
                <a:spcPts val="800"/>
              </a:spcBef>
              <a:buNone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pt-B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(NBR16264)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Cabeamento Estruturado Residencial.</a:t>
            </a:r>
          </a:p>
          <a:p>
            <a:pPr>
              <a:spcBef>
                <a:spcPts val="800"/>
              </a:spcBef>
              <a:buNone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pt-B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(NBR5410)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Instalações Elétricas em Baixa Tensão.</a:t>
            </a:r>
          </a:p>
          <a:p>
            <a:pPr>
              <a:spcBef>
                <a:spcPts val="800"/>
              </a:spcBef>
              <a:buNone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pt-B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(NBR7198)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Projeto e Execução de instalações prediais de água quente.</a:t>
            </a:r>
          </a:p>
          <a:p>
            <a:pPr>
              <a:spcBef>
                <a:spcPts val="800"/>
              </a:spcBef>
              <a:buNone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pt-B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(NBR5413)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Iluminação de Interiores.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2- A automação residencial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ANSI/TIA/EIA </a:t>
            </a:r>
            <a:r>
              <a:rPr lang="pt-B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lang="pt-B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pt-B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Standards </a:t>
            </a:r>
            <a:r>
              <a:rPr lang="pt-BR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Institute</a:t>
            </a:r>
            <a:r>
              <a:rPr lang="pt-B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)/(</a:t>
            </a:r>
            <a:r>
              <a:rPr lang="pt-BR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Telecomunication</a:t>
            </a:r>
            <a:r>
              <a:rPr lang="pt-B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Industry</a:t>
            </a:r>
            <a:r>
              <a:rPr lang="pt-B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pt-B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)/(</a:t>
            </a:r>
            <a:r>
              <a:rPr lang="pt-BR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pt-B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pt-B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  <a:r>
              <a:rPr lang="pt-B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endParaRPr lang="pt-BR" sz="24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pt-B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(ANSI/TIA/EIA-570-A) </a:t>
            </a:r>
            <a:r>
              <a:rPr lang="pt-BR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Residential</a:t>
            </a:r>
            <a:r>
              <a:rPr lang="pt-B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Telecomunication</a:t>
            </a:r>
            <a:r>
              <a:rPr lang="pt-B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Cabling</a:t>
            </a:r>
            <a:r>
              <a:rPr lang="pt-B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Standard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(Sistemas de Cabeamento Residencial).</a:t>
            </a:r>
          </a:p>
          <a:p>
            <a:pPr>
              <a:buNone/>
            </a:pPr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pt-B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(ANSI/EIA-600) </a:t>
            </a:r>
            <a:r>
              <a:rPr lang="pt-BR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pt-B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Electronic</a:t>
            </a:r>
            <a:r>
              <a:rPr lang="pt-B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Bus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(Padrão Utilizado nos Equipamentos de Automação).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3- A internet das coisas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dirty="0"/>
          </a:p>
        </p:txBody>
      </p:sp>
      <p:pic>
        <p:nvPicPr>
          <p:cNvPr id="6" name="Imagem 5" descr="I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8226" y="1701556"/>
            <a:ext cx="6047549" cy="403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3- A internet das coisas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ideia da </a:t>
            </a:r>
            <a:r>
              <a:rPr lang="pt-B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já foi pré vista a muitas décadas como uma tecnologia futurista.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Origem do nome é atribuída a Kevin Ashton, em uma apresentação feita em 1999 para empresa </a:t>
            </a:r>
            <a:r>
              <a:rPr lang="pt-B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Procter&amp;Gamble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P&amp;G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3- A internet das coisas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Nova tecnologia capaz de transformar objetos em </a:t>
            </a:r>
            <a:r>
              <a:rPr lang="pt-B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DI’s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Interação homem-máquina passa a ser máquina-máquina.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Transforma clusters em sistemas autônomos e monitoráveis em qualquer lugar do mundo. 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3- A internet das coisas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Protocolo TCP/IP.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Padrão de comunicação IEEE 802.11 (</a:t>
            </a:r>
            <a:r>
              <a:rPr lang="pt-B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Limitações do IPV4 (32 bits). </a:t>
            </a:r>
          </a:p>
          <a:p>
            <a:pPr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- 4,3 Bilhões de dispositivos.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Surgimento do IPV6 (128 bits).</a:t>
            </a:r>
          </a:p>
          <a:p>
            <a:pPr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- 3,4*10   dispositivos.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123728" y="53732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3- A internet das coisas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Arquitetura de padronização.</a:t>
            </a:r>
          </a:p>
          <a:p>
            <a:pPr>
              <a:lnSpc>
                <a:spcPct val="150000"/>
              </a:lnSpc>
              <a:buNone/>
            </a:pP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" name="Imagem 6" descr="ar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2564904"/>
            <a:ext cx="3853601" cy="3861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Introdução.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Automação 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esidencial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Internet das 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oisas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rojeto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Resultados 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esperados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Cronograma de atividades.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Aplicar a automação residencial utilizando como comunicação o padrão </a:t>
            </a:r>
            <a:r>
              <a:rPr lang="pt-B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com acesso a internet em um apartamento.</a:t>
            </a:r>
          </a:p>
          <a:p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m 5" descr="plantaBaix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068960"/>
            <a:ext cx="4788024" cy="3591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m 6" descr="Diagram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7" y="1153505"/>
            <a:ext cx="7560840" cy="5604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23528" y="1412776"/>
            <a:ext cx="8515672" cy="48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Hardware: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-Microcontrolador ESP8266;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m 7" descr="ex.jpg"/>
          <p:cNvPicPr>
            <a:picLocks noChangeAspect="1"/>
          </p:cNvPicPr>
          <p:nvPr/>
        </p:nvPicPr>
        <p:blipFill>
          <a:blip r:embed="rId2" cstate="print"/>
          <a:srcRect l="4412" t="8829" r="54412" b="11710"/>
          <a:stretch>
            <a:fillRect/>
          </a:stretch>
        </p:blipFill>
        <p:spPr>
          <a:xfrm>
            <a:off x="395536" y="3933056"/>
            <a:ext cx="2376264" cy="2291397"/>
          </a:xfrm>
          <a:prstGeom prst="rect">
            <a:avLst/>
          </a:prstGeom>
        </p:spPr>
      </p:pic>
      <p:pic>
        <p:nvPicPr>
          <p:cNvPr id="9" name="Imagem 8" descr="es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3894020"/>
            <a:ext cx="2304256" cy="2177995"/>
          </a:xfrm>
          <a:prstGeom prst="rect">
            <a:avLst/>
          </a:prstGeom>
        </p:spPr>
      </p:pic>
      <p:pic>
        <p:nvPicPr>
          <p:cNvPr id="10" name="Imagem 9" descr="port2.png"/>
          <p:cNvPicPr>
            <a:picLocks noChangeAspect="1"/>
          </p:cNvPicPr>
          <p:nvPr/>
        </p:nvPicPr>
        <p:blipFill>
          <a:blip r:embed="rId4" cstate="print"/>
          <a:srcRect l="27166" r="27557"/>
          <a:stretch>
            <a:fillRect/>
          </a:stretch>
        </p:blipFill>
        <p:spPr>
          <a:xfrm>
            <a:off x="6732240" y="4005064"/>
            <a:ext cx="1566921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Hardware: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-Relé mecânico e de estado sólido;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Imagem 12" descr="relemecani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501008"/>
            <a:ext cx="2808312" cy="1853201"/>
          </a:xfrm>
          <a:prstGeom prst="rect">
            <a:avLst/>
          </a:prstGeom>
        </p:spPr>
      </p:pic>
      <p:pic>
        <p:nvPicPr>
          <p:cNvPr id="14" name="Imagem 13" descr="ss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3501008"/>
            <a:ext cx="4130300" cy="1728192"/>
          </a:xfrm>
          <a:prstGeom prst="rect">
            <a:avLst/>
          </a:prstGeom>
        </p:spPr>
      </p:pic>
      <p:pic>
        <p:nvPicPr>
          <p:cNvPr id="16" name="Imagem 15" descr="ProdutoDestaque_16210_orig.jpg"/>
          <p:cNvPicPr>
            <a:picLocks noChangeAspect="1"/>
          </p:cNvPicPr>
          <p:nvPr/>
        </p:nvPicPr>
        <p:blipFill>
          <a:blip r:embed="rId4" cstate="print"/>
          <a:srcRect t="17847" b="7792"/>
          <a:stretch>
            <a:fillRect/>
          </a:stretch>
        </p:blipFill>
        <p:spPr>
          <a:xfrm>
            <a:off x="1043608" y="5373216"/>
            <a:ext cx="1743040" cy="1296144"/>
          </a:xfrm>
          <a:prstGeom prst="rect">
            <a:avLst/>
          </a:prstGeom>
        </p:spPr>
      </p:pic>
      <p:pic>
        <p:nvPicPr>
          <p:cNvPr id="17" name="Imagem 16" descr="rele-estado-solido-omron-03.jpg"/>
          <p:cNvPicPr>
            <a:picLocks noChangeAspect="1"/>
          </p:cNvPicPr>
          <p:nvPr/>
        </p:nvPicPr>
        <p:blipFill>
          <a:blip r:embed="rId5" cstate="print"/>
          <a:srcRect t="14930" b="15963"/>
          <a:stretch>
            <a:fillRect/>
          </a:stretch>
        </p:blipFill>
        <p:spPr>
          <a:xfrm>
            <a:off x="5656405" y="5301208"/>
            <a:ext cx="2083947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Hardware: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-Válvula solenoide;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m 7" descr="valvula.jpg"/>
          <p:cNvPicPr>
            <a:picLocks noChangeAspect="1"/>
          </p:cNvPicPr>
          <p:nvPr/>
        </p:nvPicPr>
        <p:blipFill>
          <a:blip r:embed="rId2" cstate="print"/>
          <a:srcRect l="16220" t="21100" r="15741" b="19681"/>
          <a:stretch>
            <a:fillRect/>
          </a:stretch>
        </p:blipFill>
        <p:spPr>
          <a:xfrm>
            <a:off x="4499992" y="3068960"/>
            <a:ext cx="3888432" cy="3384376"/>
          </a:xfrm>
          <a:prstGeom prst="rect">
            <a:avLst/>
          </a:prstGeom>
        </p:spPr>
      </p:pic>
      <p:pic>
        <p:nvPicPr>
          <p:cNvPr id="9" name="Imagem 8" descr="valvula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971600" y="3284984"/>
            <a:ext cx="3040644" cy="3193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Hardware: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Led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infra-vermelho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m 5" descr="ban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140968"/>
            <a:ext cx="4007340" cy="1497966"/>
          </a:xfrm>
          <a:prstGeom prst="rect">
            <a:avLst/>
          </a:prstGeom>
        </p:spPr>
      </p:pic>
      <p:pic>
        <p:nvPicPr>
          <p:cNvPr id="7" name="Imagem 6" descr="ledi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5013176"/>
            <a:ext cx="2324400" cy="1676762"/>
          </a:xfrm>
          <a:prstGeom prst="rect">
            <a:avLst/>
          </a:prstGeom>
        </p:spPr>
      </p:pic>
      <p:pic>
        <p:nvPicPr>
          <p:cNvPr id="10" name="Imagem 9" descr="transmissaoI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4581128"/>
            <a:ext cx="3312368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Hardware: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-Sensor de gás MQ-2:	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m 7" descr="sensor-de-gas-fumaca-mq-2-para-arduino-pic-22448-MLB20229649086_012015-F.jpg"/>
          <p:cNvPicPr>
            <a:picLocks noChangeAspect="1"/>
          </p:cNvPicPr>
          <p:nvPr/>
        </p:nvPicPr>
        <p:blipFill>
          <a:blip r:embed="rId2" cstate="print"/>
          <a:srcRect b="19001"/>
          <a:stretch>
            <a:fillRect/>
          </a:stretch>
        </p:blipFill>
        <p:spPr>
          <a:xfrm>
            <a:off x="2267744" y="3284984"/>
            <a:ext cx="4762500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Software: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IDE;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m 7" descr="ideArdu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3356992"/>
            <a:ext cx="3476829" cy="2862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Software: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-Web site 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pt-B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Software: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inventor;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agem 4" descr="appInven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429000"/>
            <a:ext cx="6372200" cy="3046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1- Introdução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Automação 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(“criação de autômatos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”).</a:t>
            </a:r>
          </a:p>
          <a:p>
            <a:pPr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150000"/>
              </a:lnSpc>
              <a:buNone/>
            </a:pPr>
            <a:endParaRPr lang="pt-BR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Software: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Studio;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m 5" descr="androidStud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5724128" cy="3009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4- O Projeto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Software: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-Plataformas 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Cayenne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AWS </a:t>
            </a:r>
            <a:r>
              <a:rPr lang="pt-BR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 Google </a:t>
            </a:r>
            <a:r>
              <a:rPr lang="pt-BR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Brillo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ThingSpeak</a:t>
            </a:r>
            <a:endParaRPr lang="pt-BR" sz="3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agem 4" descr="myDevices-Cayenne-Drag-and-Drop-IoT-App-Developer-Magazine_zwo2wpz6.jpg"/>
          <p:cNvPicPr>
            <a:picLocks noChangeAspect="1"/>
          </p:cNvPicPr>
          <p:nvPr/>
        </p:nvPicPr>
        <p:blipFill>
          <a:blip r:embed="rId2" cstate="print"/>
          <a:srcRect t="18138" b="16690"/>
          <a:stretch>
            <a:fillRect/>
          </a:stretch>
        </p:blipFill>
        <p:spPr>
          <a:xfrm>
            <a:off x="1907703" y="4077072"/>
            <a:ext cx="5400601" cy="263691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Sistema em pleno funcionamento, livre de falhas.</a:t>
            </a:r>
          </a:p>
          <a:p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Aplicar todos os conceitos adquiridos durante a graduação.</a:t>
            </a:r>
          </a:p>
          <a:p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 um produto robusto e pronto para o mercado.</a:t>
            </a:r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5- Resultados esperados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Trabalho de conclusão de curso I: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-1. Revisão Bibliográfica;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-2. Internet das Coisas;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-3. Sistema de Hardware;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-4. Sistema de Software;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-5. Visão macro do projeto;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-6. Monografia e apresentação;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6- Cronograma de atividades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tc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365104"/>
            <a:ext cx="7992888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Trabalho de conclusão de curso II: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-1. Revisão Bibliográfica;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-2. Seleção de Materiais;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-3. Execução do Projeto em Hardware;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-4. Execução do Projeto em Software;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-5. Integração Hardware/Software;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-6. Teste e Resultados;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6- Cronograma de atividades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 descr="tc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4221088"/>
            <a:ext cx="4968552" cy="247376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8760" y="332656"/>
            <a:ext cx="6406480" cy="1512167"/>
          </a:xfrm>
        </p:spPr>
        <p:txBody>
          <a:bodyPr>
            <a:normAutofit fontScale="90000"/>
          </a:bodyPr>
          <a:lstStyle/>
          <a:p>
            <a:r>
              <a:rPr lang="pt-BR" sz="2700" b="1" dirty="0" smtClean="0">
                <a:latin typeface="Times New Roman" pitchFamily="18" charset="0"/>
                <a:cs typeface="Times New Roman" pitchFamily="18" charset="0"/>
              </a:rPr>
              <a:t>Universidade Federal de Sergipe – UFS</a:t>
            </a:r>
            <a:br>
              <a:rPr lang="pt-BR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Departamento de Engenharia Elétrica – DEL</a:t>
            </a:r>
            <a:br>
              <a:rPr lang="pt-BR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Trabalho de Conclusão de Curso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1540" y="2996952"/>
            <a:ext cx="8280920" cy="864096"/>
          </a:xfrm>
        </p:spPr>
        <p:txBody>
          <a:bodyPr anchor="ctr">
            <a:noAutofit/>
          </a:bodyPr>
          <a:lstStyle/>
          <a:p>
            <a:r>
              <a:rPr lang="pt-BR" sz="3600" b="1" spc="-15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Automação Residencial Utilizando a IOT</a:t>
            </a:r>
            <a:endParaRPr lang="pt-BR" sz="3600" b="1" spc="-15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logoUF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32656"/>
            <a:ext cx="864096" cy="120973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65353" y="5025370"/>
            <a:ext cx="5029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Leones Moura dos Santos</a:t>
            </a:r>
          </a:p>
          <a:p>
            <a:pPr algn="r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Orientador: Prof. Dr. Antonio Ramirez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Hidalgo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9291" y="6396335"/>
            <a:ext cx="2388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latin typeface="Calibri" pitchFamily="34" charset="0"/>
                <a:cs typeface="Calibri" pitchFamily="34" charset="0"/>
              </a:rPr>
              <a:t>29 de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Março</a:t>
            </a:r>
            <a:r>
              <a:rPr lang="pt-BR" sz="2000" dirty="0" smtClean="0">
                <a:latin typeface="Calibri" pitchFamily="34" charset="0"/>
                <a:cs typeface="Calibri" pitchFamily="34" charset="0"/>
              </a:rPr>
              <a:t> de 2017</a:t>
            </a:r>
          </a:p>
        </p:txBody>
      </p:sp>
      <p:pic>
        <p:nvPicPr>
          <p:cNvPr id="8" name="Imagem 7" descr="logoDEL.png"/>
          <p:cNvPicPr>
            <a:picLocks noChangeAspect="1"/>
          </p:cNvPicPr>
          <p:nvPr/>
        </p:nvPicPr>
        <p:blipFill>
          <a:blip r:embed="rId3" cstate="print"/>
          <a:srcRect l="22418" t="24000" r="7164" b="16001"/>
          <a:stretch>
            <a:fillRect/>
          </a:stretch>
        </p:blipFill>
        <p:spPr>
          <a:xfrm>
            <a:off x="7524328" y="692696"/>
            <a:ext cx="1368152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1- Introdução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Automação 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(“criação de autômatos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”).</a:t>
            </a:r>
          </a:p>
          <a:p>
            <a:pPr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Para todo sistema automático é primordial uma comunicação robusta.</a:t>
            </a:r>
            <a:endParaRPr lang="pt-BR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pt-BR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1- Introdução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Automação 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(“criação de autômatos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”).</a:t>
            </a:r>
          </a:p>
          <a:p>
            <a:pPr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Para todo sistema automático é primordial uma comunicação robusta.</a:t>
            </a:r>
            <a:endParaRPr lang="pt-BR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Rede de internet.</a:t>
            </a:r>
          </a:p>
          <a:p>
            <a:pPr>
              <a:lnSpc>
                <a:spcPct val="150000"/>
              </a:lnSpc>
              <a:buNone/>
            </a:pPr>
            <a:endParaRPr lang="pt-BR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pt-BR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Evolução das redes móveis e crescimento populacional.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1- Introdução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 descr="Intern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708920"/>
            <a:ext cx="5743447" cy="353045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43608" y="6330806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Gráfico da cobertura de redes móveis publicado pela ITU da ONU (SANOU).</a:t>
            </a:r>
            <a:endParaRPr lang="pt-BR" sz="16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Detalhar vertentes da automação residencial.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Detalhar vertentes da </a:t>
            </a:r>
            <a:r>
              <a:rPr lang="pt-B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Projetar um sistema.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Obter clareza e conhecimento teórico para colocar em prática.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1.1- Objetivos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Máquina a vapor e surgimento da revolução industrial no século XVIII.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Surgimento dos microcontroladores e computadores pessoais facilitou a automação residencial.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Companhias </a:t>
            </a:r>
            <a:r>
              <a:rPr lang="pt-BR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Leviton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X10 </a:t>
            </a:r>
            <a:r>
              <a:rPr lang="pt-BR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corporate</a:t>
            </a:r>
            <a:r>
              <a:rPr lang="pt-B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pt-BR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2- A automação residencial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3455876" y="2348880"/>
          <a:ext cx="2232248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2- A automação residencial</a:t>
            </a:r>
            <a:endParaRPr lang="pt-BR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851</Words>
  <Application>Microsoft Office PowerPoint</Application>
  <PresentationFormat>Apresentação na tela (4:3)</PresentationFormat>
  <Paragraphs>165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Universidade Federal de Sergipe – UFS Departamento de Engenharia Elétrica – DEL Trabalho de Conclusão de Curso </vt:lpstr>
      <vt:lpstr>Sumário</vt:lpstr>
      <vt:lpstr>1- Introdução</vt:lpstr>
      <vt:lpstr>1- Introdução</vt:lpstr>
      <vt:lpstr>1- Introdução</vt:lpstr>
      <vt:lpstr>1- Introdução</vt:lpstr>
      <vt:lpstr>1.1- Objetivos</vt:lpstr>
      <vt:lpstr>2- A automação residencial</vt:lpstr>
      <vt:lpstr>2- A automação residencial</vt:lpstr>
      <vt:lpstr>2- A automação residencial</vt:lpstr>
      <vt:lpstr>2- A automação residencial</vt:lpstr>
      <vt:lpstr>2- A automação residencial</vt:lpstr>
      <vt:lpstr>2- A Automação residencial</vt:lpstr>
      <vt:lpstr>2- A automação residencial</vt:lpstr>
      <vt:lpstr>3- A internet das coisas</vt:lpstr>
      <vt:lpstr>3- A internet das coisas</vt:lpstr>
      <vt:lpstr>3- A internet das coisas</vt:lpstr>
      <vt:lpstr>3- A internet das coisas</vt:lpstr>
      <vt:lpstr>3- A internet das coisas</vt:lpstr>
      <vt:lpstr>4- O Projeto</vt:lpstr>
      <vt:lpstr>4- O Projeto</vt:lpstr>
      <vt:lpstr>4- O Projeto</vt:lpstr>
      <vt:lpstr>4- O Projeto</vt:lpstr>
      <vt:lpstr>4- O Projeto</vt:lpstr>
      <vt:lpstr>4- O Projeto</vt:lpstr>
      <vt:lpstr>4- O Projeto</vt:lpstr>
      <vt:lpstr>4- O Projeto</vt:lpstr>
      <vt:lpstr>4- O Projeto</vt:lpstr>
      <vt:lpstr>4- O Projeto</vt:lpstr>
      <vt:lpstr>4- O Projeto</vt:lpstr>
      <vt:lpstr>4- O Projeto</vt:lpstr>
      <vt:lpstr>5- Resultados esperados</vt:lpstr>
      <vt:lpstr>6- Cronograma de atividades</vt:lpstr>
      <vt:lpstr>6- Cronograma de atividades</vt:lpstr>
      <vt:lpstr>Universidade Federal de Sergipe – UFS Departamento de Engenharia Elétrica – DEL Trabalho de Conclusão de Curso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Sergipe – UFS Departamento de Engenharia Elétrica – DEL Trabalho de Conclusão de Curso</dc:title>
  <dc:creator>Leones Moura</dc:creator>
  <cp:lastModifiedBy>Leones Moura</cp:lastModifiedBy>
  <cp:revision>66</cp:revision>
  <dcterms:created xsi:type="dcterms:W3CDTF">2017-03-28T13:58:42Z</dcterms:created>
  <dcterms:modified xsi:type="dcterms:W3CDTF">2017-04-27T02:54:20Z</dcterms:modified>
</cp:coreProperties>
</file>