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69" r:id="rId5"/>
    <p:sldId id="273" r:id="rId6"/>
    <p:sldId id="270" r:id="rId7"/>
    <p:sldId id="271" r:id="rId8"/>
    <p:sldId id="275" r:id="rId9"/>
    <p:sldId id="272" r:id="rId10"/>
    <p:sldId id="276" r:id="rId11"/>
    <p:sldId id="277" r:id="rId12"/>
    <p:sldId id="278" r:id="rId13"/>
    <p:sldId id="279" r:id="rId14"/>
    <p:sldId id="280" r:id="rId15"/>
    <p:sldId id="266" r:id="rId16"/>
    <p:sldId id="267" r:id="rId17"/>
    <p:sldId id="268" r:id="rId18"/>
    <p:sldId id="274"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E966E3-E783-BA4F-B8DB-AC9EC89475B3}" v="28" dt="2024-12-01T20:59:14.4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15"/>
    <p:restoredTop sz="87552"/>
  </p:normalViewPr>
  <p:slideViewPr>
    <p:cSldViewPr snapToGrid="0">
      <p:cViewPr varScale="1">
        <p:scale>
          <a:sx n="124" d="100"/>
          <a:sy n="124" d="100"/>
        </p:scale>
        <p:origin x="192"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wton, Leo (BSTE4)" userId="515fd3a8-72d4-4622-bebd-c961f7753a8c" providerId="ADAL" clId="{1CE966E3-E783-BA4F-B8DB-AC9EC89475B3}"/>
    <pc:docChg chg="undo custSel addSld modSld">
      <pc:chgData name="Newton, Leo (BSTE4)" userId="515fd3a8-72d4-4622-bebd-c961f7753a8c" providerId="ADAL" clId="{1CE966E3-E783-BA4F-B8DB-AC9EC89475B3}" dt="2024-12-01T21:03:22.451" v="959" actId="2711"/>
      <pc:docMkLst>
        <pc:docMk/>
      </pc:docMkLst>
      <pc:sldChg chg="modNotesTx">
        <pc:chgData name="Newton, Leo (BSTE4)" userId="515fd3a8-72d4-4622-bebd-c961f7753a8c" providerId="ADAL" clId="{1CE966E3-E783-BA4F-B8DB-AC9EC89475B3}" dt="2024-12-01T21:03:00.307" v="958" actId="2711"/>
        <pc:sldMkLst>
          <pc:docMk/>
          <pc:sldMk cId="193876577" sldId="256"/>
        </pc:sldMkLst>
      </pc:sldChg>
      <pc:sldChg chg="modNotesTx">
        <pc:chgData name="Newton, Leo (BSTE4)" userId="515fd3a8-72d4-4622-bebd-c961f7753a8c" providerId="ADAL" clId="{1CE966E3-E783-BA4F-B8DB-AC9EC89475B3}" dt="2024-12-01T21:03:22.451" v="959" actId="2711"/>
        <pc:sldMkLst>
          <pc:docMk/>
          <pc:sldMk cId="1701943861" sldId="257"/>
        </pc:sldMkLst>
      </pc:sldChg>
      <pc:sldChg chg="modNotesTx">
        <pc:chgData name="Newton, Leo (BSTE4)" userId="515fd3a8-72d4-4622-bebd-c961f7753a8c" providerId="ADAL" clId="{1CE966E3-E783-BA4F-B8DB-AC9EC89475B3}" dt="2024-12-01T21:02:52.795" v="957" actId="2711"/>
        <pc:sldMkLst>
          <pc:docMk/>
          <pc:sldMk cId="430841908" sldId="258"/>
        </pc:sldMkLst>
      </pc:sldChg>
      <pc:sldChg chg="modNotesTx">
        <pc:chgData name="Newton, Leo (BSTE4)" userId="515fd3a8-72d4-4622-bebd-c961f7753a8c" providerId="ADAL" clId="{1CE966E3-E783-BA4F-B8DB-AC9EC89475B3}" dt="2024-12-01T21:01:11.923" v="945" actId="2711"/>
        <pc:sldMkLst>
          <pc:docMk/>
          <pc:sldMk cId="3999259676" sldId="266"/>
        </pc:sldMkLst>
      </pc:sldChg>
      <pc:sldChg chg="modNotesTx">
        <pc:chgData name="Newton, Leo (BSTE4)" userId="515fd3a8-72d4-4622-bebd-c961f7753a8c" providerId="ADAL" clId="{1CE966E3-E783-BA4F-B8DB-AC9EC89475B3}" dt="2024-12-01T21:00:55.107" v="943" actId="255"/>
        <pc:sldMkLst>
          <pc:docMk/>
          <pc:sldMk cId="4287833765" sldId="267"/>
        </pc:sldMkLst>
      </pc:sldChg>
      <pc:sldChg chg="modNotesTx">
        <pc:chgData name="Newton, Leo (BSTE4)" userId="515fd3a8-72d4-4622-bebd-c961f7753a8c" providerId="ADAL" clId="{1CE966E3-E783-BA4F-B8DB-AC9EC89475B3}" dt="2024-12-01T21:01:04.121" v="944" actId="2711"/>
        <pc:sldMkLst>
          <pc:docMk/>
          <pc:sldMk cId="1921289452" sldId="268"/>
        </pc:sldMkLst>
      </pc:sldChg>
      <pc:sldChg chg="modSp mod modNotesTx">
        <pc:chgData name="Newton, Leo (BSTE4)" userId="515fd3a8-72d4-4622-bebd-c961f7753a8c" providerId="ADAL" clId="{1CE966E3-E783-BA4F-B8DB-AC9EC89475B3}" dt="2024-12-01T21:02:43.115" v="956" actId="2711"/>
        <pc:sldMkLst>
          <pc:docMk/>
          <pc:sldMk cId="2381772210" sldId="269"/>
        </pc:sldMkLst>
        <pc:spChg chg="mod">
          <ac:chgData name="Newton, Leo (BSTE4)" userId="515fd3a8-72d4-4622-bebd-c961f7753a8c" providerId="ADAL" clId="{1CE966E3-E783-BA4F-B8DB-AC9EC89475B3}" dt="2024-12-01T20:46:24.599" v="739" actId="20577"/>
          <ac:spMkLst>
            <pc:docMk/>
            <pc:sldMk cId="2381772210" sldId="269"/>
            <ac:spMk id="3" creationId="{323A30B8-9D58-39BE-E1D8-B708BD18CC1A}"/>
          </ac:spMkLst>
        </pc:spChg>
      </pc:sldChg>
      <pc:sldChg chg="modNotesTx">
        <pc:chgData name="Newton, Leo (BSTE4)" userId="515fd3a8-72d4-4622-bebd-c961f7753a8c" providerId="ADAL" clId="{1CE966E3-E783-BA4F-B8DB-AC9EC89475B3}" dt="2024-12-01T21:02:25.781" v="954" actId="2711"/>
        <pc:sldMkLst>
          <pc:docMk/>
          <pc:sldMk cId="1406505474" sldId="270"/>
        </pc:sldMkLst>
      </pc:sldChg>
      <pc:sldChg chg="modNotesTx">
        <pc:chgData name="Newton, Leo (BSTE4)" userId="515fd3a8-72d4-4622-bebd-c961f7753a8c" providerId="ADAL" clId="{1CE966E3-E783-BA4F-B8DB-AC9EC89475B3}" dt="2024-12-01T21:02:17.084" v="953" actId="2711"/>
        <pc:sldMkLst>
          <pc:docMk/>
          <pc:sldMk cId="2602884841" sldId="271"/>
        </pc:sldMkLst>
      </pc:sldChg>
      <pc:sldChg chg="modNotesTx">
        <pc:chgData name="Newton, Leo (BSTE4)" userId="515fd3a8-72d4-4622-bebd-c961f7753a8c" providerId="ADAL" clId="{1CE966E3-E783-BA4F-B8DB-AC9EC89475B3}" dt="2024-12-01T21:02:00.995" v="951" actId="2711"/>
        <pc:sldMkLst>
          <pc:docMk/>
          <pc:sldMk cId="579607330" sldId="272"/>
        </pc:sldMkLst>
      </pc:sldChg>
      <pc:sldChg chg="addSp delSp modSp mod modNotesTx">
        <pc:chgData name="Newton, Leo (BSTE4)" userId="515fd3a8-72d4-4622-bebd-c961f7753a8c" providerId="ADAL" clId="{1CE966E3-E783-BA4F-B8DB-AC9EC89475B3}" dt="2024-12-01T21:02:33.666" v="955" actId="2711"/>
        <pc:sldMkLst>
          <pc:docMk/>
          <pc:sldMk cId="913719614" sldId="273"/>
        </pc:sldMkLst>
        <pc:spChg chg="mod">
          <ac:chgData name="Newton, Leo (BSTE4)" userId="515fd3a8-72d4-4622-bebd-c961f7753a8c" providerId="ADAL" clId="{1CE966E3-E783-BA4F-B8DB-AC9EC89475B3}" dt="2024-12-01T20:48:08.661" v="761" actId="26606"/>
          <ac:spMkLst>
            <pc:docMk/>
            <pc:sldMk cId="913719614" sldId="273"/>
            <ac:spMk id="2" creationId="{4BE9CA61-E392-F583-61BC-5DF732E4C8BE}"/>
          </ac:spMkLst>
        </pc:spChg>
        <pc:spChg chg="mod">
          <ac:chgData name="Newton, Leo (BSTE4)" userId="515fd3a8-72d4-4622-bebd-c961f7753a8c" providerId="ADAL" clId="{1CE966E3-E783-BA4F-B8DB-AC9EC89475B3}" dt="2024-12-01T20:51:00.260" v="814" actId="20577"/>
          <ac:spMkLst>
            <pc:docMk/>
            <pc:sldMk cId="913719614" sldId="273"/>
            <ac:spMk id="3" creationId="{085BD65E-2FEE-0F6F-9485-3E8394E551B8}"/>
          </ac:spMkLst>
        </pc:spChg>
        <pc:spChg chg="del">
          <ac:chgData name="Newton, Leo (BSTE4)" userId="515fd3a8-72d4-4622-bebd-c961f7753a8c" providerId="ADAL" clId="{1CE966E3-E783-BA4F-B8DB-AC9EC89475B3}" dt="2024-12-01T20:48:08.661" v="761" actId="26606"/>
          <ac:spMkLst>
            <pc:docMk/>
            <pc:sldMk cId="913719614" sldId="273"/>
            <ac:spMk id="10" creationId="{743AA782-23D1-4521-8CAD-47662984AA08}"/>
          </ac:spMkLst>
        </pc:spChg>
        <pc:spChg chg="del">
          <ac:chgData name="Newton, Leo (BSTE4)" userId="515fd3a8-72d4-4622-bebd-c961f7753a8c" providerId="ADAL" clId="{1CE966E3-E783-BA4F-B8DB-AC9EC89475B3}" dt="2024-12-01T20:48:08.661" v="761" actId="26606"/>
          <ac:spMkLst>
            <pc:docMk/>
            <pc:sldMk cId="913719614" sldId="273"/>
            <ac:spMk id="12" creationId="{650D18FE-0824-4A46-B22C-A86B52E5780A}"/>
          </ac:spMkLst>
        </pc:spChg>
        <pc:spChg chg="add">
          <ac:chgData name="Newton, Leo (BSTE4)" userId="515fd3a8-72d4-4622-bebd-c961f7753a8c" providerId="ADAL" clId="{1CE966E3-E783-BA4F-B8DB-AC9EC89475B3}" dt="2024-12-01T20:48:08.661" v="761" actId="26606"/>
          <ac:spMkLst>
            <pc:docMk/>
            <pc:sldMk cId="913719614" sldId="273"/>
            <ac:spMk id="17" creationId="{352BEC0E-22F8-46D0-9632-375DB541B06C}"/>
          </ac:spMkLst>
        </pc:spChg>
        <pc:spChg chg="add">
          <ac:chgData name="Newton, Leo (BSTE4)" userId="515fd3a8-72d4-4622-bebd-c961f7753a8c" providerId="ADAL" clId="{1CE966E3-E783-BA4F-B8DB-AC9EC89475B3}" dt="2024-12-01T20:48:08.661" v="761" actId="26606"/>
          <ac:spMkLst>
            <pc:docMk/>
            <pc:sldMk cId="913719614" sldId="273"/>
            <ac:spMk id="19" creationId="{3FCFB1DE-0B7E-48CC-BA90-B2AB0889F9D6}"/>
          </ac:spMkLst>
        </pc:spChg>
        <pc:picChg chg="mod ord">
          <ac:chgData name="Newton, Leo (BSTE4)" userId="515fd3a8-72d4-4622-bebd-c961f7753a8c" providerId="ADAL" clId="{1CE966E3-E783-BA4F-B8DB-AC9EC89475B3}" dt="2024-12-01T20:48:08.661" v="761" actId="26606"/>
          <ac:picMkLst>
            <pc:docMk/>
            <pc:sldMk cId="913719614" sldId="273"/>
            <ac:picMk id="5" creationId="{A0AD9746-80AC-6BB6-59ED-E00EF011771F}"/>
          </ac:picMkLst>
        </pc:picChg>
        <pc:picChg chg="mod">
          <ac:chgData name="Newton, Leo (BSTE4)" userId="515fd3a8-72d4-4622-bebd-c961f7753a8c" providerId="ADAL" clId="{1CE966E3-E783-BA4F-B8DB-AC9EC89475B3}" dt="2024-12-01T20:48:08.661" v="761" actId="26606"/>
          <ac:picMkLst>
            <pc:docMk/>
            <pc:sldMk cId="913719614" sldId="273"/>
            <ac:picMk id="6" creationId="{76032B7D-EB49-F5A1-AD71-F0E6B2DB5C87}"/>
          </ac:picMkLst>
        </pc:picChg>
      </pc:sldChg>
      <pc:sldChg chg="addSp modSp mod setBg">
        <pc:chgData name="Newton, Leo (BSTE4)" userId="515fd3a8-72d4-4622-bebd-c961f7753a8c" providerId="ADAL" clId="{1CE966E3-E783-BA4F-B8DB-AC9EC89475B3}" dt="2024-12-01T20:58:59.573" v="940" actId="20577"/>
        <pc:sldMkLst>
          <pc:docMk/>
          <pc:sldMk cId="1784064870" sldId="274"/>
        </pc:sldMkLst>
        <pc:spChg chg="mod">
          <ac:chgData name="Newton, Leo (BSTE4)" userId="515fd3a8-72d4-4622-bebd-c961f7753a8c" providerId="ADAL" clId="{1CE966E3-E783-BA4F-B8DB-AC9EC89475B3}" dt="2024-12-01T20:37:35.972" v="720" actId="26606"/>
          <ac:spMkLst>
            <pc:docMk/>
            <pc:sldMk cId="1784064870" sldId="274"/>
            <ac:spMk id="2" creationId="{72F5F354-9CAA-86D2-798F-0FF68401A433}"/>
          </ac:spMkLst>
        </pc:spChg>
        <pc:spChg chg="mod">
          <ac:chgData name="Newton, Leo (BSTE4)" userId="515fd3a8-72d4-4622-bebd-c961f7753a8c" providerId="ADAL" clId="{1CE966E3-E783-BA4F-B8DB-AC9EC89475B3}" dt="2024-12-01T20:58:59.573" v="940" actId="20577"/>
          <ac:spMkLst>
            <pc:docMk/>
            <pc:sldMk cId="1784064870" sldId="274"/>
            <ac:spMk id="3" creationId="{017CD6AD-FDB8-8CB6-C0BD-C7824E9257B5}"/>
          </ac:spMkLst>
        </pc:spChg>
        <pc:spChg chg="add">
          <ac:chgData name="Newton, Leo (BSTE4)" userId="515fd3a8-72d4-4622-bebd-c961f7753a8c" providerId="ADAL" clId="{1CE966E3-E783-BA4F-B8DB-AC9EC89475B3}" dt="2024-12-01T20:37:35.972" v="720" actId="26606"/>
          <ac:spMkLst>
            <pc:docMk/>
            <pc:sldMk cId="1784064870" sldId="274"/>
            <ac:spMk id="8" creationId="{100EDD19-6802-4EC3-95CE-CFFAB042CFD6}"/>
          </ac:spMkLst>
        </pc:spChg>
        <pc:spChg chg="add">
          <ac:chgData name="Newton, Leo (BSTE4)" userId="515fd3a8-72d4-4622-bebd-c961f7753a8c" providerId="ADAL" clId="{1CE966E3-E783-BA4F-B8DB-AC9EC89475B3}" dt="2024-12-01T20:37:35.972" v="720" actId="26606"/>
          <ac:spMkLst>
            <pc:docMk/>
            <pc:sldMk cId="1784064870" sldId="274"/>
            <ac:spMk id="10" creationId="{DB17E863-922E-4C26-BD64-E8FD41D28661}"/>
          </ac:spMkLst>
        </pc:spChg>
      </pc:sldChg>
      <pc:sldChg chg="addSp modSp mod modNotesTx">
        <pc:chgData name="Newton, Leo (BSTE4)" userId="515fd3a8-72d4-4622-bebd-c961f7753a8c" providerId="ADAL" clId="{1CE966E3-E783-BA4F-B8DB-AC9EC89475B3}" dt="2024-12-01T21:02:09.911" v="952" actId="2711"/>
        <pc:sldMkLst>
          <pc:docMk/>
          <pc:sldMk cId="319650518" sldId="275"/>
        </pc:sldMkLst>
        <pc:spChg chg="mod">
          <ac:chgData name="Newton, Leo (BSTE4)" userId="515fd3a8-72d4-4622-bebd-c961f7753a8c" providerId="ADAL" clId="{1CE966E3-E783-BA4F-B8DB-AC9EC89475B3}" dt="2024-12-01T20:51:47.491" v="822" actId="20577"/>
          <ac:spMkLst>
            <pc:docMk/>
            <pc:sldMk cId="319650518" sldId="275"/>
            <ac:spMk id="3" creationId="{E451BE3D-B98E-2AC7-D843-5113E0D2B0D7}"/>
          </ac:spMkLst>
        </pc:spChg>
        <pc:spChg chg="add mod">
          <ac:chgData name="Newton, Leo (BSTE4)" userId="515fd3a8-72d4-4622-bebd-c961f7753a8c" providerId="ADAL" clId="{1CE966E3-E783-BA4F-B8DB-AC9EC89475B3}" dt="2024-12-01T20:54:42.304" v="841" actId="1076"/>
          <ac:spMkLst>
            <pc:docMk/>
            <pc:sldMk cId="319650518" sldId="275"/>
            <ac:spMk id="12" creationId="{2F285649-62E3-49BD-8C78-DEF50D794C48}"/>
          </ac:spMkLst>
        </pc:spChg>
        <pc:spChg chg="add mod">
          <ac:chgData name="Newton, Leo (BSTE4)" userId="515fd3a8-72d4-4622-bebd-c961f7753a8c" providerId="ADAL" clId="{1CE966E3-E783-BA4F-B8DB-AC9EC89475B3}" dt="2024-12-01T20:55:22.198" v="862" actId="1076"/>
          <ac:spMkLst>
            <pc:docMk/>
            <pc:sldMk cId="319650518" sldId="275"/>
            <ac:spMk id="13" creationId="{E43EC54B-B0CF-2B8F-D5B3-8FCAB0D6FD2C}"/>
          </ac:spMkLst>
        </pc:spChg>
      </pc:sldChg>
      <pc:sldChg chg="modNotesTx">
        <pc:chgData name="Newton, Leo (BSTE4)" userId="515fd3a8-72d4-4622-bebd-c961f7753a8c" providerId="ADAL" clId="{1CE966E3-E783-BA4F-B8DB-AC9EC89475B3}" dt="2024-12-01T21:01:50.838" v="950" actId="2711"/>
        <pc:sldMkLst>
          <pc:docMk/>
          <pc:sldMk cId="2406372280" sldId="276"/>
        </pc:sldMkLst>
      </pc:sldChg>
      <pc:sldChg chg="modSp mod modNotesTx">
        <pc:chgData name="Newton, Leo (BSTE4)" userId="515fd3a8-72d4-4622-bebd-c961f7753a8c" providerId="ADAL" clId="{1CE966E3-E783-BA4F-B8DB-AC9EC89475B3}" dt="2024-12-01T21:01:42.206" v="949" actId="2711"/>
        <pc:sldMkLst>
          <pc:docMk/>
          <pc:sldMk cId="3014852687" sldId="277"/>
        </pc:sldMkLst>
        <pc:spChg chg="mod">
          <ac:chgData name="Newton, Leo (BSTE4)" userId="515fd3a8-72d4-4622-bebd-c961f7753a8c" providerId="ADAL" clId="{1CE966E3-E783-BA4F-B8DB-AC9EC89475B3}" dt="2024-12-01T20:10:44.469" v="302" actId="20577"/>
          <ac:spMkLst>
            <pc:docMk/>
            <pc:sldMk cId="3014852687" sldId="277"/>
            <ac:spMk id="3" creationId="{3182D0E1-BED8-CD1E-9E99-251FDDB7941A}"/>
          </ac:spMkLst>
        </pc:spChg>
      </pc:sldChg>
      <pc:sldChg chg="modSp mod modNotesTx">
        <pc:chgData name="Newton, Leo (BSTE4)" userId="515fd3a8-72d4-4622-bebd-c961f7753a8c" providerId="ADAL" clId="{1CE966E3-E783-BA4F-B8DB-AC9EC89475B3}" dt="2024-12-01T21:01:35.569" v="948" actId="2711"/>
        <pc:sldMkLst>
          <pc:docMk/>
          <pc:sldMk cId="3335441289" sldId="278"/>
        </pc:sldMkLst>
        <pc:spChg chg="mod">
          <ac:chgData name="Newton, Leo (BSTE4)" userId="515fd3a8-72d4-4622-bebd-c961f7753a8c" providerId="ADAL" clId="{1CE966E3-E783-BA4F-B8DB-AC9EC89475B3}" dt="2024-12-01T19:54:48.445" v="14" actId="255"/>
          <ac:spMkLst>
            <pc:docMk/>
            <pc:sldMk cId="3335441289" sldId="278"/>
            <ac:spMk id="2" creationId="{78ACC10A-5909-F8B9-2A3D-475101B57CA7}"/>
          </ac:spMkLst>
        </pc:spChg>
        <pc:spChg chg="mod">
          <ac:chgData name="Newton, Leo (BSTE4)" userId="515fd3a8-72d4-4622-bebd-c961f7753a8c" providerId="ADAL" clId="{1CE966E3-E783-BA4F-B8DB-AC9EC89475B3}" dt="2024-12-01T20:56:32.312" v="900" actId="20577"/>
          <ac:spMkLst>
            <pc:docMk/>
            <pc:sldMk cId="3335441289" sldId="278"/>
            <ac:spMk id="3" creationId="{5F3F5F79-00B3-226C-C5B8-C1B37FC2CA30}"/>
          </ac:spMkLst>
        </pc:spChg>
      </pc:sldChg>
      <pc:sldChg chg="modSp mod modNotesTx">
        <pc:chgData name="Newton, Leo (BSTE4)" userId="515fd3a8-72d4-4622-bebd-c961f7753a8c" providerId="ADAL" clId="{1CE966E3-E783-BA4F-B8DB-AC9EC89475B3}" dt="2024-12-01T21:01:29.019" v="947" actId="2711"/>
        <pc:sldMkLst>
          <pc:docMk/>
          <pc:sldMk cId="1129541788" sldId="279"/>
        </pc:sldMkLst>
        <pc:spChg chg="mod">
          <ac:chgData name="Newton, Leo (BSTE4)" userId="515fd3a8-72d4-4622-bebd-c961f7753a8c" providerId="ADAL" clId="{1CE966E3-E783-BA4F-B8DB-AC9EC89475B3}" dt="2024-12-01T20:37:13.077" v="719" actId="20577"/>
          <ac:spMkLst>
            <pc:docMk/>
            <pc:sldMk cId="1129541788" sldId="279"/>
            <ac:spMk id="3" creationId="{B1902F78-F27B-841E-1BA4-8F225BAA10E1}"/>
          </ac:spMkLst>
        </pc:spChg>
      </pc:sldChg>
      <pc:sldChg chg="addSp delSp modSp new mod setBg modNotesTx">
        <pc:chgData name="Newton, Leo (BSTE4)" userId="515fd3a8-72d4-4622-bebd-c961f7753a8c" providerId="ADAL" clId="{1CE966E3-E783-BA4F-B8DB-AC9EC89475B3}" dt="2024-12-01T21:01:19.192" v="946" actId="2711"/>
        <pc:sldMkLst>
          <pc:docMk/>
          <pc:sldMk cId="1736929402" sldId="280"/>
        </pc:sldMkLst>
        <pc:spChg chg="mod">
          <ac:chgData name="Newton, Leo (BSTE4)" userId="515fd3a8-72d4-4622-bebd-c961f7753a8c" providerId="ADAL" clId="{1CE966E3-E783-BA4F-B8DB-AC9EC89475B3}" dt="2024-12-01T20:29:25.416" v="542" actId="26606"/>
          <ac:spMkLst>
            <pc:docMk/>
            <pc:sldMk cId="1736929402" sldId="280"/>
            <ac:spMk id="2" creationId="{8794E995-CFA3-7AF4-0B49-533DB794A9E6}"/>
          </ac:spMkLst>
        </pc:spChg>
        <pc:spChg chg="del mod">
          <ac:chgData name="Newton, Leo (BSTE4)" userId="515fd3a8-72d4-4622-bebd-c961f7753a8c" providerId="ADAL" clId="{1CE966E3-E783-BA4F-B8DB-AC9EC89475B3}" dt="2024-12-01T20:29:25.416" v="542" actId="26606"/>
          <ac:spMkLst>
            <pc:docMk/>
            <pc:sldMk cId="1736929402" sldId="280"/>
            <ac:spMk id="3" creationId="{336ADCB8-2069-A4AA-6BB8-8FD501BEF586}"/>
          </ac:spMkLst>
        </pc:spChg>
        <pc:spChg chg="add">
          <ac:chgData name="Newton, Leo (BSTE4)" userId="515fd3a8-72d4-4622-bebd-c961f7753a8c" providerId="ADAL" clId="{1CE966E3-E783-BA4F-B8DB-AC9EC89475B3}" dt="2024-12-01T20:29:25.416" v="542" actId="26606"/>
          <ac:spMkLst>
            <pc:docMk/>
            <pc:sldMk cId="1736929402" sldId="280"/>
            <ac:spMk id="9" creationId="{2E442304-DDBD-4F7B-8017-36BCC863FB40}"/>
          </ac:spMkLst>
        </pc:spChg>
        <pc:spChg chg="add">
          <ac:chgData name="Newton, Leo (BSTE4)" userId="515fd3a8-72d4-4622-bebd-c961f7753a8c" providerId="ADAL" clId="{1CE966E3-E783-BA4F-B8DB-AC9EC89475B3}" dt="2024-12-01T20:29:25.416" v="542" actId="26606"/>
          <ac:spMkLst>
            <pc:docMk/>
            <pc:sldMk cId="1736929402" sldId="280"/>
            <ac:spMk id="11" creationId="{5E107275-3853-46FD-A241-DE4355A42675}"/>
          </ac:spMkLst>
        </pc:spChg>
        <pc:graphicFrameChg chg="add mod">
          <ac:chgData name="Newton, Leo (BSTE4)" userId="515fd3a8-72d4-4622-bebd-c961f7753a8c" providerId="ADAL" clId="{1CE966E3-E783-BA4F-B8DB-AC9EC89475B3}" dt="2024-12-01T20:58:10.351" v="916" actId="20577"/>
          <ac:graphicFrameMkLst>
            <pc:docMk/>
            <pc:sldMk cId="1736929402" sldId="280"/>
            <ac:graphicFrameMk id="5" creationId="{E27128CB-D137-83EB-A57A-B25F9B2F6BDA}"/>
          </ac:graphicFrameMkLst>
        </pc:graphicFrameChg>
      </pc:sldChg>
      <pc:sldChg chg="addSp modSp new mod setBg">
        <pc:chgData name="Newton, Leo (BSTE4)" userId="515fd3a8-72d4-4622-bebd-c961f7753a8c" providerId="ADAL" clId="{1CE966E3-E783-BA4F-B8DB-AC9EC89475B3}" dt="2024-12-01T21:00:19.729" v="941" actId="2711"/>
        <pc:sldMkLst>
          <pc:docMk/>
          <pc:sldMk cId="3597732050" sldId="281"/>
        </pc:sldMkLst>
        <pc:spChg chg="mod">
          <ac:chgData name="Newton, Leo (BSTE4)" userId="515fd3a8-72d4-4622-bebd-c961f7753a8c" providerId="ADAL" clId="{1CE966E3-E783-BA4F-B8DB-AC9EC89475B3}" dt="2024-12-01T20:37:40.956" v="721" actId="26606"/>
          <ac:spMkLst>
            <pc:docMk/>
            <pc:sldMk cId="3597732050" sldId="281"/>
            <ac:spMk id="2" creationId="{44587821-F9F7-C09A-C08C-DBB24F4256D1}"/>
          </ac:spMkLst>
        </pc:spChg>
        <pc:spChg chg="mod">
          <ac:chgData name="Newton, Leo (BSTE4)" userId="515fd3a8-72d4-4622-bebd-c961f7753a8c" providerId="ADAL" clId="{1CE966E3-E783-BA4F-B8DB-AC9EC89475B3}" dt="2024-12-01T21:00:19.729" v="941" actId="2711"/>
          <ac:spMkLst>
            <pc:docMk/>
            <pc:sldMk cId="3597732050" sldId="281"/>
            <ac:spMk id="3" creationId="{E25F9D9D-F66D-9D7F-41ED-13B45470DE51}"/>
          </ac:spMkLst>
        </pc:spChg>
        <pc:spChg chg="add">
          <ac:chgData name="Newton, Leo (BSTE4)" userId="515fd3a8-72d4-4622-bebd-c961f7753a8c" providerId="ADAL" clId="{1CE966E3-E783-BA4F-B8DB-AC9EC89475B3}" dt="2024-12-01T20:37:40.956" v="721" actId="26606"/>
          <ac:spMkLst>
            <pc:docMk/>
            <pc:sldMk cId="3597732050" sldId="281"/>
            <ac:spMk id="8" creationId="{100EDD19-6802-4EC3-95CE-CFFAB042CFD6}"/>
          </ac:spMkLst>
        </pc:spChg>
        <pc:spChg chg="add">
          <ac:chgData name="Newton, Leo (BSTE4)" userId="515fd3a8-72d4-4622-bebd-c961f7753a8c" providerId="ADAL" clId="{1CE966E3-E783-BA4F-B8DB-AC9EC89475B3}" dt="2024-12-01T20:37:40.956" v="721" actId="26606"/>
          <ac:spMkLst>
            <pc:docMk/>
            <pc:sldMk cId="3597732050" sldId="281"/>
            <ac:spMk id="10" creationId="{DB17E863-922E-4C26-BD64-E8FD41D28661}"/>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1" Type="http://schemas.openxmlformats.org/officeDocument/2006/relationships/hyperlink" Target="https://thehill.com/policy/technology/overnights/585832-hillicon-valley/"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1" Type="http://schemas.openxmlformats.org/officeDocument/2006/relationships/hyperlink" Target="https://thehill.com/policy/technology/overnights/585832-hillicon-valley/"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0720CC-8D16-48A3-AD52-0233E56C49E8}"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B114D850-1FCE-46E0-8CEC-86CDF6E0E189}">
      <dgm:prSet/>
      <dgm:spPr/>
      <dgm:t>
        <a:bodyPr/>
        <a:lstStyle/>
        <a:p>
          <a:pPr>
            <a:lnSpc>
              <a:spcPct val="100000"/>
            </a:lnSpc>
            <a:defRPr b="1"/>
          </a:pPr>
          <a:r>
            <a:rPr lang="en-US" b="0" i="0"/>
            <a:t>Manipulating database queries to gain unauthorized access or modify data.</a:t>
          </a:r>
          <a:endParaRPr lang="en-US"/>
        </a:p>
      </dgm:t>
    </dgm:pt>
    <dgm:pt modelId="{DA0D15A6-38F0-47F2-9F8D-81A4ACA79F2F}" type="parTrans" cxnId="{90A30E42-8BE8-4B66-B006-701EA196A8F4}">
      <dgm:prSet/>
      <dgm:spPr/>
      <dgm:t>
        <a:bodyPr/>
        <a:lstStyle/>
        <a:p>
          <a:endParaRPr lang="en-US"/>
        </a:p>
      </dgm:t>
    </dgm:pt>
    <dgm:pt modelId="{DB5E9DCC-3F31-46C3-9604-F7CE80EF9DFB}" type="sibTrans" cxnId="{90A30E42-8BE8-4B66-B006-701EA196A8F4}">
      <dgm:prSet/>
      <dgm:spPr/>
      <dgm:t>
        <a:bodyPr/>
        <a:lstStyle/>
        <a:p>
          <a:endParaRPr lang="en-US"/>
        </a:p>
      </dgm:t>
    </dgm:pt>
    <dgm:pt modelId="{A1B9FC63-A068-4D83-AFDE-22F0B60EBD14}">
      <dgm:prSet/>
      <dgm:spPr/>
      <dgm:t>
        <a:bodyPr/>
        <a:lstStyle/>
        <a:p>
          <a:pPr>
            <a:lnSpc>
              <a:spcPct val="100000"/>
            </a:lnSpc>
            <a:defRPr b="1"/>
          </a:pPr>
          <a:r>
            <a:rPr lang="en-US" b="1" i="0"/>
            <a:t>Mitigation:</a:t>
          </a:r>
          <a:endParaRPr lang="en-US"/>
        </a:p>
      </dgm:t>
    </dgm:pt>
    <dgm:pt modelId="{146FEFF7-A9D1-492F-BC1B-FBB32D8E3852}" type="parTrans" cxnId="{867CE7E8-D1EA-45B5-A6C9-735719C02E77}">
      <dgm:prSet/>
      <dgm:spPr/>
      <dgm:t>
        <a:bodyPr/>
        <a:lstStyle/>
        <a:p>
          <a:endParaRPr lang="en-US"/>
        </a:p>
      </dgm:t>
    </dgm:pt>
    <dgm:pt modelId="{A7917B39-17E9-486A-AA25-8F8551EC7FC6}" type="sibTrans" cxnId="{867CE7E8-D1EA-45B5-A6C9-735719C02E77}">
      <dgm:prSet/>
      <dgm:spPr/>
      <dgm:t>
        <a:bodyPr/>
        <a:lstStyle/>
        <a:p>
          <a:endParaRPr lang="en-US"/>
        </a:p>
      </dgm:t>
    </dgm:pt>
    <dgm:pt modelId="{73FB1994-47D1-481E-B728-BFBE97893089}">
      <dgm:prSet/>
      <dgm:spPr/>
      <dgm:t>
        <a:bodyPr/>
        <a:lstStyle/>
        <a:p>
          <a:pPr>
            <a:lnSpc>
              <a:spcPct val="100000"/>
            </a:lnSpc>
          </a:pPr>
          <a:r>
            <a:rPr lang="en-US" b="0" i="0"/>
            <a:t>Parameterized Queries: Use prepared statements to prevent direct injection.</a:t>
          </a:r>
          <a:endParaRPr lang="en-US"/>
        </a:p>
      </dgm:t>
    </dgm:pt>
    <dgm:pt modelId="{C61E856C-2330-4CE7-B46C-F9C4BEF65BF0}" type="parTrans" cxnId="{2B118B36-A0EA-4DBE-8039-D15BE1670A40}">
      <dgm:prSet/>
      <dgm:spPr/>
      <dgm:t>
        <a:bodyPr/>
        <a:lstStyle/>
        <a:p>
          <a:endParaRPr lang="en-US"/>
        </a:p>
      </dgm:t>
    </dgm:pt>
    <dgm:pt modelId="{9BD290F6-AB93-42B9-9405-7CF3C585FAAD}" type="sibTrans" cxnId="{2B118B36-A0EA-4DBE-8039-D15BE1670A40}">
      <dgm:prSet/>
      <dgm:spPr/>
      <dgm:t>
        <a:bodyPr/>
        <a:lstStyle/>
        <a:p>
          <a:endParaRPr lang="en-US"/>
        </a:p>
      </dgm:t>
    </dgm:pt>
    <dgm:pt modelId="{86D794CF-AC57-477E-AEC0-D71F8672668F}">
      <dgm:prSet/>
      <dgm:spPr/>
      <dgm:t>
        <a:bodyPr/>
        <a:lstStyle/>
        <a:p>
          <a:pPr>
            <a:lnSpc>
              <a:spcPct val="100000"/>
            </a:lnSpc>
          </a:pPr>
          <a:r>
            <a:rPr lang="en-US" b="0" i="0"/>
            <a:t>Input Validation: Strictly validate user inputs to prevent malicious code.</a:t>
          </a:r>
          <a:endParaRPr lang="en-US"/>
        </a:p>
      </dgm:t>
    </dgm:pt>
    <dgm:pt modelId="{55712714-45ED-4192-81F4-BB97ED4759B2}" type="parTrans" cxnId="{D5F531B6-C48B-44E8-9B14-71C5F318ADAC}">
      <dgm:prSet/>
      <dgm:spPr/>
      <dgm:t>
        <a:bodyPr/>
        <a:lstStyle/>
        <a:p>
          <a:endParaRPr lang="en-US"/>
        </a:p>
      </dgm:t>
    </dgm:pt>
    <dgm:pt modelId="{D5CAD1DF-5452-48BB-B687-DFA39646086E}" type="sibTrans" cxnId="{D5F531B6-C48B-44E8-9B14-71C5F318ADAC}">
      <dgm:prSet/>
      <dgm:spPr/>
      <dgm:t>
        <a:bodyPr/>
        <a:lstStyle/>
        <a:p>
          <a:endParaRPr lang="en-US"/>
        </a:p>
      </dgm:t>
    </dgm:pt>
    <dgm:pt modelId="{C5C9A423-2F21-4804-8C25-2A289D334651}">
      <dgm:prSet/>
      <dgm:spPr/>
      <dgm:t>
        <a:bodyPr/>
        <a:lstStyle/>
        <a:p>
          <a:pPr>
            <a:lnSpc>
              <a:spcPct val="100000"/>
            </a:lnSpc>
          </a:pPr>
          <a:r>
            <a:rPr lang="en-US" b="0" i="0"/>
            <a:t>Least Privilege Principle: Grant database users only necessary permissions.</a:t>
          </a:r>
          <a:endParaRPr lang="en-US"/>
        </a:p>
      </dgm:t>
    </dgm:pt>
    <dgm:pt modelId="{F28644E1-EE19-4238-98AD-8D09C2914B34}" type="parTrans" cxnId="{04D80E80-F435-4B87-A4AA-23666CC316CC}">
      <dgm:prSet/>
      <dgm:spPr/>
      <dgm:t>
        <a:bodyPr/>
        <a:lstStyle/>
        <a:p>
          <a:endParaRPr lang="en-US"/>
        </a:p>
      </dgm:t>
    </dgm:pt>
    <dgm:pt modelId="{D83C84E9-A914-41D7-9778-C781D89593D4}" type="sibTrans" cxnId="{04D80E80-F435-4B87-A4AA-23666CC316CC}">
      <dgm:prSet/>
      <dgm:spPr/>
      <dgm:t>
        <a:bodyPr/>
        <a:lstStyle/>
        <a:p>
          <a:endParaRPr lang="en-US"/>
        </a:p>
      </dgm:t>
    </dgm:pt>
    <dgm:pt modelId="{B7452BE6-0236-4AA8-899D-3C6C8ED2677A}" type="pres">
      <dgm:prSet presAssocID="{F10720CC-8D16-48A3-AD52-0233E56C49E8}" presName="root" presStyleCnt="0">
        <dgm:presLayoutVars>
          <dgm:dir/>
          <dgm:resizeHandles val="exact"/>
        </dgm:presLayoutVars>
      </dgm:prSet>
      <dgm:spPr/>
    </dgm:pt>
    <dgm:pt modelId="{E4E45532-0DF6-4967-A10B-6A9B1DE5622E}" type="pres">
      <dgm:prSet presAssocID="{B114D850-1FCE-46E0-8CEC-86CDF6E0E189}" presName="compNode" presStyleCnt="0"/>
      <dgm:spPr/>
    </dgm:pt>
    <dgm:pt modelId="{DDDC2933-8AD2-466A-910A-EC3AAB385780}" type="pres">
      <dgm:prSet presAssocID="{B114D850-1FCE-46E0-8CEC-86CDF6E0E18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E5DB2065-1E54-4D46-AB4D-7772F1AA2A56}" type="pres">
      <dgm:prSet presAssocID="{B114D850-1FCE-46E0-8CEC-86CDF6E0E189}" presName="iconSpace" presStyleCnt="0"/>
      <dgm:spPr/>
    </dgm:pt>
    <dgm:pt modelId="{B307E236-4B61-4702-91E6-2035C8AC37D9}" type="pres">
      <dgm:prSet presAssocID="{B114D850-1FCE-46E0-8CEC-86CDF6E0E189}" presName="parTx" presStyleLbl="revTx" presStyleIdx="0" presStyleCnt="4">
        <dgm:presLayoutVars>
          <dgm:chMax val="0"/>
          <dgm:chPref val="0"/>
        </dgm:presLayoutVars>
      </dgm:prSet>
      <dgm:spPr/>
    </dgm:pt>
    <dgm:pt modelId="{6FE26D07-8003-4E64-B05D-7559F8E46F65}" type="pres">
      <dgm:prSet presAssocID="{B114D850-1FCE-46E0-8CEC-86CDF6E0E189}" presName="txSpace" presStyleCnt="0"/>
      <dgm:spPr/>
    </dgm:pt>
    <dgm:pt modelId="{04F3E3DE-0153-46AD-842D-2887D3D1183F}" type="pres">
      <dgm:prSet presAssocID="{B114D850-1FCE-46E0-8CEC-86CDF6E0E189}" presName="desTx" presStyleLbl="revTx" presStyleIdx="1" presStyleCnt="4">
        <dgm:presLayoutVars/>
      </dgm:prSet>
      <dgm:spPr/>
    </dgm:pt>
    <dgm:pt modelId="{0ACA6EDA-A0B5-4FE6-8EB6-3A016076CFF8}" type="pres">
      <dgm:prSet presAssocID="{DB5E9DCC-3F31-46C3-9604-F7CE80EF9DFB}" presName="sibTrans" presStyleCnt="0"/>
      <dgm:spPr/>
    </dgm:pt>
    <dgm:pt modelId="{04B0618C-8BE9-49F9-9276-B91D3AC17848}" type="pres">
      <dgm:prSet presAssocID="{A1B9FC63-A068-4D83-AFDE-22F0B60EBD14}" presName="compNode" presStyleCnt="0"/>
      <dgm:spPr/>
    </dgm:pt>
    <dgm:pt modelId="{24E131A7-8B2A-41B9-A415-2321713D84E3}" type="pres">
      <dgm:prSet presAssocID="{A1B9FC63-A068-4D83-AFDE-22F0B60EBD1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Needle"/>
        </a:ext>
      </dgm:extLst>
    </dgm:pt>
    <dgm:pt modelId="{9F6ACEA2-F012-4F96-A3E4-EE88A5EC1D46}" type="pres">
      <dgm:prSet presAssocID="{A1B9FC63-A068-4D83-AFDE-22F0B60EBD14}" presName="iconSpace" presStyleCnt="0"/>
      <dgm:spPr/>
    </dgm:pt>
    <dgm:pt modelId="{7625D2B4-26E7-45BD-AF8C-7CFADA63A9DD}" type="pres">
      <dgm:prSet presAssocID="{A1B9FC63-A068-4D83-AFDE-22F0B60EBD14}" presName="parTx" presStyleLbl="revTx" presStyleIdx="2" presStyleCnt="4">
        <dgm:presLayoutVars>
          <dgm:chMax val="0"/>
          <dgm:chPref val="0"/>
        </dgm:presLayoutVars>
      </dgm:prSet>
      <dgm:spPr/>
    </dgm:pt>
    <dgm:pt modelId="{C98B249D-8B4F-437D-A0DD-F541B1587853}" type="pres">
      <dgm:prSet presAssocID="{A1B9FC63-A068-4D83-AFDE-22F0B60EBD14}" presName="txSpace" presStyleCnt="0"/>
      <dgm:spPr/>
    </dgm:pt>
    <dgm:pt modelId="{4E7ACFBC-ED8C-4A50-A188-E2999C69BC76}" type="pres">
      <dgm:prSet presAssocID="{A1B9FC63-A068-4D83-AFDE-22F0B60EBD14}" presName="desTx" presStyleLbl="revTx" presStyleIdx="3" presStyleCnt="4">
        <dgm:presLayoutVars/>
      </dgm:prSet>
      <dgm:spPr/>
    </dgm:pt>
  </dgm:ptLst>
  <dgm:cxnLst>
    <dgm:cxn modelId="{20D0800F-CD1B-4735-ABD5-571D0839BCBD}" type="presOf" srcId="{86D794CF-AC57-477E-AEC0-D71F8672668F}" destId="{4E7ACFBC-ED8C-4A50-A188-E2999C69BC76}" srcOrd="0" destOrd="1" presId="urn:microsoft.com/office/officeart/2018/5/layout/CenteredIconLabelDescriptionList"/>
    <dgm:cxn modelId="{FEA63721-BCF7-4E3F-A80E-C65C2F503F7C}" type="presOf" srcId="{B114D850-1FCE-46E0-8CEC-86CDF6E0E189}" destId="{B307E236-4B61-4702-91E6-2035C8AC37D9}" srcOrd="0" destOrd="0" presId="urn:microsoft.com/office/officeart/2018/5/layout/CenteredIconLabelDescriptionList"/>
    <dgm:cxn modelId="{2B118B36-A0EA-4DBE-8039-D15BE1670A40}" srcId="{A1B9FC63-A068-4D83-AFDE-22F0B60EBD14}" destId="{73FB1994-47D1-481E-B728-BFBE97893089}" srcOrd="0" destOrd="0" parTransId="{C61E856C-2330-4CE7-B46C-F9C4BEF65BF0}" sibTransId="{9BD290F6-AB93-42B9-9405-7CF3C585FAAD}"/>
    <dgm:cxn modelId="{90A30E42-8BE8-4B66-B006-701EA196A8F4}" srcId="{F10720CC-8D16-48A3-AD52-0233E56C49E8}" destId="{B114D850-1FCE-46E0-8CEC-86CDF6E0E189}" srcOrd="0" destOrd="0" parTransId="{DA0D15A6-38F0-47F2-9F8D-81A4ACA79F2F}" sibTransId="{DB5E9DCC-3F31-46C3-9604-F7CE80EF9DFB}"/>
    <dgm:cxn modelId="{DE376751-C981-4D2C-9219-4411564B0A22}" type="presOf" srcId="{C5C9A423-2F21-4804-8C25-2A289D334651}" destId="{4E7ACFBC-ED8C-4A50-A188-E2999C69BC76}" srcOrd="0" destOrd="2" presId="urn:microsoft.com/office/officeart/2018/5/layout/CenteredIconLabelDescriptionList"/>
    <dgm:cxn modelId="{9D08FA64-7465-468B-8BEF-AB4DB2337466}" type="presOf" srcId="{F10720CC-8D16-48A3-AD52-0233E56C49E8}" destId="{B7452BE6-0236-4AA8-899D-3C6C8ED2677A}" srcOrd="0" destOrd="0" presId="urn:microsoft.com/office/officeart/2018/5/layout/CenteredIconLabelDescriptionList"/>
    <dgm:cxn modelId="{04D80E80-F435-4B87-A4AA-23666CC316CC}" srcId="{A1B9FC63-A068-4D83-AFDE-22F0B60EBD14}" destId="{C5C9A423-2F21-4804-8C25-2A289D334651}" srcOrd="2" destOrd="0" parTransId="{F28644E1-EE19-4238-98AD-8D09C2914B34}" sibTransId="{D83C84E9-A914-41D7-9778-C781D89593D4}"/>
    <dgm:cxn modelId="{A7B98083-6FF8-4C20-81B3-7F2D80E5DDBF}" type="presOf" srcId="{73FB1994-47D1-481E-B728-BFBE97893089}" destId="{4E7ACFBC-ED8C-4A50-A188-E2999C69BC76}" srcOrd="0" destOrd="0" presId="urn:microsoft.com/office/officeart/2018/5/layout/CenteredIconLabelDescriptionList"/>
    <dgm:cxn modelId="{D5F531B6-C48B-44E8-9B14-71C5F318ADAC}" srcId="{A1B9FC63-A068-4D83-AFDE-22F0B60EBD14}" destId="{86D794CF-AC57-477E-AEC0-D71F8672668F}" srcOrd="1" destOrd="0" parTransId="{55712714-45ED-4192-81F4-BB97ED4759B2}" sibTransId="{D5CAD1DF-5452-48BB-B687-DFA39646086E}"/>
    <dgm:cxn modelId="{867CE7E8-D1EA-45B5-A6C9-735719C02E77}" srcId="{F10720CC-8D16-48A3-AD52-0233E56C49E8}" destId="{A1B9FC63-A068-4D83-AFDE-22F0B60EBD14}" srcOrd="1" destOrd="0" parTransId="{146FEFF7-A9D1-492F-BC1B-FBB32D8E3852}" sibTransId="{A7917B39-17E9-486A-AA25-8F8551EC7FC6}"/>
    <dgm:cxn modelId="{98C7F1FD-F139-4540-AAF8-F11DAC1A7D9B}" type="presOf" srcId="{A1B9FC63-A068-4D83-AFDE-22F0B60EBD14}" destId="{7625D2B4-26E7-45BD-AF8C-7CFADA63A9DD}" srcOrd="0" destOrd="0" presId="urn:microsoft.com/office/officeart/2018/5/layout/CenteredIconLabelDescriptionList"/>
    <dgm:cxn modelId="{1B298C37-5561-4464-B2C1-10C6A81D0FF3}" type="presParOf" srcId="{B7452BE6-0236-4AA8-899D-3C6C8ED2677A}" destId="{E4E45532-0DF6-4967-A10B-6A9B1DE5622E}" srcOrd="0" destOrd="0" presId="urn:microsoft.com/office/officeart/2018/5/layout/CenteredIconLabelDescriptionList"/>
    <dgm:cxn modelId="{C13EB27C-CC40-4BCC-8624-8BFB6779C296}" type="presParOf" srcId="{E4E45532-0DF6-4967-A10B-6A9B1DE5622E}" destId="{DDDC2933-8AD2-466A-910A-EC3AAB385780}" srcOrd="0" destOrd="0" presId="urn:microsoft.com/office/officeart/2018/5/layout/CenteredIconLabelDescriptionList"/>
    <dgm:cxn modelId="{4D33D0DA-BB89-447A-85AB-B42770EDDB1D}" type="presParOf" srcId="{E4E45532-0DF6-4967-A10B-6A9B1DE5622E}" destId="{E5DB2065-1E54-4D46-AB4D-7772F1AA2A56}" srcOrd="1" destOrd="0" presId="urn:microsoft.com/office/officeart/2018/5/layout/CenteredIconLabelDescriptionList"/>
    <dgm:cxn modelId="{2C3DEFB9-4248-4081-9757-D20D44D5B642}" type="presParOf" srcId="{E4E45532-0DF6-4967-A10B-6A9B1DE5622E}" destId="{B307E236-4B61-4702-91E6-2035C8AC37D9}" srcOrd="2" destOrd="0" presId="urn:microsoft.com/office/officeart/2018/5/layout/CenteredIconLabelDescriptionList"/>
    <dgm:cxn modelId="{7937B8C3-780B-4EC8-B388-B4F466220EB2}" type="presParOf" srcId="{E4E45532-0DF6-4967-A10B-6A9B1DE5622E}" destId="{6FE26D07-8003-4E64-B05D-7559F8E46F65}" srcOrd="3" destOrd="0" presId="urn:microsoft.com/office/officeart/2018/5/layout/CenteredIconLabelDescriptionList"/>
    <dgm:cxn modelId="{6BDA167B-8F97-4F4C-9BDC-1A9ECC35E709}" type="presParOf" srcId="{E4E45532-0DF6-4967-A10B-6A9B1DE5622E}" destId="{04F3E3DE-0153-46AD-842D-2887D3D1183F}" srcOrd="4" destOrd="0" presId="urn:microsoft.com/office/officeart/2018/5/layout/CenteredIconLabelDescriptionList"/>
    <dgm:cxn modelId="{C8BA2808-3C19-46B8-A921-9CF5A6AC06E4}" type="presParOf" srcId="{B7452BE6-0236-4AA8-899D-3C6C8ED2677A}" destId="{0ACA6EDA-A0B5-4FE6-8EB6-3A016076CFF8}" srcOrd="1" destOrd="0" presId="urn:microsoft.com/office/officeart/2018/5/layout/CenteredIconLabelDescriptionList"/>
    <dgm:cxn modelId="{2EF1BB26-C44C-4FC8-B98B-43A77D41B199}" type="presParOf" srcId="{B7452BE6-0236-4AA8-899D-3C6C8ED2677A}" destId="{04B0618C-8BE9-49F9-9276-B91D3AC17848}" srcOrd="2" destOrd="0" presId="urn:microsoft.com/office/officeart/2018/5/layout/CenteredIconLabelDescriptionList"/>
    <dgm:cxn modelId="{C0065526-16A0-4824-A510-9A23B9A79ACE}" type="presParOf" srcId="{04B0618C-8BE9-49F9-9276-B91D3AC17848}" destId="{24E131A7-8B2A-41B9-A415-2321713D84E3}" srcOrd="0" destOrd="0" presId="urn:microsoft.com/office/officeart/2018/5/layout/CenteredIconLabelDescriptionList"/>
    <dgm:cxn modelId="{0600D87D-7A6A-4F15-860D-8FB80502B204}" type="presParOf" srcId="{04B0618C-8BE9-49F9-9276-B91D3AC17848}" destId="{9F6ACEA2-F012-4F96-A3E4-EE88A5EC1D46}" srcOrd="1" destOrd="0" presId="urn:microsoft.com/office/officeart/2018/5/layout/CenteredIconLabelDescriptionList"/>
    <dgm:cxn modelId="{139C37EF-556B-4CE9-8E14-04E919ABECF2}" type="presParOf" srcId="{04B0618C-8BE9-49F9-9276-B91D3AC17848}" destId="{7625D2B4-26E7-45BD-AF8C-7CFADA63A9DD}" srcOrd="2" destOrd="0" presId="urn:microsoft.com/office/officeart/2018/5/layout/CenteredIconLabelDescriptionList"/>
    <dgm:cxn modelId="{942AFF6D-10D3-4F13-B197-778ECEBA4BB0}" type="presParOf" srcId="{04B0618C-8BE9-49F9-9276-B91D3AC17848}" destId="{C98B249D-8B4F-437D-A0DD-F541B1587853}" srcOrd="3" destOrd="0" presId="urn:microsoft.com/office/officeart/2018/5/layout/CenteredIconLabelDescriptionList"/>
    <dgm:cxn modelId="{F8426DDC-BD81-461C-B3A1-38FCBDDA556B}" type="presParOf" srcId="{04B0618C-8BE9-49F9-9276-B91D3AC17848}" destId="{4E7ACFBC-ED8C-4A50-A188-E2999C69BC76}"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CC89C1-E9E1-44F3-BBED-C4FB3FCB9D10}"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54D64A7F-3D47-4539-AB83-3CDE8BAFD801}">
      <dgm:prSet/>
      <dgm:spPr/>
      <dgm:t>
        <a:bodyPr/>
        <a:lstStyle/>
        <a:p>
          <a:r>
            <a:rPr lang="en-US" dirty="0"/>
            <a:t>According to Wiz and EY, 93% of all cloud environments were at risk when Log4Shell was discovered (</a:t>
          </a:r>
          <a:r>
            <a:rPr lang="en-US" dirty="0" err="1"/>
            <a:t>Wiz.io</a:t>
          </a:r>
          <a:r>
            <a:rPr lang="en-US" dirty="0"/>
            <a:t>, 2024).</a:t>
          </a:r>
        </a:p>
      </dgm:t>
    </dgm:pt>
    <dgm:pt modelId="{9111B085-FF11-49B8-98E3-B49822792FDF}" type="parTrans" cxnId="{CAB7D9AB-6D31-4132-95AE-110A61DE9196}">
      <dgm:prSet/>
      <dgm:spPr/>
      <dgm:t>
        <a:bodyPr/>
        <a:lstStyle/>
        <a:p>
          <a:endParaRPr lang="en-US"/>
        </a:p>
      </dgm:t>
    </dgm:pt>
    <dgm:pt modelId="{C62FF6AF-8ACE-4140-B959-49CA1EDC90BB}" type="sibTrans" cxnId="{CAB7D9AB-6D31-4132-95AE-110A61DE9196}">
      <dgm:prSet/>
      <dgm:spPr/>
      <dgm:t>
        <a:bodyPr/>
        <a:lstStyle/>
        <a:p>
          <a:endParaRPr lang="en-US"/>
        </a:p>
      </dgm:t>
    </dgm:pt>
    <dgm:pt modelId="{30896177-3A03-451F-B556-531F2CB36467}">
      <dgm:prSet/>
      <dgm:spPr/>
      <dgm:t>
        <a:bodyPr/>
        <a:lstStyle/>
        <a:p>
          <a:r>
            <a:rPr lang="en-US" dirty="0"/>
            <a:t>“By 9 December 2021, proof-of-concept code on how to use Log4Shell was posted on GitHub, and hackers were mounting attacks”(IBM, 2024).</a:t>
          </a:r>
        </a:p>
      </dgm:t>
    </dgm:pt>
    <dgm:pt modelId="{5FEBF716-C243-41C7-8CCF-D62E1E9CC11C}" type="parTrans" cxnId="{B418AA64-53CF-4144-985A-38AD7634DBD2}">
      <dgm:prSet/>
      <dgm:spPr/>
      <dgm:t>
        <a:bodyPr/>
        <a:lstStyle/>
        <a:p>
          <a:endParaRPr lang="en-US"/>
        </a:p>
      </dgm:t>
    </dgm:pt>
    <dgm:pt modelId="{85E9A25C-3664-4A8C-B50D-AAC9560599AD}" type="sibTrans" cxnId="{B418AA64-53CF-4144-985A-38AD7634DBD2}">
      <dgm:prSet/>
      <dgm:spPr/>
      <dgm:t>
        <a:bodyPr/>
        <a:lstStyle/>
        <a:p>
          <a:endParaRPr lang="en-US"/>
        </a:p>
      </dgm:t>
    </dgm:pt>
    <dgm:pt modelId="{5D1F0118-DF14-42D4-B925-172EC4A82513}">
      <dgm:prSet/>
      <dgm:spPr/>
      <dgm:t>
        <a:bodyPr/>
        <a:lstStyle/>
        <a:p>
          <a:r>
            <a:rPr lang="en-US" dirty="0"/>
            <a:t>“At the peak of Log4Shell activity, Check Point observed more than 100 attacks every minute, affecting more than</a:t>
          </a:r>
          <a:r>
            <a:rPr lang="en-US" dirty="0">
              <a:hlinkClick xmlns:r="http://schemas.openxmlformats.org/officeDocument/2006/relationships" r:id="rId1"/>
            </a:rPr>
            <a:t> 40% of all business networks globally</a:t>
          </a:r>
          <a:r>
            <a:rPr lang="en-US" dirty="0"/>
            <a:t>” (Checkpoint, 2021).</a:t>
          </a:r>
        </a:p>
      </dgm:t>
    </dgm:pt>
    <dgm:pt modelId="{E28219CB-9D34-4584-B8DC-8B783ED6B1C8}" type="parTrans" cxnId="{1506C565-4841-4544-8985-29447419E6DD}">
      <dgm:prSet/>
      <dgm:spPr/>
      <dgm:t>
        <a:bodyPr/>
        <a:lstStyle/>
        <a:p>
          <a:endParaRPr lang="en-US"/>
        </a:p>
      </dgm:t>
    </dgm:pt>
    <dgm:pt modelId="{F050ABA5-076D-4CE8-A224-10E03F68CDF5}" type="sibTrans" cxnId="{1506C565-4841-4544-8985-29447419E6DD}">
      <dgm:prSet/>
      <dgm:spPr/>
      <dgm:t>
        <a:bodyPr/>
        <a:lstStyle/>
        <a:p>
          <a:endParaRPr lang="en-US"/>
        </a:p>
      </dgm:t>
    </dgm:pt>
    <dgm:pt modelId="{447096E5-5588-BC45-9644-E76A23CA277D}" type="pres">
      <dgm:prSet presAssocID="{CFCC89C1-E9E1-44F3-BBED-C4FB3FCB9D10}" presName="vert0" presStyleCnt="0">
        <dgm:presLayoutVars>
          <dgm:dir/>
          <dgm:animOne val="branch"/>
          <dgm:animLvl val="lvl"/>
        </dgm:presLayoutVars>
      </dgm:prSet>
      <dgm:spPr/>
    </dgm:pt>
    <dgm:pt modelId="{7A9B0C1B-8ED4-3141-9696-6246DD42089B}" type="pres">
      <dgm:prSet presAssocID="{54D64A7F-3D47-4539-AB83-3CDE8BAFD801}" presName="thickLine" presStyleLbl="alignNode1" presStyleIdx="0" presStyleCnt="3"/>
      <dgm:spPr/>
    </dgm:pt>
    <dgm:pt modelId="{44C3A11A-5E15-464F-A158-CFB29978D0D2}" type="pres">
      <dgm:prSet presAssocID="{54D64A7F-3D47-4539-AB83-3CDE8BAFD801}" presName="horz1" presStyleCnt="0"/>
      <dgm:spPr/>
    </dgm:pt>
    <dgm:pt modelId="{3BFC4061-1B92-084C-95BA-60A3AC142D4D}" type="pres">
      <dgm:prSet presAssocID="{54D64A7F-3D47-4539-AB83-3CDE8BAFD801}" presName="tx1" presStyleLbl="revTx" presStyleIdx="0" presStyleCnt="3"/>
      <dgm:spPr/>
    </dgm:pt>
    <dgm:pt modelId="{E08BF758-4CE8-FC4D-AB70-143896D6CF9F}" type="pres">
      <dgm:prSet presAssocID="{54D64A7F-3D47-4539-AB83-3CDE8BAFD801}" presName="vert1" presStyleCnt="0"/>
      <dgm:spPr/>
    </dgm:pt>
    <dgm:pt modelId="{9E6C4840-3E30-194A-B84A-4D9291972993}" type="pres">
      <dgm:prSet presAssocID="{30896177-3A03-451F-B556-531F2CB36467}" presName="thickLine" presStyleLbl="alignNode1" presStyleIdx="1" presStyleCnt="3"/>
      <dgm:spPr/>
    </dgm:pt>
    <dgm:pt modelId="{16CD1107-817B-7F48-AADD-EA9682C0C401}" type="pres">
      <dgm:prSet presAssocID="{30896177-3A03-451F-B556-531F2CB36467}" presName="horz1" presStyleCnt="0"/>
      <dgm:spPr/>
    </dgm:pt>
    <dgm:pt modelId="{FEB91630-F540-1D4B-9434-C6E0B62EE245}" type="pres">
      <dgm:prSet presAssocID="{30896177-3A03-451F-B556-531F2CB36467}" presName="tx1" presStyleLbl="revTx" presStyleIdx="1" presStyleCnt="3"/>
      <dgm:spPr/>
    </dgm:pt>
    <dgm:pt modelId="{25FCAF53-5B01-334E-B351-D95E59DB6D79}" type="pres">
      <dgm:prSet presAssocID="{30896177-3A03-451F-B556-531F2CB36467}" presName="vert1" presStyleCnt="0"/>
      <dgm:spPr/>
    </dgm:pt>
    <dgm:pt modelId="{0C51451F-F683-4248-B15B-24D884D77AF1}" type="pres">
      <dgm:prSet presAssocID="{5D1F0118-DF14-42D4-B925-172EC4A82513}" presName="thickLine" presStyleLbl="alignNode1" presStyleIdx="2" presStyleCnt="3"/>
      <dgm:spPr/>
    </dgm:pt>
    <dgm:pt modelId="{11968028-4C13-A44F-98B1-4117AC65C696}" type="pres">
      <dgm:prSet presAssocID="{5D1F0118-DF14-42D4-B925-172EC4A82513}" presName="horz1" presStyleCnt="0"/>
      <dgm:spPr/>
    </dgm:pt>
    <dgm:pt modelId="{5D11848F-4D39-A541-AAD7-2DB7F0860FE5}" type="pres">
      <dgm:prSet presAssocID="{5D1F0118-DF14-42D4-B925-172EC4A82513}" presName="tx1" presStyleLbl="revTx" presStyleIdx="2" presStyleCnt="3"/>
      <dgm:spPr/>
    </dgm:pt>
    <dgm:pt modelId="{32D2D6A4-4FFB-EB42-88A7-79D1FA8D84B7}" type="pres">
      <dgm:prSet presAssocID="{5D1F0118-DF14-42D4-B925-172EC4A82513}" presName="vert1" presStyleCnt="0"/>
      <dgm:spPr/>
    </dgm:pt>
  </dgm:ptLst>
  <dgm:cxnLst>
    <dgm:cxn modelId="{EF6FF016-1CF9-DA43-B0C6-2141EFAAD3AD}" type="presOf" srcId="{5D1F0118-DF14-42D4-B925-172EC4A82513}" destId="{5D11848F-4D39-A541-AAD7-2DB7F0860FE5}" srcOrd="0" destOrd="0" presId="urn:microsoft.com/office/officeart/2008/layout/LinedList"/>
    <dgm:cxn modelId="{779E3D1F-C178-C94F-A9E5-81CD5926EF2D}" type="presOf" srcId="{54D64A7F-3D47-4539-AB83-3CDE8BAFD801}" destId="{3BFC4061-1B92-084C-95BA-60A3AC142D4D}" srcOrd="0" destOrd="0" presId="urn:microsoft.com/office/officeart/2008/layout/LinedList"/>
    <dgm:cxn modelId="{B418AA64-53CF-4144-985A-38AD7634DBD2}" srcId="{CFCC89C1-E9E1-44F3-BBED-C4FB3FCB9D10}" destId="{30896177-3A03-451F-B556-531F2CB36467}" srcOrd="1" destOrd="0" parTransId="{5FEBF716-C243-41C7-8CCF-D62E1E9CC11C}" sibTransId="{85E9A25C-3664-4A8C-B50D-AAC9560599AD}"/>
    <dgm:cxn modelId="{1506C565-4841-4544-8985-29447419E6DD}" srcId="{CFCC89C1-E9E1-44F3-BBED-C4FB3FCB9D10}" destId="{5D1F0118-DF14-42D4-B925-172EC4A82513}" srcOrd="2" destOrd="0" parTransId="{E28219CB-9D34-4584-B8DC-8B783ED6B1C8}" sibTransId="{F050ABA5-076D-4CE8-A224-10E03F68CDF5}"/>
    <dgm:cxn modelId="{CAB7D9AB-6D31-4132-95AE-110A61DE9196}" srcId="{CFCC89C1-E9E1-44F3-BBED-C4FB3FCB9D10}" destId="{54D64A7F-3D47-4539-AB83-3CDE8BAFD801}" srcOrd="0" destOrd="0" parTransId="{9111B085-FF11-49B8-98E3-B49822792FDF}" sibTransId="{C62FF6AF-8ACE-4140-B959-49CA1EDC90BB}"/>
    <dgm:cxn modelId="{3530C3BD-9EE4-D946-8EC9-A9D11DE5078A}" type="presOf" srcId="{CFCC89C1-E9E1-44F3-BBED-C4FB3FCB9D10}" destId="{447096E5-5588-BC45-9644-E76A23CA277D}" srcOrd="0" destOrd="0" presId="urn:microsoft.com/office/officeart/2008/layout/LinedList"/>
    <dgm:cxn modelId="{B63438D3-5BE8-4640-81E4-242F1E3735E6}" type="presOf" srcId="{30896177-3A03-451F-B556-531F2CB36467}" destId="{FEB91630-F540-1D4B-9434-C6E0B62EE245}" srcOrd="0" destOrd="0" presId="urn:microsoft.com/office/officeart/2008/layout/LinedList"/>
    <dgm:cxn modelId="{3C091AD7-E778-EA4F-BEA8-D4639C84E372}" type="presParOf" srcId="{447096E5-5588-BC45-9644-E76A23CA277D}" destId="{7A9B0C1B-8ED4-3141-9696-6246DD42089B}" srcOrd="0" destOrd="0" presId="urn:microsoft.com/office/officeart/2008/layout/LinedList"/>
    <dgm:cxn modelId="{58C165E7-333B-A74D-BC45-777D818CAA19}" type="presParOf" srcId="{447096E5-5588-BC45-9644-E76A23CA277D}" destId="{44C3A11A-5E15-464F-A158-CFB29978D0D2}" srcOrd="1" destOrd="0" presId="urn:microsoft.com/office/officeart/2008/layout/LinedList"/>
    <dgm:cxn modelId="{D33C5FF0-5A19-EE4E-A956-34A59F980BF2}" type="presParOf" srcId="{44C3A11A-5E15-464F-A158-CFB29978D0D2}" destId="{3BFC4061-1B92-084C-95BA-60A3AC142D4D}" srcOrd="0" destOrd="0" presId="urn:microsoft.com/office/officeart/2008/layout/LinedList"/>
    <dgm:cxn modelId="{BCD65E0A-F315-3347-9F02-22DD7BB5FFE1}" type="presParOf" srcId="{44C3A11A-5E15-464F-A158-CFB29978D0D2}" destId="{E08BF758-4CE8-FC4D-AB70-143896D6CF9F}" srcOrd="1" destOrd="0" presId="urn:microsoft.com/office/officeart/2008/layout/LinedList"/>
    <dgm:cxn modelId="{C172791E-3905-B24A-A274-35ADA3DB05A9}" type="presParOf" srcId="{447096E5-5588-BC45-9644-E76A23CA277D}" destId="{9E6C4840-3E30-194A-B84A-4D9291972993}" srcOrd="2" destOrd="0" presId="urn:microsoft.com/office/officeart/2008/layout/LinedList"/>
    <dgm:cxn modelId="{F970CE05-CAB5-A24A-B16F-94DCC6357828}" type="presParOf" srcId="{447096E5-5588-BC45-9644-E76A23CA277D}" destId="{16CD1107-817B-7F48-AADD-EA9682C0C401}" srcOrd="3" destOrd="0" presId="urn:microsoft.com/office/officeart/2008/layout/LinedList"/>
    <dgm:cxn modelId="{3262BE30-175E-BA48-84EB-65AA454FDD5C}" type="presParOf" srcId="{16CD1107-817B-7F48-AADD-EA9682C0C401}" destId="{FEB91630-F540-1D4B-9434-C6E0B62EE245}" srcOrd="0" destOrd="0" presId="urn:microsoft.com/office/officeart/2008/layout/LinedList"/>
    <dgm:cxn modelId="{312FA8FA-5D31-B249-B3E2-3DA8A3D49DDE}" type="presParOf" srcId="{16CD1107-817B-7F48-AADD-EA9682C0C401}" destId="{25FCAF53-5B01-334E-B351-D95E59DB6D79}" srcOrd="1" destOrd="0" presId="urn:microsoft.com/office/officeart/2008/layout/LinedList"/>
    <dgm:cxn modelId="{3843B0E6-CAA5-1B44-BD85-E97519B1F973}" type="presParOf" srcId="{447096E5-5588-BC45-9644-E76A23CA277D}" destId="{0C51451F-F683-4248-B15B-24D884D77AF1}" srcOrd="4" destOrd="0" presId="urn:microsoft.com/office/officeart/2008/layout/LinedList"/>
    <dgm:cxn modelId="{56F0DCED-3114-4D4D-9EF4-E49AC9436E3F}" type="presParOf" srcId="{447096E5-5588-BC45-9644-E76A23CA277D}" destId="{11968028-4C13-A44F-98B1-4117AC65C696}" srcOrd="5" destOrd="0" presId="urn:microsoft.com/office/officeart/2008/layout/LinedList"/>
    <dgm:cxn modelId="{00A0F539-A3F4-CE45-B7F7-628F62419BA6}" type="presParOf" srcId="{11968028-4C13-A44F-98B1-4117AC65C696}" destId="{5D11848F-4D39-A541-AAD7-2DB7F0860FE5}" srcOrd="0" destOrd="0" presId="urn:microsoft.com/office/officeart/2008/layout/LinedList"/>
    <dgm:cxn modelId="{1984E3A5-4752-B646-A5E2-83D33FBA26B0}" type="presParOf" srcId="{11968028-4C13-A44F-98B1-4117AC65C696}" destId="{32D2D6A4-4FFB-EB42-88A7-79D1FA8D84B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9F6E6EE-C5A9-4963-A2C4-D35A49A931D1}" type="doc">
      <dgm:prSet loTypeId="urn:microsoft.com/office/officeart/2016/7/layout/LinearBlockProcessNumbered" loCatId="process" qsTypeId="urn:microsoft.com/office/officeart/2005/8/quickstyle/simple4" qsCatId="simple" csTypeId="urn:microsoft.com/office/officeart/2005/8/colors/accent1_2" csCatId="accent1"/>
      <dgm:spPr/>
      <dgm:t>
        <a:bodyPr/>
        <a:lstStyle/>
        <a:p>
          <a:endParaRPr lang="en-US"/>
        </a:p>
      </dgm:t>
    </dgm:pt>
    <dgm:pt modelId="{10835C3B-2E4D-4C97-8A54-FC9D5D636AB3}">
      <dgm:prSet/>
      <dgm:spPr/>
      <dgm:t>
        <a:bodyPr/>
        <a:lstStyle/>
        <a:p>
          <a:r>
            <a:rPr lang="en-US" b="0" i="0"/>
            <a:t>Implement a Web Application Firewall (WAF).</a:t>
          </a:r>
          <a:endParaRPr lang="en-US"/>
        </a:p>
      </dgm:t>
    </dgm:pt>
    <dgm:pt modelId="{AACCEDD9-EEED-4BB4-B0A8-421D059ABC80}" type="parTrans" cxnId="{E3B0DAC1-DDEF-48FE-A15B-5446E5053D34}">
      <dgm:prSet/>
      <dgm:spPr/>
      <dgm:t>
        <a:bodyPr/>
        <a:lstStyle/>
        <a:p>
          <a:endParaRPr lang="en-US"/>
        </a:p>
      </dgm:t>
    </dgm:pt>
    <dgm:pt modelId="{07D5193C-F12E-4748-9BAA-D572AFDC1D18}" type="sibTrans" cxnId="{E3B0DAC1-DDEF-48FE-A15B-5446E5053D34}">
      <dgm:prSet phldrT="01" phldr="0"/>
      <dgm:spPr/>
      <dgm:t>
        <a:bodyPr/>
        <a:lstStyle/>
        <a:p>
          <a:r>
            <a:rPr lang="en-US"/>
            <a:t>01</a:t>
          </a:r>
        </a:p>
      </dgm:t>
    </dgm:pt>
    <dgm:pt modelId="{B5085EBA-19F4-4F0A-9B20-8A13E58A44F7}">
      <dgm:prSet/>
      <dgm:spPr/>
      <dgm:t>
        <a:bodyPr/>
        <a:lstStyle/>
        <a:p>
          <a:r>
            <a:rPr lang="en-US" b="0" i="0"/>
            <a:t>Conduct regular security assessments and penetration testing.</a:t>
          </a:r>
          <a:endParaRPr lang="en-US"/>
        </a:p>
      </dgm:t>
    </dgm:pt>
    <dgm:pt modelId="{75ADAB2F-873B-43AD-B474-B01C1311EE9C}" type="parTrans" cxnId="{0DBDFE96-0E91-4E3B-9B49-1C11C7D0A318}">
      <dgm:prSet/>
      <dgm:spPr/>
      <dgm:t>
        <a:bodyPr/>
        <a:lstStyle/>
        <a:p>
          <a:endParaRPr lang="en-US"/>
        </a:p>
      </dgm:t>
    </dgm:pt>
    <dgm:pt modelId="{DF2E5FC3-D0D7-465E-8EB7-C9269338DE23}" type="sibTrans" cxnId="{0DBDFE96-0E91-4E3B-9B49-1C11C7D0A318}">
      <dgm:prSet phldrT="02" phldr="0"/>
      <dgm:spPr/>
      <dgm:t>
        <a:bodyPr/>
        <a:lstStyle/>
        <a:p>
          <a:r>
            <a:rPr lang="en-US"/>
            <a:t>02</a:t>
          </a:r>
        </a:p>
      </dgm:t>
    </dgm:pt>
    <dgm:pt modelId="{CBECF894-0A6D-42D4-9142-B6574F60B850}">
      <dgm:prSet/>
      <dgm:spPr/>
      <dgm:t>
        <a:bodyPr/>
        <a:lstStyle/>
        <a:p>
          <a:r>
            <a:rPr lang="en-US" b="0" i="0"/>
            <a:t>Stay updated with security patches and best practices.</a:t>
          </a:r>
          <a:endParaRPr lang="en-US"/>
        </a:p>
      </dgm:t>
    </dgm:pt>
    <dgm:pt modelId="{8A00ED0A-DA08-4B88-BCA9-A7F698A79EA5}" type="parTrans" cxnId="{14F61DFA-D607-4283-BA9E-6A914B036AD9}">
      <dgm:prSet/>
      <dgm:spPr/>
      <dgm:t>
        <a:bodyPr/>
        <a:lstStyle/>
        <a:p>
          <a:endParaRPr lang="en-US"/>
        </a:p>
      </dgm:t>
    </dgm:pt>
    <dgm:pt modelId="{66C80E19-24F4-4CBB-BB20-C5DA1FEF9251}" type="sibTrans" cxnId="{14F61DFA-D607-4283-BA9E-6A914B036AD9}">
      <dgm:prSet phldrT="03" phldr="0"/>
      <dgm:spPr/>
      <dgm:t>
        <a:bodyPr/>
        <a:lstStyle/>
        <a:p>
          <a:r>
            <a:rPr lang="en-US"/>
            <a:t>03</a:t>
          </a:r>
        </a:p>
      </dgm:t>
    </dgm:pt>
    <dgm:pt modelId="{473CE6B9-200C-4312-AF01-4150C1519633}">
      <dgm:prSet/>
      <dgm:spPr/>
      <dgm:t>
        <a:bodyPr/>
        <a:lstStyle/>
        <a:p>
          <a:r>
            <a:rPr lang="en-US" b="0" i="0"/>
            <a:t>Implement robust incident response plans.</a:t>
          </a:r>
          <a:endParaRPr lang="en-US"/>
        </a:p>
      </dgm:t>
    </dgm:pt>
    <dgm:pt modelId="{564121E8-83D0-49D7-A329-7908B23598DE}" type="parTrans" cxnId="{69AE1199-D621-42B9-9B37-85F778E1BEF3}">
      <dgm:prSet/>
      <dgm:spPr/>
      <dgm:t>
        <a:bodyPr/>
        <a:lstStyle/>
        <a:p>
          <a:endParaRPr lang="en-US"/>
        </a:p>
      </dgm:t>
    </dgm:pt>
    <dgm:pt modelId="{C38C00D2-0C80-48E6-9065-E730C8F6CF92}" type="sibTrans" cxnId="{69AE1199-D621-42B9-9B37-85F778E1BEF3}">
      <dgm:prSet phldrT="04" phldr="0"/>
      <dgm:spPr/>
      <dgm:t>
        <a:bodyPr/>
        <a:lstStyle/>
        <a:p>
          <a:r>
            <a:rPr lang="en-US"/>
            <a:t>04</a:t>
          </a:r>
        </a:p>
      </dgm:t>
    </dgm:pt>
    <dgm:pt modelId="{200AFA38-2B2E-7747-9702-B0C9F598058C}" type="pres">
      <dgm:prSet presAssocID="{D9F6E6EE-C5A9-4963-A2C4-D35A49A931D1}" presName="Name0" presStyleCnt="0">
        <dgm:presLayoutVars>
          <dgm:animLvl val="lvl"/>
          <dgm:resizeHandles val="exact"/>
        </dgm:presLayoutVars>
      </dgm:prSet>
      <dgm:spPr/>
    </dgm:pt>
    <dgm:pt modelId="{84D8DBC7-F8C2-7F4B-82EB-201A16FF1316}" type="pres">
      <dgm:prSet presAssocID="{10835C3B-2E4D-4C97-8A54-FC9D5D636AB3}" presName="compositeNode" presStyleCnt="0">
        <dgm:presLayoutVars>
          <dgm:bulletEnabled val="1"/>
        </dgm:presLayoutVars>
      </dgm:prSet>
      <dgm:spPr/>
    </dgm:pt>
    <dgm:pt modelId="{ED50910B-A2C9-174A-AB59-6285C6B6BDD6}" type="pres">
      <dgm:prSet presAssocID="{10835C3B-2E4D-4C97-8A54-FC9D5D636AB3}" presName="bgRect" presStyleLbl="alignNode1" presStyleIdx="0" presStyleCnt="4"/>
      <dgm:spPr/>
    </dgm:pt>
    <dgm:pt modelId="{11224640-7F72-4C4D-905F-E24536330113}" type="pres">
      <dgm:prSet presAssocID="{07D5193C-F12E-4748-9BAA-D572AFDC1D18}" presName="sibTransNodeRect" presStyleLbl="alignNode1" presStyleIdx="0" presStyleCnt="4">
        <dgm:presLayoutVars>
          <dgm:chMax val="0"/>
          <dgm:bulletEnabled val="1"/>
        </dgm:presLayoutVars>
      </dgm:prSet>
      <dgm:spPr/>
    </dgm:pt>
    <dgm:pt modelId="{FA1B583B-9C2B-A34C-AD87-31B844247403}" type="pres">
      <dgm:prSet presAssocID="{10835C3B-2E4D-4C97-8A54-FC9D5D636AB3}" presName="nodeRect" presStyleLbl="alignNode1" presStyleIdx="0" presStyleCnt="4">
        <dgm:presLayoutVars>
          <dgm:bulletEnabled val="1"/>
        </dgm:presLayoutVars>
      </dgm:prSet>
      <dgm:spPr/>
    </dgm:pt>
    <dgm:pt modelId="{C9F29589-F7C0-FF48-B881-67A9D6FB09B8}" type="pres">
      <dgm:prSet presAssocID="{07D5193C-F12E-4748-9BAA-D572AFDC1D18}" presName="sibTrans" presStyleCnt="0"/>
      <dgm:spPr/>
    </dgm:pt>
    <dgm:pt modelId="{F99A47E4-EB2A-AA4E-80AC-4BCB2FF6326C}" type="pres">
      <dgm:prSet presAssocID="{B5085EBA-19F4-4F0A-9B20-8A13E58A44F7}" presName="compositeNode" presStyleCnt="0">
        <dgm:presLayoutVars>
          <dgm:bulletEnabled val="1"/>
        </dgm:presLayoutVars>
      </dgm:prSet>
      <dgm:spPr/>
    </dgm:pt>
    <dgm:pt modelId="{38EC207A-F752-2443-8FF9-AB6B39F37A14}" type="pres">
      <dgm:prSet presAssocID="{B5085EBA-19F4-4F0A-9B20-8A13E58A44F7}" presName="bgRect" presStyleLbl="alignNode1" presStyleIdx="1" presStyleCnt="4"/>
      <dgm:spPr/>
    </dgm:pt>
    <dgm:pt modelId="{03D7533D-69DC-E84E-B043-47FF38AC1846}" type="pres">
      <dgm:prSet presAssocID="{DF2E5FC3-D0D7-465E-8EB7-C9269338DE23}" presName="sibTransNodeRect" presStyleLbl="alignNode1" presStyleIdx="1" presStyleCnt="4">
        <dgm:presLayoutVars>
          <dgm:chMax val="0"/>
          <dgm:bulletEnabled val="1"/>
        </dgm:presLayoutVars>
      </dgm:prSet>
      <dgm:spPr/>
    </dgm:pt>
    <dgm:pt modelId="{27881932-F9E6-5A4C-85D7-7E223CE043F1}" type="pres">
      <dgm:prSet presAssocID="{B5085EBA-19F4-4F0A-9B20-8A13E58A44F7}" presName="nodeRect" presStyleLbl="alignNode1" presStyleIdx="1" presStyleCnt="4">
        <dgm:presLayoutVars>
          <dgm:bulletEnabled val="1"/>
        </dgm:presLayoutVars>
      </dgm:prSet>
      <dgm:spPr/>
    </dgm:pt>
    <dgm:pt modelId="{AFBDA178-3C39-0246-A815-94404683E536}" type="pres">
      <dgm:prSet presAssocID="{DF2E5FC3-D0D7-465E-8EB7-C9269338DE23}" presName="sibTrans" presStyleCnt="0"/>
      <dgm:spPr/>
    </dgm:pt>
    <dgm:pt modelId="{C5ADA5F4-25C9-B142-8654-5A8D76172230}" type="pres">
      <dgm:prSet presAssocID="{CBECF894-0A6D-42D4-9142-B6574F60B850}" presName="compositeNode" presStyleCnt="0">
        <dgm:presLayoutVars>
          <dgm:bulletEnabled val="1"/>
        </dgm:presLayoutVars>
      </dgm:prSet>
      <dgm:spPr/>
    </dgm:pt>
    <dgm:pt modelId="{51F7C2BC-7D1C-8F45-9FDE-536108899034}" type="pres">
      <dgm:prSet presAssocID="{CBECF894-0A6D-42D4-9142-B6574F60B850}" presName="bgRect" presStyleLbl="alignNode1" presStyleIdx="2" presStyleCnt="4"/>
      <dgm:spPr/>
    </dgm:pt>
    <dgm:pt modelId="{44579157-4F65-2A46-9470-2B6E738310C0}" type="pres">
      <dgm:prSet presAssocID="{66C80E19-24F4-4CBB-BB20-C5DA1FEF9251}" presName="sibTransNodeRect" presStyleLbl="alignNode1" presStyleIdx="2" presStyleCnt="4">
        <dgm:presLayoutVars>
          <dgm:chMax val="0"/>
          <dgm:bulletEnabled val="1"/>
        </dgm:presLayoutVars>
      </dgm:prSet>
      <dgm:spPr/>
    </dgm:pt>
    <dgm:pt modelId="{E87F96DB-17CA-E84C-82A8-AC1742DE8064}" type="pres">
      <dgm:prSet presAssocID="{CBECF894-0A6D-42D4-9142-B6574F60B850}" presName="nodeRect" presStyleLbl="alignNode1" presStyleIdx="2" presStyleCnt="4">
        <dgm:presLayoutVars>
          <dgm:bulletEnabled val="1"/>
        </dgm:presLayoutVars>
      </dgm:prSet>
      <dgm:spPr/>
    </dgm:pt>
    <dgm:pt modelId="{4FE13935-02D7-8542-AFBE-E52FF6952C93}" type="pres">
      <dgm:prSet presAssocID="{66C80E19-24F4-4CBB-BB20-C5DA1FEF9251}" presName="sibTrans" presStyleCnt="0"/>
      <dgm:spPr/>
    </dgm:pt>
    <dgm:pt modelId="{0D09EC99-3CBD-2A48-9A4A-332C745CDCB9}" type="pres">
      <dgm:prSet presAssocID="{473CE6B9-200C-4312-AF01-4150C1519633}" presName="compositeNode" presStyleCnt="0">
        <dgm:presLayoutVars>
          <dgm:bulletEnabled val="1"/>
        </dgm:presLayoutVars>
      </dgm:prSet>
      <dgm:spPr/>
    </dgm:pt>
    <dgm:pt modelId="{AB1718B9-DB07-A942-B8C6-9729631CE861}" type="pres">
      <dgm:prSet presAssocID="{473CE6B9-200C-4312-AF01-4150C1519633}" presName="bgRect" presStyleLbl="alignNode1" presStyleIdx="3" presStyleCnt="4"/>
      <dgm:spPr/>
    </dgm:pt>
    <dgm:pt modelId="{CDBCDB1A-1BD3-734E-9BCA-0DFFD628C94A}" type="pres">
      <dgm:prSet presAssocID="{C38C00D2-0C80-48E6-9065-E730C8F6CF92}" presName="sibTransNodeRect" presStyleLbl="alignNode1" presStyleIdx="3" presStyleCnt="4">
        <dgm:presLayoutVars>
          <dgm:chMax val="0"/>
          <dgm:bulletEnabled val="1"/>
        </dgm:presLayoutVars>
      </dgm:prSet>
      <dgm:spPr/>
    </dgm:pt>
    <dgm:pt modelId="{22E8D31B-46A7-C84E-8B23-74ED59886090}" type="pres">
      <dgm:prSet presAssocID="{473CE6B9-200C-4312-AF01-4150C1519633}" presName="nodeRect" presStyleLbl="alignNode1" presStyleIdx="3" presStyleCnt="4">
        <dgm:presLayoutVars>
          <dgm:bulletEnabled val="1"/>
        </dgm:presLayoutVars>
      </dgm:prSet>
      <dgm:spPr/>
    </dgm:pt>
  </dgm:ptLst>
  <dgm:cxnLst>
    <dgm:cxn modelId="{DC10F818-DF25-5A40-840D-B9AFD9FED1A9}" type="presOf" srcId="{B5085EBA-19F4-4F0A-9B20-8A13E58A44F7}" destId="{38EC207A-F752-2443-8FF9-AB6B39F37A14}" srcOrd="0" destOrd="0" presId="urn:microsoft.com/office/officeart/2016/7/layout/LinearBlockProcessNumbered"/>
    <dgm:cxn modelId="{D84A1838-E191-B14B-BF52-4F1D5503735B}" type="presOf" srcId="{66C80E19-24F4-4CBB-BB20-C5DA1FEF9251}" destId="{44579157-4F65-2A46-9470-2B6E738310C0}" srcOrd="0" destOrd="0" presId="urn:microsoft.com/office/officeart/2016/7/layout/LinearBlockProcessNumbered"/>
    <dgm:cxn modelId="{6E4E4E46-3575-C74B-8C9A-AFD3E4C403AE}" type="presOf" srcId="{10835C3B-2E4D-4C97-8A54-FC9D5D636AB3}" destId="{ED50910B-A2C9-174A-AB59-6285C6B6BDD6}" srcOrd="0" destOrd="0" presId="urn:microsoft.com/office/officeart/2016/7/layout/LinearBlockProcessNumbered"/>
    <dgm:cxn modelId="{4CAEB353-DE99-D546-BA17-8367229D5F41}" type="presOf" srcId="{CBECF894-0A6D-42D4-9142-B6574F60B850}" destId="{E87F96DB-17CA-E84C-82A8-AC1742DE8064}" srcOrd="1" destOrd="0" presId="urn:microsoft.com/office/officeart/2016/7/layout/LinearBlockProcessNumbered"/>
    <dgm:cxn modelId="{DFC5AB6E-1971-7A42-8420-80BCE770F520}" type="presOf" srcId="{07D5193C-F12E-4748-9BAA-D572AFDC1D18}" destId="{11224640-7F72-4C4D-905F-E24536330113}" srcOrd="0" destOrd="0" presId="urn:microsoft.com/office/officeart/2016/7/layout/LinearBlockProcessNumbered"/>
    <dgm:cxn modelId="{E794B778-DA86-6C42-A30E-4EE4EF364AE6}" type="presOf" srcId="{DF2E5FC3-D0D7-465E-8EB7-C9269338DE23}" destId="{03D7533D-69DC-E84E-B043-47FF38AC1846}" srcOrd="0" destOrd="0" presId="urn:microsoft.com/office/officeart/2016/7/layout/LinearBlockProcessNumbered"/>
    <dgm:cxn modelId="{BE8F5C79-FFDB-E743-ADDE-89AAD3CC1AE2}" type="presOf" srcId="{B5085EBA-19F4-4F0A-9B20-8A13E58A44F7}" destId="{27881932-F9E6-5A4C-85D7-7E223CE043F1}" srcOrd="1" destOrd="0" presId="urn:microsoft.com/office/officeart/2016/7/layout/LinearBlockProcessNumbered"/>
    <dgm:cxn modelId="{0DBDFE96-0E91-4E3B-9B49-1C11C7D0A318}" srcId="{D9F6E6EE-C5A9-4963-A2C4-D35A49A931D1}" destId="{B5085EBA-19F4-4F0A-9B20-8A13E58A44F7}" srcOrd="1" destOrd="0" parTransId="{75ADAB2F-873B-43AD-B474-B01C1311EE9C}" sibTransId="{DF2E5FC3-D0D7-465E-8EB7-C9269338DE23}"/>
    <dgm:cxn modelId="{69AE1199-D621-42B9-9B37-85F778E1BEF3}" srcId="{D9F6E6EE-C5A9-4963-A2C4-D35A49A931D1}" destId="{473CE6B9-200C-4312-AF01-4150C1519633}" srcOrd="3" destOrd="0" parTransId="{564121E8-83D0-49D7-A329-7908B23598DE}" sibTransId="{C38C00D2-0C80-48E6-9065-E730C8F6CF92}"/>
    <dgm:cxn modelId="{AA36BAB0-4CC9-0C46-A969-EAAA0D56FB61}" type="presOf" srcId="{10835C3B-2E4D-4C97-8A54-FC9D5D636AB3}" destId="{FA1B583B-9C2B-A34C-AD87-31B844247403}" srcOrd="1" destOrd="0" presId="urn:microsoft.com/office/officeart/2016/7/layout/LinearBlockProcessNumbered"/>
    <dgm:cxn modelId="{E3B0DAC1-DDEF-48FE-A15B-5446E5053D34}" srcId="{D9F6E6EE-C5A9-4963-A2C4-D35A49A931D1}" destId="{10835C3B-2E4D-4C97-8A54-FC9D5D636AB3}" srcOrd="0" destOrd="0" parTransId="{AACCEDD9-EEED-4BB4-B0A8-421D059ABC80}" sibTransId="{07D5193C-F12E-4748-9BAA-D572AFDC1D18}"/>
    <dgm:cxn modelId="{1F35F8C2-2DE4-AA4E-90C9-664ADE336317}" type="presOf" srcId="{D9F6E6EE-C5A9-4963-A2C4-D35A49A931D1}" destId="{200AFA38-2B2E-7747-9702-B0C9F598058C}" srcOrd="0" destOrd="0" presId="urn:microsoft.com/office/officeart/2016/7/layout/LinearBlockProcessNumbered"/>
    <dgm:cxn modelId="{C8E8FBC5-7121-1344-8C38-C2E0308F779B}" type="presOf" srcId="{473CE6B9-200C-4312-AF01-4150C1519633}" destId="{AB1718B9-DB07-A942-B8C6-9729631CE861}" srcOrd="0" destOrd="0" presId="urn:microsoft.com/office/officeart/2016/7/layout/LinearBlockProcessNumbered"/>
    <dgm:cxn modelId="{E13F26C6-E31C-BB4C-A236-26D98DCCF338}" type="presOf" srcId="{C38C00D2-0C80-48E6-9065-E730C8F6CF92}" destId="{CDBCDB1A-1BD3-734E-9BCA-0DFFD628C94A}" srcOrd="0" destOrd="0" presId="urn:microsoft.com/office/officeart/2016/7/layout/LinearBlockProcessNumbered"/>
    <dgm:cxn modelId="{E0DBC0CF-F5CF-D049-B7B6-57958E58D669}" type="presOf" srcId="{CBECF894-0A6D-42D4-9142-B6574F60B850}" destId="{51F7C2BC-7D1C-8F45-9FDE-536108899034}" srcOrd="0" destOrd="0" presId="urn:microsoft.com/office/officeart/2016/7/layout/LinearBlockProcessNumbered"/>
    <dgm:cxn modelId="{9E449CD4-FC1D-CF45-B07E-6D8CB26FDF35}" type="presOf" srcId="{473CE6B9-200C-4312-AF01-4150C1519633}" destId="{22E8D31B-46A7-C84E-8B23-74ED59886090}" srcOrd="1" destOrd="0" presId="urn:microsoft.com/office/officeart/2016/7/layout/LinearBlockProcessNumbered"/>
    <dgm:cxn modelId="{14F61DFA-D607-4283-BA9E-6A914B036AD9}" srcId="{D9F6E6EE-C5A9-4963-A2C4-D35A49A931D1}" destId="{CBECF894-0A6D-42D4-9142-B6574F60B850}" srcOrd="2" destOrd="0" parTransId="{8A00ED0A-DA08-4B88-BCA9-A7F698A79EA5}" sibTransId="{66C80E19-24F4-4CBB-BB20-C5DA1FEF9251}"/>
    <dgm:cxn modelId="{B4D76BEA-82AA-054D-85C6-21A93F9DB725}" type="presParOf" srcId="{200AFA38-2B2E-7747-9702-B0C9F598058C}" destId="{84D8DBC7-F8C2-7F4B-82EB-201A16FF1316}" srcOrd="0" destOrd="0" presId="urn:microsoft.com/office/officeart/2016/7/layout/LinearBlockProcessNumbered"/>
    <dgm:cxn modelId="{721E4615-5567-194C-987E-1CB5484BFD7D}" type="presParOf" srcId="{84D8DBC7-F8C2-7F4B-82EB-201A16FF1316}" destId="{ED50910B-A2C9-174A-AB59-6285C6B6BDD6}" srcOrd="0" destOrd="0" presId="urn:microsoft.com/office/officeart/2016/7/layout/LinearBlockProcessNumbered"/>
    <dgm:cxn modelId="{B1834461-8F2A-A946-A471-80CEB9027B3B}" type="presParOf" srcId="{84D8DBC7-F8C2-7F4B-82EB-201A16FF1316}" destId="{11224640-7F72-4C4D-905F-E24536330113}" srcOrd="1" destOrd="0" presId="urn:microsoft.com/office/officeart/2016/7/layout/LinearBlockProcessNumbered"/>
    <dgm:cxn modelId="{23A64661-6DF0-C74F-A433-2527C9F89B9B}" type="presParOf" srcId="{84D8DBC7-F8C2-7F4B-82EB-201A16FF1316}" destId="{FA1B583B-9C2B-A34C-AD87-31B844247403}" srcOrd="2" destOrd="0" presId="urn:microsoft.com/office/officeart/2016/7/layout/LinearBlockProcessNumbered"/>
    <dgm:cxn modelId="{8A843ED1-D3E4-0F4F-9090-A2FB7F886264}" type="presParOf" srcId="{200AFA38-2B2E-7747-9702-B0C9F598058C}" destId="{C9F29589-F7C0-FF48-B881-67A9D6FB09B8}" srcOrd="1" destOrd="0" presId="urn:microsoft.com/office/officeart/2016/7/layout/LinearBlockProcessNumbered"/>
    <dgm:cxn modelId="{92CDB65C-A8EF-6741-861C-760143E4C1D0}" type="presParOf" srcId="{200AFA38-2B2E-7747-9702-B0C9F598058C}" destId="{F99A47E4-EB2A-AA4E-80AC-4BCB2FF6326C}" srcOrd="2" destOrd="0" presId="urn:microsoft.com/office/officeart/2016/7/layout/LinearBlockProcessNumbered"/>
    <dgm:cxn modelId="{86B8CF90-ECFC-7347-B8A0-5A09E8DEF3BE}" type="presParOf" srcId="{F99A47E4-EB2A-AA4E-80AC-4BCB2FF6326C}" destId="{38EC207A-F752-2443-8FF9-AB6B39F37A14}" srcOrd="0" destOrd="0" presId="urn:microsoft.com/office/officeart/2016/7/layout/LinearBlockProcessNumbered"/>
    <dgm:cxn modelId="{8FB24E7D-CFD6-3E47-B8ED-4079FC8B3247}" type="presParOf" srcId="{F99A47E4-EB2A-AA4E-80AC-4BCB2FF6326C}" destId="{03D7533D-69DC-E84E-B043-47FF38AC1846}" srcOrd="1" destOrd="0" presId="urn:microsoft.com/office/officeart/2016/7/layout/LinearBlockProcessNumbered"/>
    <dgm:cxn modelId="{9985184E-EC99-214D-A928-23062E41B633}" type="presParOf" srcId="{F99A47E4-EB2A-AA4E-80AC-4BCB2FF6326C}" destId="{27881932-F9E6-5A4C-85D7-7E223CE043F1}" srcOrd="2" destOrd="0" presId="urn:microsoft.com/office/officeart/2016/7/layout/LinearBlockProcessNumbered"/>
    <dgm:cxn modelId="{9A35D4F6-66B1-C749-97B1-E91E36C5EBA2}" type="presParOf" srcId="{200AFA38-2B2E-7747-9702-B0C9F598058C}" destId="{AFBDA178-3C39-0246-A815-94404683E536}" srcOrd="3" destOrd="0" presId="urn:microsoft.com/office/officeart/2016/7/layout/LinearBlockProcessNumbered"/>
    <dgm:cxn modelId="{DA580646-0F2A-3543-9F7A-BCF94E162E2B}" type="presParOf" srcId="{200AFA38-2B2E-7747-9702-B0C9F598058C}" destId="{C5ADA5F4-25C9-B142-8654-5A8D76172230}" srcOrd="4" destOrd="0" presId="urn:microsoft.com/office/officeart/2016/7/layout/LinearBlockProcessNumbered"/>
    <dgm:cxn modelId="{34EF113C-9C3F-C840-9600-AB91A5C4464C}" type="presParOf" srcId="{C5ADA5F4-25C9-B142-8654-5A8D76172230}" destId="{51F7C2BC-7D1C-8F45-9FDE-536108899034}" srcOrd="0" destOrd="0" presId="urn:microsoft.com/office/officeart/2016/7/layout/LinearBlockProcessNumbered"/>
    <dgm:cxn modelId="{DD017F49-FDB0-D648-921C-F3E03934505B}" type="presParOf" srcId="{C5ADA5F4-25C9-B142-8654-5A8D76172230}" destId="{44579157-4F65-2A46-9470-2B6E738310C0}" srcOrd="1" destOrd="0" presId="urn:microsoft.com/office/officeart/2016/7/layout/LinearBlockProcessNumbered"/>
    <dgm:cxn modelId="{B1A1E2C0-C68C-DC4D-BC9C-12755F63C3B8}" type="presParOf" srcId="{C5ADA5F4-25C9-B142-8654-5A8D76172230}" destId="{E87F96DB-17CA-E84C-82A8-AC1742DE8064}" srcOrd="2" destOrd="0" presId="urn:microsoft.com/office/officeart/2016/7/layout/LinearBlockProcessNumbered"/>
    <dgm:cxn modelId="{9B26B4EC-67D6-4145-959E-2DF481FB3286}" type="presParOf" srcId="{200AFA38-2B2E-7747-9702-B0C9F598058C}" destId="{4FE13935-02D7-8542-AFBE-E52FF6952C93}" srcOrd="5" destOrd="0" presId="urn:microsoft.com/office/officeart/2016/7/layout/LinearBlockProcessNumbered"/>
    <dgm:cxn modelId="{35687059-0C8E-C549-85BC-14D8903DEC62}" type="presParOf" srcId="{200AFA38-2B2E-7747-9702-B0C9F598058C}" destId="{0D09EC99-3CBD-2A48-9A4A-332C745CDCB9}" srcOrd="6" destOrd="0" presId="urn:microsoft.com/office/officeart/2016/7/layout/LinearBlockProcessNumbered"/>
    <dgm:cxn modelId="{43FBCEB1-3D2B-8143-873C-5985F97459F8}" type="presParOf" srcId="{0D09EC99-3CBD-2A48-9A4A-332C745CDCB9}" destId="{AB1718B9-DB07-A942-B8C6-9729631CE861}" srcOrd="0" destOrd="0" presId="urn:microsoft.com/office/officeart/2016/7/layout/LinearBlockProcessNumbered"/>
    <dgm:cxn modelId="{DDD28659-57D8-6E48-8A66-D5BEFC3CE8D6}" type="presParOf" srcId="{0D09EC99-3CBD-2A48-9A4A-332C745CDCB9}" destId="{CDBCDB1A-1BD3-734E-9BCA-0DFFD628C94A}" srcOrd="1" destOrd="0" presId="urn:microsoft.com/office/officeart/2016/7/layout/LinearBlockProcessNumbered"/>
    <dgm:cxn modelId="{AE99E13F-2567-114A-9C40-0C0AED9A27DA}" type="presParOf" srcId="{0D09EC99-3CBD-2A48-9A4A-332C745CDCB9}" destId="{22E8D31B-46A7-C84E-8B23-74ED59886090}"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8E3395-5A2F-4FDA-A61C-7A86DED02BB7}" type="doc">
      <dgm:prSet loTypeId="urn:microsoft.com/office/officeart/2016/7/layout/LinearBlockProcessNumbered" loCatId="process" qsTypeId="urn:microsoft.com/office/officeart/2005/8/quickstyle/simple4" qsCatId="simple" csTypeId="urn:microsoft.com/office/officeart/2005/8/colors/colorful1" csCatId="colorful"/>
      <dgm:spPr/>
      <dgm:t>
        <a:bodyPr/>
        <a:lstStyle/>
        <a:p>
          <a:endParaRPr lang="en-US"/>
        </a:p>
      </dgm:t>
    </dgm:pt>
    <dgm:pt modelId="{4F0AE3FF-5812-4D4E-906D-F4956043C714}">
      <dgm:prSet/>
      <dgm:spPr/>
      <dgm:t>
        <a:bodyPr/>
        <a:lstStyle/>
        <a:p>
          <a:r>
            <a:rPr lang="en-US" b="0" i="0"/>
            <a:t>Implement security information and event management (SIEM) systems.</a:t>
          </a:r>
          <a:endParaRPr lang="en-US"/>
        </a:p>
      </dgm:t>
    </dgm:pt>
    <dgm:pt modelId="{A9F429CF-A790-4226-80D3-A4B673806A90}" type="parTrans" cxnId="{CC66A213-7F99-419C-91B7-F0FA6D8EE9B8}">
      <dgm:prSet/>
      <dgm:spPr/>
      <dgm:t>
        <a:bodyPr/>
        <a:lstStyle/>
        <a:p>
          <a:endParaRPr lang="en-US"/>
        </a:p>
      </dgm:t>
    </dgm:pt>
    <dgm:pt modelId="{560026A7-8D57-44B3-823C-5A46901D66AB}" type="sibTrans" cxnId="{CC66A213-7F99-419C-91B7-F0FA6D8EE9B8}">
      <dgm:prSet phldrT="01" phldr="0"/>
      <dgm:spPr/>
      <dgm:t>
        <a:bodyPr/>
        <a:lstStyle/>
        <a:p>
          <a:r>
            <a:rPr lang="en-US"/>
            <a:t>01</a:t>
          </a:r>
        </a:p>
      </dgm:t>
    </dgm:pt>
    <dgm:pt modelId="{BBE7086A-87B2-4547-A9DA-E69FA4D2D162}">
      <dgm:prSet/>
      <dgm:spPr/>
      <dgm:t>
        <a:bodyPr/>
        <a:lstStyle/>
        <a:p>
          <a:r>
            <a:rPr lang="en-US" b="0" i="0"/>
            <a:t>Regularly review security logs and alerts.</a:t>
          </a:r>
          <a:endParaRPr lang="en-US"/>
        </a:p>
      </dgm:t>
    </dgm:pt>
    <dgm:pt modelId="{DC580330-E48C-4B2A-B4F5-6E1448C9B433}" type="parTrans" cxnId="{FDDA4C19-2C15-48C9-93D2-618D3406110B}">
      <dgm:prSet/>
      <dgm:spPr/>
      <dgm:t>
        <a:bodyPr/>
        <a:lstStyle/>
        <a:p>
          <a:endParaRPr lang="en-US"/>
        </a:p>
      </dgm:t>
    </dgm:pt>
    <dgm:pt modelId="{49D3B993-3C5F-4CAA-AC82-AAC6EAD29923}" type="sibTrans" cxnId="{FDDA4C19-2C15-48C9-93D2-618D3406110B}">
      <dgm:prSet phldrT="02" phldr="0"/>
      <dgm:spPr/>
      <dgm:t>
        <a:bodyPr/>
        <a:lstStyle/>
        <a:p>
          <a:r>
            <a:rPr lang="en-US"/>
            <a:t>02</a:t>
          </a:r>
        </a:p>
      </dgm:t>
    </dgm:pt>
    <dgm:pt modelId="{A40DD105-109B-4984-BC01-53D162195DAF}">
      <dgm:prSet/>
      <dgm:spPr/>
      <dgm:t>
        <a:bodyPr/>
        <a:lstStyle/>
        <a:p>
          <a:r>
            <a:rPr lang="en-US" b="0" i="0"/>
            <a:t>Foster a security-conscious culture within the organization.</a:t>
          </a:r>
          <a:endParaRPr lang="en-US"/>
        </a:p>
      </dgm:t>
    </dgm:pt>
    <dgm:pt modelId="{F52E176B-18CE-4A37-A9DE-71DF5A4C793D}" type="parTrans" cxnId="{3BD7CD36-C070-404B-8CDD-0B4AD173C5B8}">
      <dgm:prSet/>
      <dgm:spPr/>
      <dgm:t>
        <a:bodyPr/>
        <a:lstStyle/>
        <a:p>
          <a:endParaRPr lang="en-US"/>
        </a:p>
      </dgm:t>
    </dgm:pt>
    <dgm:pt modelId="{F6A7E97C-3F7E-4725-83EF-8E6F8A8CDF39}" type="sibTrans" cxnId="{3BD7CD36-C070-404B-8CDD-0B4AD173C5B8}">
      <dgm:prSet phldrT="03" phldr="0"/>
      <dgm:spPr/>
      <dgm:t>
        <a:bodyPr/>
        <a:lstStyle/>
        <a:p>
          <a:r>
            <a:rPr lang="en-US"/>
            <a:t>03</a:t>
          </a:r>
        </a:p>
      </dgm:t>
    </dgm:pt>
    <dgm:pt modelId="{7C2FD682-7455-4742-A691-3B73EFE0E08F}">
      <dgm:prSet/>
      <dgm:spPr/>
      <dgm:t>
        <a:bodyPr/>
        <a:lstStyle/>
        <a:p>
          <a:r>
            <a:rPr lang="en-US" b="0" i="0"/>
            <a:t>Engage in ongoing security training for developers and staff.</a:t>
          </a:r>
          <a:endParaRPr lang="en-US"/>
        </a:p>
      </dgm:t>
    </dgm:pt>
    <dgm:pt modelId="{4808DFEC-2E89-4104-8A6C-FB2F76E1D52A}" type="parTrans" cxnId="{A54D07DD-52F0-40FE-BDED-35DD5E3178EB}">
      <dgm:prSet/>
      <dgm:spPr/>
      <dgm:t>
        <a:bodyPr/>
        <a:lstStyle/>
        <a:p>
          <a:endParaRPr lang="en-US"/>
        </a:p>
      </dgm:t>
    </dgm:pt>
    <dgm:pt modelId="{D88C9705-D85D-40B6-9A7E-D3D9FFD4DAA9}" type="sibTrans" cxnId="{A54D07DD-52F0-40FE-BDED-35DD5E3178EB}">
      <dgm:prSet phldrT="04" phldr="0"/>
      <dgm:spPr/>
      <dgm:t>
        <a:bodyPr/>
        <a:lstStyle/>
        <a:p>
          <a:r>
            <a:rPr lang="en-US"/>
            <a:t>04</a:t>
          </a:r>
        </a:p>
      </dgm:t>
    </dgm:pt>
    <dgm:pt modelId="{2976E7B5-8DFE-3B44-8266-D104DE38E183}" type="pres">
      <dgm:prSet presAssocID="{7A8E3395-5A2F-4FDA-A61C-7A86DED02BB7}" presName="Name0" presStyleCnt="0">
        <dgm:presLayoutVars>
          <dgm:animLvl val="lvl"/>
          <dgm:resizeHandles val="exact"/>
        </dgm:presLayoutVars>
      </dgm:prSet>
      <dgm:spPr/>
    </dgm:pt>
    <dgm:pt modelId="{EEA46479-7B55-D84F-86D9-FA88FFC0FF41}" type="pres">
      <dgm:prSet presAssocID="{4F0AE3FF-5812-4D4E-906D-F4956043C714}" presName="compositeNode" presStyleCnt="0">
        <dgm:presLayoutVars>
          <dgm:bulletEnabled val="1"/>
        </dgm:presLayoutVars>
      </dgm:prSet>
      <dgm:spPr/>
    </dgm:pt>
    <dgm:pt modelId="{5B87B033-CDCB-6849-91D5-CB82222C8111}" type="pres">
      <dgm:prSet presAssocID="{4F0AE3FF-5812-4D4E-906D-F4956043C714}" presName="bgRect" presStyleLbl="alignNode1" presStyleIdx="0" presStyleCnt="4"/>
      <dgm:spPr/>
    </dgm:pt>
    <dgm:pt modelId="{B0D256E5-BDA5-E740-9606-2C25FE7AAAF2}" type="pres">
      <dgm:prSet presAssocID="{560026A7-8D57-44B3-823C-5A46901D66AB}" presName="sibTransNodeRect" presStyleLbl="alignNode1" presStyleIdx="0" presStyleCnt="4">
        <dgm:presLayoutVars>
          <dgm:chMax val="0"/>
          <dgm:bulletEnabled val="1"/>
        </dgm:presLayoutVars>
      </dgm:prSet>
      <dgm:spPr/>
    </dgm:pt>
    <dgm:pt modelId="{B3A0F6AD-38DC-2946-8FF4-C5FB76652ED2}" type="pres">
      <dgm:prSet presAssocID="{4F0AE3FF-5812-4D4E-906D-F4956043C714}" presName="nodeRect" presStyleLbl="alignNode1" presStyleIdx="0" presStyleCnt="4">
        <dgm:presLayoutVars>
          <dgm:bulletEnabled val="1"/>
        </dgm:presLayoutVars>
      </dgm:prSet>
      <dgm:spPr/>
    </dgm:pt>
    <dgm:pt modelId="{0185AE1B-B0F8-434E-A67C-CF626E4F0C49}" type="pres">
      <dgm:prSet presAssocID="{560026A7-8D57-44B3-823C-5A46901D66AB}" presName="sibTrans" presStyleCnt="0"/>
      <dgm:spPr/>
    </dgm:pt>
    <dgm:pt modelId="{8D6F387C-6996-A946-9788-0CC6AFEFC668}" type="pres">
      <dgm:prSet presAssocID="{BBE7086A-87B2-4547-A9DA-E69FA4D2D162}" presName="compositeNode" presStyleCnt="0">
        <dgm:presLayoutVars>
          <dgm:bulletEnabled val="1"/>
        </dgm:presLayoutVars>
      </dgm:prSet>
      <dgm:spPr/>
    </dgm:pt>
    <dgm:pt modelId="{544E72F4-745B-2B44-82C6-75AF8D4397F6}" type="pres">
      <dgm:prSet presAssocID="{BBE7086A-87B2-4547-A9DA-E69FA4D2D162}" presName="bgRect" presStyleLbl="alignNode1" presStyleIdx="1" presStyleCnt="4"/>
      <dgm:spPr/>
    </dgm:pt>
    <dgm:pt modelId="{E8B97BFC-8F2A-5942-A5C6-CE80F04BE22F}" type="pres">
      <dgm:prSet presAssocID="{49D3B993-3C5F-4CAA-AC82-AAC6EAD29923}" presName="sibTransNodeRect" presStyleLbl="alignNode1" presStyleIdx="1" presStyleCnt="4">
        <dgm:presLayoutVars>
          <dgm:chMax val="0"/>
          <dgm:bulletEnabled val="1"/>
        </dgm:presLayoutVars>
      </dgm:prSet>
      <dgm:spPr/>
    </dgm:pt>
    <dgm:pt modelId="{8B52250F-941D-3249-B4BE-C06DE87BACCC}" type="pres">
      <dgm:prSet presAssocID="{BBE7086A-87B2-4547-A9DA-E69FA4D2D162}" presName="nodeRect" presStyleLbl="alignNode1" presStyleIdx="1" presStyleCnt="4">
        <dgm:presLayoutVars>
          <dgm:bulletEnabled val="1"/>
        </dgm:presLayoutVars>
      </dgm:prSet>
      <dgm:spPr/>
    </dgm:pt>
    <dgm:pt modelId="{19648970-0BD8-7F46-8237-DF44276F78FB}" type="pres">
      <dgm:prSet presAssocID="{49D3B993-3C5F-4CAA-AC82-AAC6EAD29923}" presName="sibTrans" presStyleCnt="0"/>
      <dgm:spPr/>
    </dgm:pt>
    <dgm:pt modelId="{AA6C1F61-0D48-4245-8204-BE7B3400577A}" type="pres">
      <dgm:prSet presAssocID="{A40DD105-109B-4984-BC01-53D162195DAF}" presName="compositeNode" presStyleCnt="0">
        <dgm:presLayoutVars>
          <dgm:bulletEnabled val="1"/>
        </dgm:presLayoutVars>
      </dgm:prSet>
      <dgm:spPr/>
    </dgm:pt>
    <dgm:pt modelId="{8083461C-01E7-7F43-82AC-67C6B4536DEC}" type="pres">
      <dgm:prSet presAssocID="{A40DD105-109B-4984-BC01-53D162195DAF}" presName="bgRect" presStyleLbl="alignNode1" presStyleIdx="2" presStyleCnt="4"/>
      <dgm:spPr/>
    </dgm:pt>
    <dgm:pt modelId="{7DA977BF-B6F8-5744-B304-043A9682A829}" type="pres">
      <dgm:prSet presAssocID="{F6A7E97C-3F7E-4725-83EF-8E6F8A8CDF39}" presName="sibTransNodeRect" presStyleLbl="alignNode1" presStyleIdx="2" presStyleCnt="4">
        <dgm:presLayoutVars>
          <dgm:chMax val="0"/>
          <dgm:bulletEnabled val="1"/>
        </dgm:presLayoutVars>
      </dgm:prSet>
      <dgm:spPr/>
    </dgm:pt>
    <dgm:pt modelId="{A5901CF9-9115-D94E-817D-EA0C3BF66029}" type="pres">
      <dgm:prSet presAssocID="{A40DD105-109B-4984-BC01-53D162195DAF}" presName="nodeRect" presStyleLbl="alignNode1" presStyleIdx="2" presStyleCnt="4">
        <dgm:presLayoutVars>
          <dgm:bulletEnabled val="1"/>
        </dgm:presLayoutVars>
      </dgm:prSet>
      <dgm:spPr/>
    </dgm:pt>
    <dgm:pt modelId="{C24D0C23-E0B2-454C-BEE9-97A5E78CC18C}" type="pres">
      <dgm:prSet presAssocID="{F6A7E97C-3F7E-4725-83EF-8E6F8A8CDF39}" presName="sibTrans" presStyleCnt="0"/>
      <dgm:spPr/>
    </dgm:pt>
    <dgm:pt modelId="{8CA5EFC4-27EE-9847-A518-AC11EFB74995}" type="pres">
      <dgm:prSet presAssocID="{7C2FD682-7455-4742-A691-3B73EFE0E08F}" presName="compositeNode" presStyleCnt="0">
        <dgm:presLayoutVars>
          <dgm:bulletEnabled val="1"/>
        </dgm:presLayoutVars>
      </dgm:prSet>
      <dgm:spPr/>
    </dgm:pt>
    <dgm:pt modelId="{935E8F9F-46D8-4B49-996C-162BB56AD268}" type="pres">
      <dgm:prSet presAssocID="{7C2FD682-7455-4742-A691-3B73EFE0E08F}" presName="bgRect" presStyleLbl="alignNode1" presStyleIdx="3" presStyleCnt="4"/>
      <dgm:spPr/>
    </dgm:pt>
    <dgm:pt modelId="{67EC278B-B7A7-8342-94E6-23DDBF421292}" type="pres">
      <dgm:prSet presAssocID="{D88C9705-D85D-40B6-9A7E-D3D9FFD4DAA9}" presName="sibTransNodeRect" presStyleLbl="alignNode1" presStyleIdx="3" presStyleCnt="4">
        <dgm:presLayoutVars>
          <dgm:chMax val="0"/>
          <dgm:bulletEnabled val="1"/>
        </dgm:presLayoutVars>
      </dgm:prSet>
      <dgm:spPr/>
    </dgm:pt>
    <dgm:pt modelId="{627F5BD8-2C6D-E641-9653-74F126BFB9AF}" type="pres">
      <dgm:prSet presAssocID="{7C2FD682-7455-4742-A691-3B73EFE0E08F}" presName="nodeRect" presStyleLbl="alignNode1" presStyleIdx="3" presStyleCnt="4">
        <dgm:presLayoutVars>
          <dgm:bulletEnabled val="1"/>
        </dgm:presLayoutVars>
      </dgm:prSet>
      <dgm:spPr/>
    </dgm:pt>
  </dgm:ptLst>
  <dgm:cxnLst>
    <dgm:cxn modelId="{CC66A213-7F99-419C-91B7-F0FA6D8EE9B8}" srcId="{7A8E3395-5A2F-4FDA-A61C-7A86DED02BB7}" destId="{4F0AE3FF-5812-4D4E-906D-F4956043C714}" srcOrd="0" destOrd="0" parTransId="{A9F429CF-A790-4226-80D3-A4B673806A90}" sibTransId="{560026A7-8D57-44B3-823C-5A46901D66AB}"/>
    <dgm:cxn modelId="{DD4E9B15-A25D-A347-A2A4-2B404B839DEC}" type="presOf" srcId="{4F0AE3FF-5812-4D4E-906D-F4956043C714}" destId="{B3A0F6AD-38DC-2946-8FF4-C5FB76652ED2}" srcOrd="1" destOrd="0" presId="urn:microsoft.com/office/officeart/2016/7/layout/LinearBlockProcessNumbered"/>
    <dgm:cxn modelId="{FDDA4C19-2C15-48C9-93D2-618D3406110B}" srcId="{7A8E3395-5A2F-4FDA-A61C-7A86DED02BB7}" destId="{BBE7086A-87B2-4547-A9DA-E69FA4D2D162}" srcOrd="1" destOrd="0" parTransId="{DC580330-E48C-4B2A-B4F5-6E1448C9B433}" sibTransId="{49D3B993-3C5F-4CAA-AC82-AAC6EAD29923}"/>
    <dgm:cxn modelId="{6D81BE23-64F3-D44E-B66F-593B649ABFC1}" type="presOf" srcId="{F6A7E97C-3F7E-4725-83EF-8E6F8A8CDF39}" destId="{7DA977BF-B6F8-5744-B304-043A9682A829}" srcOrd="0" destOrd="0" presId="urn:microsoft.com/office/officeart/2016/7/layout/LinearBlockProcessNumbered"/>
    <dgm:cxn modelId="{3BD7CD36-C070-404B-8CDD-0B4AD173C5B8}" srcId="{7A8E3395-5A2F-4FDA-A61C-7A86DED02BB7}" destId="{A40DD105-109B-4984-BC01-53D162195DAF}" srcOrd="2" destOrd="0" parTransId="{F52E176B-18CE-4A37-A9DE-71DF5A4C793D}" sibTransId="{F6A7E97C-3F7E-4725-83EF-8E6F8A8CDF39}"/>
    <dgm:cxn modelId="{319CE357-C6E0-9C4F-8E25-DC2D503C0304}" type="presOf" srcId="{49D3B993-3C5F-4CAA-AC82-AAC6EAD29923}" destId="{E8B97BFC-8F2A-5942-A5C6-CE80F04BE22F}" srcOrd="0" destOrd="0" presId="urn:microsoft.com/office/officeart/2016/7/layout/LinearBlockProcessNumbered"/>
    <dgm:cxn modelId="{FD1AB573-7913-6F46-B06C-194DE406BB04}" type="presOf" srcId="{4F0AE3FF-5812-4D4E-906D-F4956043C714}" destId="{5B87B033-CDCB-6849-91D5-CB82222C8111}" srcOrd="0" destOrd="0" presId="urn:microsoft.com/office/officeart/2016/7/layout/LinearBlockProcessNumbered"/>
    <dgm:cxn modelId="{6466C773-D2C6-C546-8D12-0733E2F33B6B}" type="presOf" srcId="{7C2FD682-7455-4742-A691-3B73EFE0E08F}" destId="{935E8F9F-46D8-4B49-996C-162BB56AD268}" srcOrd="0" destOrd="0" presId="urn:microsoft.com/office/officeart/2016/7/layout/LinearBlockProcessNumbered"/>
    <dgm:cxn modelId="{E468357A-297E-0B41-B0C9-0EC64E481FF7}" type="presOf" srcId="{560026A7-8D57-44B3-823C-5A46901D66AB}" destId="{B0D256E5-BDA5-E740-9606-2C25FE7AAAF2}" srcOrd="0" destOrd="0" presId="urn:microsoft.com/office/officeart/2016/7/layout/LinearBlockProcessNumbered"/>
    <dgm:cxn modelId="{5AD33E87-A4AA-EB44-8F0F-E227C5C0FC51}" type="presOf" srcId="{7A8E3395-5A2F-4FDA-A61C-7A86DED02BB7}" destId="{2976E7B5-8DFE-3B44-8266-D104DE38E183}" srcOrd="0" destOrd="0" presId="urn:microsoft.com/office/officeart/2016/7/layout/LinearBlockProcessNumbered"/>
    <dgm:cxn modelId="{CFCFBAA3-9BD7-7744-91EC-B2DF073156B6}" type="presOf" srcId="{A40DD105-109B-4984-BC01-53D162195DAF}" destId="{8083461C-01E7-7F43-82AC-67C6B4536DEC}" srcOrd="0" destOrd="0" presId="urn:microsoft.com/office/officeart/2016/7/layout/LinearBlockProcessNumbered"/>
    <dgm:cxn modelId="{17DABBBF-FA3D-444F-91EA-51BD85132810}" type="presOf" srcId="{BBE7086A-87B2-4547-A9DA-E69FA4D2D162}" destId="{544E72F4-745B-2B44-82C6-75AF8D4397F6}" srcOrd="0" destOrd="0" presId="urn:microsoft.com/office/officeart/2016/7/layout/LinearBlockProcessNumbered"/>
    <dgm:cxn modelId="{A54D07DD-52F0-40FE-BDED-35DD5E3178EB}" srcId="{7A8E3395-5A2F-4FDA-A61C-7A86DED02BB7}" destId="{7C2FD682-7455-4742-A691-3B73EFE0E08F}" srcOrd="3" destOrd="0" parTransId="{4808DFEC-2E89-4104-8A6C-FB2F76E1D52A}" sibTransId="{D88C9705-D85D-40B6-9A7E-D3D9FFD4DAA9}"/>
    <dgm:cxn modelId="{DEA11DE3-65A0-194A-8BA3-1570FE09DDB7}" type="presOf" srcId="{7C2FD682-7455-4742-A691-3B73EFE0E08F}" destId="{627F5BD8-2C6D-E641-9653-74F126BFB9AF}" srcOrd="1" destOrd="0" presId="urn:microsoft.com/office/officeart/2016/7/layout/LinearBlockProcessNumbered"/>
    <dgm:cxn modelId="{69D265FA-5366-964F-94D5-6E76423A8CCC}" type="presOf" srcId="{A40DD105-109B-4984-BC01-53D162195DAF}" destId="{A5901CF9-9115-D94E-817D-EA0C3BF66029}" srcOrd="1" destOrd="0" presId="urn:microsoft.com/office/officeart/2016/7/layout/LinearBlockProcessNumbered"/>
    <dgm:cxn modelId="{D4B96DFB-DB69-F04D-B1D9-3687B12E16BE}" type="presOf" srcId="{BBE7086A-87B2-4547-A9DA-E69FA4D2D162}" destId="{8B52250F-941D-3249-B4BE-C06DE87BACCC}" srcOrd="1" destOrd="0" presId="urn:microsoft.com/office/officeart/2016/7/layout/LinearBlockProcessNumbered"/>
    <dgm:cxn modelId="{BB9AC9FF-AA78-5746-B9CD-1C08D4A86889}" type="presOf" srcId="{D88C9705-D85D-40B6-9A7E-D3D9FFD4DAA9}" destId="{67EC278B-B7A7-8342-94E6-23DDBF421292}" srcOrd="0" destOrd="0" presId="urn:microsoft.com/office/officeart/2016/7/layout/LinearBlockProcessNumbered"/>
    <dgm:cxn modelId="{464A6B38-A737-8F46-A087-97A046492AF8}" type="presParOf" srcId="{2976E7B5-8DFE-3B44-8266-D104DE38E183}" destId="{EEA46479-7B55-D84F-86D9-FA88FFC0FF41}" srcOrd="0" destOrd="0" presId="urn:microsoft.com/office/officeart/2016/7/layout/LinearBlockProcessNumbered"/>
    <dgm:cxn modelId="{6023BA2C-8198-A34A-8D1F-6CEB33CF255F}" type="presParOf" srcId="{EEA46479-7B55-D84F-86D9-FA88FFC0FF41}" destId="{5B87B033-CDCB-6849-91D5-CB82222C8111}" srcOrd="0" destOrd="0" presId="urn:microsoft.com/office/officeart/2016/7/layout/LinearBlockProcessNumbered"/>
    <dgm:cxn modelId="{39FD1FDD-61FE-F641-9EA1-9A200E549C4C}" type="presParOf" srcId="{EEA46479-7B55-D84F-86D9-FA88FFC0FF41}" destId="{B0D256E5-BDA5-E740-9606-2C25FE7AAAF2}" srcOrd="1" destOrd="0" presId="urn:microsoft.com/office/officeart/2016/7/layout/LinearBlockProcessNumbered"/>
    <dgm:cxn modelId="{C446F893-B54C-DE45-9CEB-310F35E6D39C}" type="presParOf" srcId="{EEA46479-7B55-D84F-86D9-FA88FFC0FF41}" destId="{B3A0F6AD-38DC-2946-8FF4-C5FB76652ED2}" srcOrd="2" destOrd="0" presId="urn:microsoft.com/office/officeart/2016/7/layout/LinearBlockProcessNumbered"/>
    <dgm:cxn modelId="{C564FAB6-B1E0-8B45-9223-7F637293223E}" type="presParOf" srcId="{2976E7B5-8DFE-3B44-8266-D104DE38E183}" destId="{0185AE1B-B0F8-434E-A67C-CF626E4F0C49}" srcOrd="1" destOrd="0" presId="urn:microsoft.com/office/officeart/2016/7/layout/LinearBlockProcessNumbered"/>
    <dgm:cxn modelId="{62B01C27-C2C9-B54C-AE17-2C0211807C94}" type="presParOf" srcId="{2976E7B5-8DFE-3B44-8266-D104DE38E183}" destId="{8D6F387C-6996-A946-9788-0CC6AFEFC668}" srcOrd="2" destOrd="0" presId="urn:microsoft.com/office/officeart/2016/7/layout/LinearBlockProcessNumbered"/>
    <dgm:cxn modelId="{20FFC883-6C78-1442-9A7F-CD4E2EAB2440}" type="presParOf" srcId="{8D6F387C-6996-A946-9788-0CC6AFEFC668}" destId="{544E72F4-745B-2B44-82C6-75AF8D4397F6}" srcOrd="0" destOrd="0" presId="urn:microsoft.com/office/officeart/2016/7/layout/LinearBlockProcessNumbered"/>
    <dgm:cxn modelId="{D0B92825-39B6-2C4E-BC16-828E8F6F24C2}" type="presParOf" srcId="{8D6F387C-6996-A946-9788-0CC6AFEFC668}" destId="{E8B97BFC-8F2A-5942-A5C6-CE80F04BE22F}" srcOrd="1" destOrd="0" presId="urn:microsoft.com/office/officeart/2016/7/layout/LinearBlockProcessNumbered"/>
    <dgm:cxn modelId="{86401EAC-0B95-E348-9BFF-F4E6085DC3E8}" type="presParOf" srcId="{8D6F387C-6996-A946-9788-0CC6AFEFC668}" destId="{8B52250F-941D-3249-B4BE-C06DE87BACCC}" srcOrd="2" destOrd="0" presId="urn:microsoft.com/office/officeart/2016/7/layout/LinearBlockProcessNumbered"/>
    <dgm:cxn modelId="{49DD0FEC-05B0-6848-B94C-7ABF516546F6}" type="presParOf" srcId="{2976E7B5-8DFE-3B44-8266-D104DE38E183}" destId="{19648970-0BD8-7F46-8237-DF44276F78FB}" srcOrd="3" destOrd="0" presId="urn:microsoft.com/office/officeart/2016/7/layout/LinearBlockProcessNumbered"/>
    <dgm:cxn modelId="{E9B505DD-FB94-E341-A9E4-388BCB7455FE}" type="presParOf" srcId="{2976E7B5-8DFE-3B44-8266-D104DE38E183}" destId="{AA6C1F61-0D48-4245-8204-BE7B3400577A}" srcOrd="4" destOrd="0" presId="urn:microsoft.com/office/officeart/2016/7/layout/LinearBlockProcessNumbered"/>
    <dgm:cxn modelId="{87F94D8F-7F17-0443-8766-A2B7E7C0554A}" type="presParOf" srcId="{AA6C1F61-0D48-4245-8204-BE7B3400577A}" destId="{8083461C-01E7-7F43-82AC-67C6B4536DEC}" srcOrd="0" destOrd="0" presId="urn:microsoft.com/office/officeart/2016/7/layout/LinearBlockProcessNumbered"/>
    <dgm:cxn modelId="{8EE59CF6-5F40-9B43-826F-7AD6EF624342}" type="presParOf" srcId="{AA6C1F61-0D48-4245-8204-BE7B3400577A}" destId="{7DA977BF-B6F8-5744-B304-043A9682A829}" srcOrd="1" destOrd="0" presId="urn:microsoft.com/office/officeart/2016/7/layout/LinearBlockProcessNumbered"/>
    <dgm:cxn modelId="{FAC33375-EC09-D749-BDFB-E27D8F595DC3}" type="presParOf" srcId="{AA6C1F61-0D48-4245-8204-BE7B3400577A}" destId="{A5901CF9-9115-D94E-817D-EA0C3BF66029}" srcOrd="2" destOrd="0" presId="urn:microsoft.com/office/officeart/2016/7/layout/LinearBlockProcessNumbered"/>
    <dgm:cxn modelId="{2EF28831-193F-974E-9A54-CC5B8A311746}" type="presParOf" srcId="{2976E7B5-8DFE-3B44-8266-D104DE38E183}" destId="{C24D0C23-E0B2-454C-BEE9-97A5E78CC18C}" srcOrd="5" destOrd="0" presId="urn:microsoft.com/office/officeart/2016/7/layout/LinearBlockProcessNumbered"/>
    <dgm:cxn modelId="{69924ACD-E12D-2A49-A152-9778D27C6D02}" type="presParOf" srcId="{2976E7B5-8DFE-3B44-8266-D104DE38E183}" destId="{8CA5EFC4-27EE-9847-A518-AC11EFB74995}" srcOrd="6" destOrd="0" presId="urn:microsoft.com/office/officeart/2016/7/layout/LinearBlockProcessNumbered"/>
    <dgm:cxn modelId="{9CEA44C3-1CF1-544D-BF69-72F5106E89D4}" type="presParOf" srcId="{8CA5EFC4-27EE-9847-A518-AC11EFB74995}" destId="{935E8F9F-46D8-4B49-996C-162BB56AD268}" srcOrd="0" destOrd="0" presId="urn:microsoft.com/office/officeart/2016/7/layout/LinearBlockProcessNumbered"/>
    <dgm:cxn modelId="{BC689AE9-76D2-734F-8AC8-4F56B183F476}" type="presParOf" srcId="{8CA5EFC4-27EE-9847-A518-AC11EFB74995}" destId="{67EC278B-B7A7-8342-94E6-23DDBF421292}" srcOrd="1" destOrd="0" presId="urn:microsoft.com/office/officeart/2016/7/layout/LinearBlockProcessNumbered"/>
    <dgm:cxn modelId="{EFB9EB2D-D251-A247-8237-7E3A66702965}" type="presParOf" srcId="{8CA5EFC4-27EE-9847-A518-AC11EFB74995}" destId="{627F5BD8-2C6D-E641-9653-74F126BFB9AF}"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DC2933-8AD2-466A-910A-EC3AAB385780}">
      <dsp:nvSpPr>
        <dsp:cNvPr id="0" name=""/>
        <dsp:cNvSpPr/>
      </dsp:nvSpPr>
      <dsp:spPr>
        <a:xfrm>
          <a:off x="1963800" y="137925"/>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07E236-4B61-4702-91E6-2035C8AC37D9}">
      <dsp:nvSpPr>
        <dsp:cNvPr id="0" name=""/>
        <dsp:cNvSpPr/>
      </dsp:nvSpPr>
      <dsp:spPr>
        <a:xfrm>
          <a:off x="559800" y="1820898"/>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US" sz="2000" b="0" i="0" kern="1200"/>
            <a:t>Manipulating database queries to gain unauthorized access or modify data.</a:t>
          </a:r>
          <a:endParaRPr lang="en-US" sz="2000" kern="1200"/>
        </a:p>
      </dsp:txBody>
      <dsp:txXfrm>
        <a:off x="559800" y="1820898"/>
        <a:ext cx="4320000" cy="648000"/>
      </dsp:txXfrm>
    </dsp:sp>
    <dsp:sp modelId="{04F3E3DE-0153-46AD-842D-2887D3D1183F}">
      <dsp:nvSpPr>
        <dsp:cNvPr id="0" name=""/>
        <dsp:cNvSpPr/>
      </dsp:nvSpPr>
      <dsp:spPr>
        <a:xfrm>
          <a:off x="559800" y="2548420"/>
          <a:ext cx="4320000" cy="1565613"/>
        </a:xfrm>
        <a:prstGeom prst="rect">
          <a:avLst/>
        </a:prstGeom>
        <a:noFill/>
        <a:ln>
          <a:noFill/>
        </a:ln>
        <a:effectLst/>
      </dsp:spPr>
      <dsp:style>
        <a:lnRef idx="0">
          <a:scrgbClr r="0" g="0" b="0"/>
        </a:lnRef>
        <a:fillRef idx="0">
          <a:scrgbClr r="0" g="0" b="0"/>
        </a:fillRef>
        <a:effectRef idx="0">
          <a:scrgbClr r="0" g="0" b="0"/>
        </a:effectRef>
        <a:fontRef idx="minor"/>
      </dsp:style>
    </dsp:sp>
    <dsp:sp modelId="{24E131A7-8B2A-41B9-A415-2321713D84E3}">
      <dsp:nvSpPr>
        <dsp:cNvPr id="0" name=""/>
        <dsp:cNvSpPr/>
      </dsp:nvSpPr>
      <dsp:spPr>
        <a:xfrm>
          <a:off x="7039800" y="137925"/>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25D2B4-26E7-45BD-AF8C-7CFADA63A9DD}">
      <dsp:nvSpPr>
        <dsp:cNvPr id="0" name=""/>
        <dsp:cNvSpPr/>
      </dsp:nvSpPr>
      <dsp:spPr>
        <a:xfrm>
          <a:off x="5635800" y="1820898"/>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US" sz="2000" b="1" i="0" kern="1200"/>
            <a:t>Mitigation:</a:t>
          </a:r>
          <a:endParaRPr lang="en-US" sz="2000" kern="1200"/>
        </a:p>
      </dsp:txBody>
      <dsp:txXfrm>
        <a:off x="5635800" y="1820898"/>
        <a:ext cx="4320000" cy="648000"/>
      </dsp:txXfrm>
    </dsp:sp>
    <dsp:sp modelId="{4E7ACFBC-ED8C-4A50-A188-E2999C69BC76}">
      <dsp:nvSpPr>
        <dsp:cNvPr id="0" name=""/>
        <dsp:cNvSpPr/>
      </dsp:nvSpPr>
      <dsp:spPr>
        <a:xfrm>
          <a:off x="5635800" y="2548420"/>
          <a:ext cx="4320000" cy="1565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0" i="0" kern="1200"/>
            <a:t>Parameterized Queries: Use prepared statements to prevent direct injection.</a:t>
          </a:r>
          <a:endParaRPr lang="en-US" sz="1500" kern="1200"/>
        </a:p>
        <a:p>
          <a:pPr marL="0" lvl="0" indent="0" algn="ctr" defTabSz="666750">
            <a:lnSpc>
              <a:spcPct val="100000"/>
            </a:lnSpc>
            <a:spcBef>
              <a:spcPct val="0"/>
            </a:spcBef>
            <a:spcAft>
              <a:spcPct val="35000"/>
            </a:spcAft>
            <a:buNone/>
          </a:pPr>
          <a:r>
            <a:rPr lang="en-US" sz="1500" b="0" i="0" kern="1200"/>
            <a:t>Input Validation: Strictly validate user inputs to prevent malicious code.</a:t>
          </a:r>
          <a:endParaRPr lang="en-US" sz="1500" kern="1200"/>
        </a:p>
        <a:p>
          <a:pPr marL="0" lvl="0" indent="0" algn="ctr" defTabSz="666750">
            <a:lnSpc>
              <a:spcPct val="100000"/>
            </a:lnSpc>
            <a:spcBef>
              <a:spcPct val="0"/>
            </a:spcBef>
            <a:spcAft>
              <a:spcPct val="35000"/>
            </a:spcAft>
            <a:buNone/>
          </a:pPr>
          <a:r>
            <a:rPr lang="en-US" sz="1500" b="0" i="0" kern="1200"/>
            <a:t>Least Privilege Principle: Grant database users only necessary permissions.</a:t>
          </a:r>
          <a:endParaRPr lang="en-US" sz="1500" kern="1200"/>
        </a:p>
      </dsp:txBody>
      <dsp:txXfrm>
        <a:off x="5635800" y="2548420"/>
        <a:ext cx="4320000" cy="15656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9B0C1B-8ED4-3141-9696-6246DD42089B}">
      <dsp:nvSpPr>
        <dsp:cNvPr id="0" name=""/>
        <dsp:cNvSpPr/>
      </dsp:nvSpPr>
      <dsp:spPr>
        <a:xfrm>
          <a:off x="0" y="2703"/>
          <a:ext cx="6900512"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FC4061-1B92-084C-95BA-60A3AC142D4D}">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According to Wiz and EY, 93% of all cloud environments were at risk when Log4Shell was discovered (</a:t>
          </a:r>
          <a:r>
            <a:rPr lang="en-US" sz="2600" kern="1200" dirty="0" err="1"/>
            <a:t>Wiz.io</a:t>
          </a:r>
          <a:r>
            <a:rPr lang="en-US" sz="2600" kern="1200" dirty="0"/>
            <a:t>, 2024).</a:t>
          </a:r>
        </a:p>
      </dsp:txBody>
      <dsp:txXfrm>
        <a:off x="0" y="2703"/>
        <a:ext cx="6900512" cy="1843578"/>
      </dsp:txXfrm>
    </dsp:sp>
    <dsp:sp modelId="{9E6C4840-3E30-194A-B84A-4D9291972993}">
      <dsp:nvSpPr>
        <dsp:cNvPr id="0" name=""/>
        <dsp:cNvSpPr/>
      </dsp:nvSpPr>
      <dsp:spPr>
        <a:xfrm>
          <a:off x="0" y="1846281"/>
          <a:ext cx="6900512" cy="0"/>
        </a:xfrm>
        <a:prstGeom prst="line">
          <a:avLst/>
        </a:prstGeom>
        <a:solidFill>
          <a:schemeClr val="accent2">
            <a:hueOff val="3221806"/>
            <a:satOff val="-9246"/>
            <a:lumOff val="-14805"/>
            <a:alphaOff val="0"/>
          </a:schemeClr>
        </a:solidFill>
        <a:ln w="19050" cap="flat" cmpd="sng" algn="ctr">
          <a:solidFill>
            <a:schemeClr val="accent2">
              <a:hueOff val="3221806"/>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B91630-F540-1D4B-9434-C6E0B62EE245}">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“By 9 December 2021, proof-of-concept code on how to use Log4Shell was posted on GitHub, and hackers were mounting attacks”(IBM, 2024).</a:t>
          </a:r>
        </a:p>
      </dsp:txBody>
      <dsp:txXfrm>
        <a:off x="0" y="1846281"/>
        <a:ext cx="6900512" cy="1843578"/>
      </dsp:txXfrm>
    </dsp:sp>
    <dsp:sp modelId="{0C51451F-F683-4248-B15B-24D884D77AF1}">
      <dsp:nvSpPr>
        <dsp:cNvPr id="0" name=""/>
        <dsp:cNvSpPr/>
      </dsp:nvSpPr>
      <dsp:spPr>
        <a:xfrm>
          <a:off x="0" y="3689859"/>
          <a:ext cx="6900512" cy="0"/>
        </a:xfrm>
        <a:prstGeom prst="line">
          <a:avLst/>
        </a:prstGeom>
        <a:solidFill>
          <a:schemeClr val="accent2">
            <a:hueOff val="6443612"/>
            <a:satOff val="-18493"/>
            <a:lumOff val="-29609"/>
            <a:alphaOff val="0"/>
          </a:schemeClr>
        </a:solidFill>
        <a:ln w="19050" cap="flat" cmpd="sng" algn="ctr">
          <a:solidFill>
            <a:schemeClr val="accent2">
              <a:hueOff val="6443612"/>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11848F-4D39-A541-AAD7-2DB7F0860FE5}">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“At the peak of Log4Shell activity, Check Point observed more than 100 attacks every minute, affecting more than</a:t>
          </a:r>
          <a:r>
            <a:rPr lang="en-US" sz="2600" kern="1200" dirty="0">
              <a:hlinkClick xmlns:r="http://schemas.openxmlformats.org/officeDocument/2006/relationships" r:id="rId1"/>
            </a:rPr>
            <a:t> 40% of all business networks globally</a:t>
          </a:r>
          <a:r>
            <a:rPr lang="en-US" sz="2600" kern="1200" dirty="0"/>
            <a:t>” (Checkpoint, 2021).</a:t>
          </a:r>
        </a:p>
      </dsp:txBody>
      <dsp:txXfrm>
        <a:off x="0" y="3689859"/>
        <a:ext cx="6900512" cy="18435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0910B-A2C9-174A-AB59-6285C6B6BDD6}">
      <dsp:nvSpPr>
        <dsp:cNvPr id="0" name=""/>
        <dsp:cNvSpPr/>
      </dsp:nvSpPr>
      <dsp:spPr>
        <a:xfrm>
          <a:off x="130" y="1783577"/>
          <a:ext cx="1572304" cy="18867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55309" tIns="0" rIns="155309" bIns="330200" numCol="1" spcCol="1270" anchor="t" anchorCtr="0">
          <a:noAutofit/>
        </a:bodyPr>
        <a:lstStyle/>
        <a:p>
          <a:pPr marL="0" lvl="0" indent="0" algn="l" defTabSz="488950">
            <a:lnSpc>
              <a:spcPct val="90000"/>
            </a:lnSpc>
            <a:spcBef>
              <a:spcPct val="0"/>
            </a:spcBef>
            <a:spcAft>
              <a:spcPct val="35000"/>
            </a:spcAft>
            <a:buNone/>
          </a:pPr>
          <a:r>
            <a:rPr lang="en-US" sz="1100" b="0" i="0" kern="1200"/>
            <a:t>Implement a Web Application Firewall (WAF).</a:t>
          </a:r>
          <a:endParaRPr lang="en-US" sz="1100" kern="1200"/>
        </a:p>
      </dsp:txBody>
      <dsp:txXfrm>
        <a:off x="130" y="2538283"/>
        <a:ext cx="1572304" cy="1132059"/>
      </dsp:txXfrm>
    </dsp:sp>
    <dsp:sp modelId="{11224640-7F72-4C4D-905F-E24536330113}">
      <dsp:nvSpPr>
        <dsp:cNvPr id="0" name=""/>
        <dsp:cNvSpPr/>
      </dsp:nvSpPr>
      <dsp:spPr>
        <a:xfrm>
          <a:off x="130" y="1783577"/>
          <a:ext cx="1572304" cy="754706"/>
        </a:xfrm>
        <a:prstGeom prst="rect">
          <a:avLst/>
        </a:prstGeom>
        <a:noFill/>
        <a:ln w="1270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155309" tIns="165100" rIns="155309" bIns="165100" numCol="1" spcCol="1270" anchor="ctr" anchorCtr="0">
          <a:noAutofit/>
        </a:bodyPr>
        <a:lstStyle/>
        <a:p>
          <a:pPr marL="0" lvl="0" indent="0" algn="l" defTabSz="1333500">
            <a:lnSpc>
              <a:spcPct val="90000"/>
            </a:lnSpc>
            <a:spcBef>
              <a:spcPct val="0"/>
            </a:spcBef>
            <a:spcAft>
              <a:spcPct val="35000"/>
            </a:spcAft>
            <a:buNone/>
          </a:pPr>
          <a:r>
            <a:rPr lang="en-US" sz="3000" kern="1200"/>
            <a:t>01</a:t>
          </a:r>
        </a:p>
      </dsp:txBody>
      <dsp:txXfrm>
        <a:off x="130" y="1783577"/>
        <a:ext cx="1572304" cy="754706"/>
      </dsp:txXfrm>
    </dsp:sp>
    <dsp:sp modelId="{38EC207A-F752-2443-8FF9-AB6B39F37A14}">
      <dsp:nvSpPr>
        <dsp:cNvPr id="0" name=""/>
        <dsp:cNvSpPr/>
      </dsp:nvSpPr>
      <dsp:spPr>
        <a:xfrm>
          <a:off x="1698219" y="1783577"/>
          <a:ext cx="1572304" cy="18867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55309" tIns="0" rIns="155309" bIns="330200" numCol="1" spcCol="1270" anchor="t" anchorCtr="0">
          <a:noAutofit/>
        </a:bodyPr>
        <a:lstStyle/>
        <a:p>
          <a:pPr marL="0" lvl="0" indent="0" algn="l" defTabSz="488950">
            <a:lnSpc>
              <a:spcPct val="90000"/>
            </a:lnSpc>
            <a:spcBef>
              <a:spcPct val="0"/>
            </a:spcBef>
            <a:spcAft>
              <a:spcPct val="35000"/>
            </a:spcAft>
            <a:buNone/>
          </a:pPr>
          <a:r>
            <a:rPr lang="en-US" sz="1100" b="0" i="0" kern="1200"/>
            <a:t>Conduct regular security assessments and penetration testing.</a:t>
          </a:r>
          <a:endParaRPr lang="en-US" sz="1100" kern="1200"/>
        </a:p>
      </dsp:txBody>
      <dsp:txXfrm>
        <a:off x="1698219" y="2538283"/>
        <a:ext cx="1572304" cy="1132059"/>
      </dsp:txXfrm>
    </dsp:sp>
    <dsp:sp modelId="{03D7533D-69DC-E84E-B043-47FF38AC1846}">
      <dsp:nvSpPr>
        <dsp:cNvPr id="0" name=""/>
        <dsp:cNvSpPr/>
      </dsp:nvSpPr>
      <dsp:spPr>
        <a:xfrm>
          <a:off x="1698219" y="1783577"/>
          <a:ext cx="1572304" cy="754706"/>
        </a:xfrm>
        <a:prstGeom prst="rect">
          <a:avLst/>
        </a:prstGeom>
        <a:noFill/>
        <a:ln w="1270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155309" tIns="165100" rIns="155309" bIns="165100" numCol="1" spcCol="1270" anchor="ctr" anchorCtr="0">
          <a:noAutofit/>
        </a:bodyPr>
        <a:lstStyle/>
        <a:p>
          <a:pPr marL="0" lvl="0" indent="0" algn="l" defTabSz="1333500">
            <a:lnSpc>
              <a:spcPct val="90000"/>
            </a:lnSpc>
            <a:spcBef>
              <a:spcPct val="0"/>
            </a:spcBef>
            <a:spcAft>
              <a:spcPct val="35000"/>
            </a:spcAft>
            <a:buNone/>
          </a:pPr>
          <a:r>
            <a:rPr lang="en-US" sz="3000" kern="1200"/>
            <a:t>02</a:t>
          </a:r>
        </a:p>
      </dsp:txBody>
      <dsp:txXfrm>
        <a:off x="1698219" y="1783577"/>
        <a:ext cx="1572304" cy="754706"/>
      </dsp:txXfrm>
    </dsp:sp>
    <dsp:sp modelId="{51F7C2BC-7D1C-8F45-9FDE-536108899034}">
      <dsp:nvSpPr>
        <dsp:cNvPr id="0" name=""/>
        <dsp:cNvSpPr/>
      </dsp:nvSpPr>
      <dsp:spPr>
        <a:xfrm>
          <a:off x="3396308" y="1783577"/>
          <a:ext cx="1572304" cy="18867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55309" tIns="0" rIns="155309" bIns="330200" numCol="1" spcCol="1270" anchor="t" anchorCtr="0">
          <a:noAutofit/>
        </a:bodyPr>
        <a:lstStyle/>
        <a:p>
          <a:pPr marL="0" lvl="0" indent="0" algn="l" defTabSz="488950">
            <a:lnSpc>
              <a:spcPct val="90000"/>
            </a:lnSpc>
            <a:spcBef>
              <a:spcPct val="0"/>
            </a:spcBef>
            <a:spcAft>
              <a:spcPct val="35000"/>
            </a:spcAft>
            <a:buNone/>
          </a:pPr>
          <a:r>
            <a:rPr lang="en-US" sz="1100" b="0" i="0" kern="1200"/>
            <a:t>Stay updated with security patches and best practices.</a:t>
          </a:r>
          <a:endParaRPr lang="en-US" sz="1100" kern="1200"/>
        </a:p>
      </dsp:txBody>
      <dsp:txXfrm>
        <a:off x="3396308" y="2538283"/>
        <a:ext cx="1572304" cy="1132059"/>
      </dsp:txXfrm>
    </dsp:sp>
    <dsp:sp modelId="{44579157-4F65-2A46-9470-2B6E738310C0}">
      <dsp:nvSpPr>
        <dsp:cNvPr id="0" name=""/>
        <dsp:cNvSpPr/>
      </dsp:nvSpPr>
      <dsp:spPr>
        <a:xfrm>
          <a:off x="3396308" y="1783577"/>
          <a:ext cx="1572304" cy="754706"/>
        </a:xfrm>
        <a:prstGeom prst="rect">
          <a:avLst/>
        </a:prstGeom>
        <a:noFill/>
        <a:ln w="1270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155309" tIns="165100" rIns="155309" bIns="165100" numCol="1" spcCol="1270" anchor="ctr" anchorCtr="0">
          <a:noAutofit/>
        </a:bodyPr>
        <a:lstStyle/>
        <a:p>
          <a:pPr marL="0" lvl="0" indent="0" algn="l" defTabSz="1333500">
            <a:lnSpc>
              <a:spcPct val="90000"/>
            </a:lnSpc>
            <a:spcBef>
              <a:spcPct val="0"/>
            </a:spcBef>
            <a:spcAft>
              <a:spcPct val="35000"/>
            </a:spcAft>
            <a:buNone/>
          </a:pPr>
          <a:r>
            <a:rPr lang="en-US" sz="3000" kern="1200"/>
            <a:t>03</a:t>
          </a:r>
        </a:p>
      </dsp:txBody>
      <dsp:txXfrm>
        <a:off x="3396308" y="1783577"/>
        <a:ext cx="1572304" cy="754706"/>
      </dsp:txXfrm>
    </dsp:sp>
    <dsp:sp modelId="{AB1718B9-DB07-A942-B8C6-9729631CE861}">
      <dsp:nvSpPr>
        <dsp:cNvPr id="0" name=""/>
        <dsp:cNvSpPr/>
      </dsp:nvSpPr>
      <dsp:spPr>
        <a:xfrm>
          <a:off x="5094397" y="1783577"/>
          <a:ext cx="1572304" cy="188676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55309" tIns="0" rIns="155309" bIns="330200" numCol="1" spcCol="1270" anchor="t" anchorCtr="0">
          <a:noAutofit/>
        </a:bodyPr>
        <a:lstStyle/>
        <a:p>
          <a:pPr marL="0" lvl="0" indent="0" algn="l" defTabSz="488950">
            <a:lnSpc>
              <a:spcPct val="90000"/>
            </a:lnSpc>
            <a:spcBef>
              <a:spcPct val="0"/>
            </a:spcBef>
            <a:spcAft>
              <a:spcPct val="35000"/>
            </a:spcAft>
            <a:buNone/>
          </a:pPr>
          <a:r>
            <a:rPr lang="en-US" sz="1100" b="0" i="0" kern="1200"/>
            <a:t>Implement robust incident response plans.</a:t>
          </a:r>
          <a:endParaRPr lang="en-US" sz="1100" kern="1200"/>
        </a:p>
      </dsp:txBody>
      <dsp:txXfrm>
        <a:off x="5094397" y="2538283"/>
        <a:ext cx="1572304" cy="1132059"/>
      </dsp:txXfrm>
    </dsp:sp>
    <dsp:sp modelId="{CDBCDB1A-1BD3-734E-9BCA-0DFFD628C94A}">
      <dsp:nvSpPr>
        <dsp:cNvPr id="0" name=""/>
        <dsp:cNvSpPr/>
      </dsp:nvSpPr>
      <dsp:spPr>
        <a:xfrm>
          <a:off x="5094397" y="1783577"/>
          <a:ext cx="1572304" cy="754706"/>
        </a:xfrm>
        <a:prstGeom prst="rect">
          <a:avLst/>
        </a:prstGeom>
        <a:noFill/>
        <a:ln w="1270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155309" tIns="165100" rIns="155309" bIns="165100" numCol="1" spcCol="1270" anchor="ctr" anchorCtr="0">
          <a:noAutofit/>
        </a:bodyPr>
        <a:lstStyle/>
        <a:p>
          <a:pPr marL="0" lvl="0" indent="0" algn="l" defTabSz="1333500">
            <a:lnSpc>
              <a:spcPct val="90000"/>
            </a:lnSpc>
            <a:spcBef>
              <a:spcPct val="0"/>
            </a:spcBef>
            <a:spcAft>
              <a:spcPct val="35000"/>
            </a:spcAft>
            <a:buNone/>
          </a:pPr>
          <a:r>
            <a:rPr lang="en-US" sz="3000" kern="1200"/>
            <a:t>04</a:t>
          </a:r>
        </a:p>
      </dsp:txBody>
      <dsp:txXfrm>
        <a:off x="5094397" y="1783577"/>
        <a:ext cx="1572304" cy="7547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87B033-CDCB-6849-91D5-CB82222C8111}">
      <dsp:nvSpPr>
        <dsp:cNvPr id="0" name=""/>
        <dsp:cNvSpPr/>
      </dsp:nvSpPr>
      <dsp:spPr>
        <a:xfrm>
          <a:off x="130" y="1783577"/>
          <a:ext cx="1572304" cy="188676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55309" tIns="0" rIns="155309" bIns="330200" numCol="1" spcCol="1270" anchor="t" anchorCtr="0">
          <a:noAutofit/>
        </a:bodyPr>
        <a:lstStyle/>
        <a:p>
          <a:pPr marL="0" lvl="0" indent="0" algn="l" defTabSz="488950">
            <a:lnSpc>
              <a:spcPct val="90000"/>
            </a:lnSpc>
            <a:spcBef>
              <a:spcPct val="0"/>
            </a:spcBef>
            <a:spcAft>
              <a:spcPct val="35000"/>
            </a:spcAft>
            <a:buNone/>
          </a:pPr>
          <a:r>
            <a:rPr lang="en-US" sz="1100" b="0" i="0" kern="1200"/>
            <a:t>Implement security information and event management (SIEM) systems.</a:t>
          </a:r>
          <a:endParaRPr lang="en-US" sz="1100" kern="1200"/>
        </a:p>
      </dsp:txBody>
      <dsp:txXfrm>
        <a:off x="130" y="2538283"/>
        <a:ext cx="1572304" cy="1132059"/>
      </dsp:txXfrm>
    </dsp:sp>
    <dsp:sp modelId="{B0D256E5-BDA5-E740-9606-2C25FE7AAAF2}">
      <dsp:nvSpPr>
        <dsp:cNvPr id="0" name=""/>
        <dsp:cNvSpPr/>
      </dsp:nvSpPr>
      <dsp:spPr>
        <a:xfrm>
          <a:off x="130" y="1783577"/>
          <a:ext cx="1572304" cy="754706"/>
        </a:xfrm>
        <a:prstGeom prst="rect">
          <a:avLst/>
        </a:prstGeom>
        <a:noFill/>
        <a:ln w="1270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155309" tIns="165100" rIns="155309" bIns="165100" numCol="1" spcCol="1270" anchor="ctr" anchorCtr="0">
          <a:noAutofit/>
        </a:bodyPr>
        <a:lstStyle/>
        <a:p>
          <a:pPr marL="0" lvl="0" indent="0" algn="l" defTabSz="1333500">
            <a:lnSpc>
              <a:spcPct val="90000"/>
            </a:lnSpc>
            <a:spcBef>
              <a:spcPct val="0"/>
            </a:spcBef>
            <a:spcAft>
              <a:spcPct val="35000"/>
            </a:spcAft>
            <a:buNone/>
          </a:pPr>
          <a:r>
            <a:rPr lang="en-US" sz="3000" kern="1200"/>
            <a:t>01</a:t>
          </a:r>
        </a:p>
      </dsp:txBody>
      <dsp:txXfrm>
        <a:off x="130" y="1783577"/>
        <a:ext cx="1572304" cy="754706"/>
      </dsp:txXfrm>
    </dsp:sp>
    <dsp:sp modelId="{544E72F4-745B-2B44-82C6-75AF8D4397F6}">
      <dsp:nvSpPr>
        <dsp:cNvPr id="0" name=""/>
        <dsp:cNvSpPr/>
      </dsp:nvSpPr>
      <dsp:spPr>
        <a:xfrm>
          <a:off x="1698219" y="1783577"/>
          <a:ext cx="1572304" cy="1886765"/>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1270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55309" tIns="0" rIns="155309" bIns="330200" numCol="1" spcCol="1270" anchor="t" anchorCtr="0">
          <a:noAutofit/>
        </a:bodyPr>
        <a:lstStyle/>
        <a:p>
          <a:pPr marL="0" lvl="0" indent="0" algn="l" defTabSz="488950">
            <a:lnSpc>
              <a:spcPct val="90000"/>
            </a:lnSpc>
            <a:spcBef>
              <a:spcPct val="0"/>
            </a:spcBef>
            <a:spcAft>
              <a:spcPct val="35000"/>
            </a:spcAft>
            <a:buNone/>
          </a:pPr>
          <a:r>
            <a:rPr lang="en-US" sz="1100" b="0" i="0" kern="1200"/>
            <a:t>Regularly review security logs and alerts.</a:t>
          </a:r>
          <a:endParaRPr lang="en-US" sz="1100" kern="1200"/>
        </a:p>
      </dsp:txBody>
      <dsp:txXfrm>
        <a:off x="1698219" y="2538283"/>
        <a:ext cx="1572304" cy="1132059"/>
      </dsp:txXfrm>
    </dsp:sp>
    <dsp:sp modelId="{E8B97BFC-8F2A-5942-A5C6-CE80F04BE22F}">
      <dsp:nvSpPr>
        <dsp:cNvPr id="0" name=""/>
        <dsp:cNvSpPr/>
      </dsp:nvSpPr>
      <dsp:spPr>
        <a:xfrm>
          <a:off x="1698219" y="1783577"/>
          <a:ext cx="1572304" cy="754706"/>
        </a:xfrm>
        <a:prstGeom prst="rect">
          <a:avLst/>
        </a:prstGeom>
        <a:noFill/>
        <a:ln w="1270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155309" tIns="165100" rIns="155309" bIns="165100" numCol="1" spcCol="1270" anchor="ctr" anchorCtr="0">
          <a:noAutofit/>
        </a:bodyPr>
        <a:lstStyle/>
        <a:p>
          <a:pPr marL="0" lvl="0" indent="0" algn="l" defTabSz="1333500">
            <a:lnSpc>
              <a:spcPct val="90000"/>
            </a:lnSpc>
            <a:spcBef>
              <a:spcPct val="0"/>
            </a:spcBef>
            <a:spcAft>
              <a:spcPct val="35000"/>
            </a:spcAft>
            <a:buNone/>
          </a:pPr>
          <a:r>
            <a:rPr lang="en-US" sz="3000" kern="1200"/>
            <a:t>02</a:t>
          </a:r>
        </a:p>
      </dsp:txBody>
      <dsp:txXfrm>
        <a:off x="1698219" y="1783577"/>
        <a:ext cx="1572304" cy="754706"/>
      </dsp:txXfrm>
    </dsp:sp>
    <dsp:sp modelId="{8083461C-01E7-7F43-82AC-67C6B4536DEC}">
      <dsp:nvSpPr>
        <dsp:cNvPr id="0" name=""/>
        <dsp:cNvSpPr/>
      </dsp:nvSpPr>
      <dsp:spPr>
        <a:xfrm>
          <a:off x="3396308" y="1783577"/>
          <a:ext cx="1572304" cy="1886765"/>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1270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55309" tIns="0" rIns="155309" bIns="330200" numCol="1" spcCol="1270" anchor="t" anchorCtr="0">
          <a:noAutofit/>
        </a:bodyPr>
        <a:lstStyle/>
        <a:p>
          <a:pPr marL="0" lvl="0" indent="0" algn="l" defTabSz="488950">
            <a:lnSpc>
              <a:spcPct val="90000"/>
            </a:lnSpc>
            <a:spcBef>
              <a:spcPct val="0"/>
            </a:spcBef>
            <a:spcAft>
              <a:spcPct val="35000"/>
            </a:spcAft>
            <a:buNone/>
          </a:pPr>
          <a:r>
            <a:rPr lang="en-US" sz="1100" b="0" i="0" kern="1200"/>
            <a:t>Foster a security-conscious culture within the organization.</a:t>
          </a:r>
          <a:endParaRPr lang="en-US" sz="1100" kern="1200"/>
        </a:p>
      </dsp:txBody>
      <dsp:txXfrm>
        <a:off x="3396308" y="2538283"/>
        <a:ext cx="1572304" cy="1132059"/>
      </dsp:txXfrm>
    </dsp:sp>
    <dsp:sp modelId="{7DA977BF-B6F8-5744-B304-043A9682A829}">
      <dsp:nvSpPr>
        <dsp:cNvPr id="0" name=""/>
        <dsp:cNvSpPr/>
      </dsp:nvSpPr>
      <dsp:spPr>
        <a:xfrm>
          <a:off x="3396308" y="1783577"/>
          <a:ext cx="1572304" cy="754706"/>
        </a:xfrm>
        <a:prstGeom prst="rect">
          <a:avLst/>
        </a:prstGeom>
        <a:noFill/>
        <a:ln w="1270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155309" tIns="165100" rIns="155309" bIns="165100" numCol="1" spcCol="1270" anchor="ctr" anchorCtr="0">
          <a:noAutofit/>
        </a:bodyPr>
        <a:lstStyle/>
        <a:p>
          <a:pPr marL="0" lvl="0" indent="0" algn="l" defTabSz="1333500">
            <a:lnSpc>
              <a:spcPct val="90000"/>
            </a:lnSpc>
            <a:spcBef>
              <a:spcPct val="0"/>
            </a:spcBef>
            <a:spcAft>
              <a:spcPct val="35000"/>
            </a:spcAft>
            <a:buNone/>
          </a:pPr>
          <a:r>
            <a:rPr lang="en-US" sz="3000" kern="1200"/>
            <a:t>03</a:t>
          </a:r>
        </a:p>
      </dsp:txBody>
      <dsp:txXfrm>
        <a:off x="3396308" y="1783577"/>
        <a:ext cx="1572304" cy="754706"/>
      </dsp:txXfrm>
    </dsp:sp>
    <dsp:sp modelId="{935E8F9F-46D8-4B49-996C-162BB56AD268}">
      <dsp:nvSpPr>
        <dsp:cNvPr id="0" name=""/>
        <dsp:cNvSpPr/>
      </dsp:nvSpPr>
      <dsp:spPr>
        <a:xfrm>
          <a:off x="5094397" y="1783577"/>
          <a:ext cx="1572304" cy="1886765"/>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1270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55309" tIns="0" rIns="155309" bIns="330200" numCol="1" spcCol="1270" anchor="t" anchorCtr="0">
          <a:noAutofit/>
        </a:bodyPr>
        <a:lstStyle/>
        <a:p>
          <a:pPr marL="0" lvl="0" indent="0" algn="l" defTabSz="488950">
            <a:lnSpc>
              <a:spcPct val="90000"/>
            </a:lnSpc>
            <a:spcBef>
              <a:spcPct val="0"/>
            </a:spcBef>
            <a:spcAft>
              <a:spcPct val="35000"/>
            </a:spcAft>
            <a:buNone/>
          </a:pPr>
          <a:r>
            <a:rPr lang="en-US" sz="1100" b="0" i="0" kern="1200"/>
            <a:t>Engage in ongoing security training for developers and staff.</a:t>
          </a:r>
          <a:endParaRPr lang="en-US" sz="1100" kern="1200"/>
        </a:p>
      </dsp:txBody>
      <dsp:txXfrm>
        <a:off x="5094397" y="2538283"/>
        <a:ext cx="1572304" cy="1132059"/>
      </dsp:txXfrm>
    </dsp:sp>
    <dsp:sp modelId="{67EC278B-B7A7-8342-94E6-23DDBF421292}">
      <dsp:nvSpPr>
        <dsp:cNvPr id="0" name=""/>
        <dsp:cNvSpPr/>
      </dsp:nvSpPr>
      <dsp:spPr>
        <a:xfrm>
          <a:off x="5094397" y="1783577"/>
          <a:ext cx="1572304" cy="754706"/>
        </a:xfrm>
        <a:prstGeom prst="rect">
          <a:avLst/>
        </a:prstGeom>
        <a:noFill/>
        <a:ln w="1270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155309" tIns="165100" rIns="155309" bIns="165100" numCol="1" spcCol="1270" anchor="ctr" anchorCtr="0">
          <a:noAutofit/>
        </a:bodyPr>
        <a:lstStyle/>
        <a:p>
          <a:pPr marL="0" lvl="0" indent="0" algn="l" defTabSz="1333500">
            <a:lnSpc>
              <a:spcPct val="90000"/>
            </a:lnSpc>
            <a:spcBef>
              <a:spcPct val="0"/>
            </a:spcBef>
            <a:spcAft>
              <a:spcPct val="35000"/>
            </a:spcAft>
            <a:buNone/>
          </a:pPr>
          <a:r>
            <a:rPr lang="en-US" sz="3000" kern="1200"/>
            <a:t>04</a:t>
          </a:r>
        </a:p>
      </dsp:txBody>
      <dsp:txXfrm>
        <a:off x="5094397" y="1783577"/>
        <a:ext cx="1572304" cy="754706"/>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2A6F85-5B02-AD48-A401-B9FB8AC8B211}" type="datetimeFigureOut">
              <a:rPr lang="en-US" smtClean="0"/>
              <a:t>12/1/24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90E5D0-91C9-2444-9A33-7076961987F5}" type="slidenum">
              <a:rPr lang="en-US" smtClean="0"/>
              <a:t>‹#›</a:t>
            </a:fld>
            <a:endParaRPr lang="en-US"/>
          </a:p>
        </p:txBody>
      </p:sp>
    </p:spTree>
    <p:extLst>
      <p:ext uri="{BB962C8B-B14F-4D97-AF65-F5344CB8AC3E}">
        <p14:creationId xmlns:p14="http://schemas.microsoft.com/office/powerpoint/2010/main" val="2238647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E2E2E5"/>
                </a:solidFill>
                <a:effectLst/>
                <a:latin typeface="Times New Roman" panose="02020603050405020304" pitchFamily="18" charset="0"/>
                <a:cs typeface="Times New Roman" panose="02020603050405020304" pitchFamily="18" charset="0"/>
              </a:rPr>
              <a:t>Good morning/afternoon everyone. Today's presentation focuses on crucial web attack strategies and the effective mitigation techniques to counter them. We'll delve into the mechanics of each attack and discuss practical steps to safeguard your web applications.</a:t>
            </a:r>
            <a:endParaRPr lang="en-US" b="0" i="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D90E5D0-91C9-2444-9A33-7076961987F5}" type="slidenum">
              <a:rPr lang="en-US" smtClean="0"/>
              <a:t>1</a:t>
            </a:fld>
            <a:endParaRPr lang="en-US"/>
          </a:p>
        </p:txBody>
      </p:sp>
    </p:spTree>
    <p:extLst>
      <p:ext uri="{BB962C8B-B14F-4D97-AF65-F5344CB8AC3E}">
        <p14:creationId xmlns:p14="http://schemas.microsoft.com/office/powerpoint/2010/main" val="4269922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latin typeface="Times New Roman" panose="02020603050405020304" pitchFamily="18" charset="0"/>
                <a:cs typeface="Times New Roman" panose="02020603050405020304" pitchFamily="18" charset="0"/>
              </a:rPr>
              <a:t>Cookie poisoning is a web attack where an attacker modifies the content of a user's cookies to gain unauthorized access to a web application or to manipulate the user's session. Cookies store various pieces of information about a user's interaction with a website, including session IDs, user preferences, and shopping cart contents. If an attacker can modify these cookies, they can potentially hijack a user's session, gain access to sensitive information, or perform actions on behalf of the user without their consent.</a:t>
            </a:r>
          </a:p>
        </p:txBody>
      </p:sp>
      <p:sp>
        <p:nvSpPr>
          <p:cNvPr id="4" name="Slide Number Placeholder 3"/>
          <p:cNvSpPr>
            <a:spLocks noGrp="1"/>
          </p:cNvSpPr>
          <p:nvPr>
            <p:ph type="sldNum" sz="quarter" idx="5"/>
          </p:nvPr>
        </p:nvSpPr>
        <p:spPr/>
        <p:txBody>
          <a:bodyPr/>
          <a:lstStyle/>
          <a:p>
            <a:fld id="{8D90E5D0-91C9-2444-9A33-7076961987F5}" type="slidenum">
              <a:rPr lang="en-US" smtClean="0"/>
              <a:t>10</a:t>
            </a:fld>
            <a:endParaRPr lang="en-US"/>
          </a:p>
        </p:txBody>
      </p:sp>
    </p:spTree>
    <p:extLst>
      <p:ext uri="{BB962C8B-B14F-4D97-AF65-F5344CB8AC3E}">
        <p14:creationId xmlns:p14="http://schemas.microsoft.com/office/powerpoint/2010/main" val="3418768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latin typeface="Times New Roman" panose="02020603050405020304" pitchFamily="18" charset="0"/>
                <a:cs typeface="Times New Roman" panose="02020603050405020304" pitchFamily="18" charset="0"/>
              </a:rPr>
              <a:t>A buffer overflow is a classic and dangerous software vulnerability that occurs when a program attempts to write data beyond the allocated buffer size. This can lead to overwriting adjacent memory regions, potentially corrupting other data, crashing the program, or even allowing attackers to execute arbitrary code. Think of a buffer like a container designed to hold a specific amount of data. If you try to pour more into it than it can hold, it overflows, and the excess spills out, potentially messing up things around it.</a:t>
            </a:r>
          </a:p>
        </p:txBody>
      </p:sp>
      <p:sp>
        <p:nvSpPr>
          <p:cNvPr id="4" name="Slide Number Placeholder 3"/>
          <p:cNvSpPr>
            <a:spLocks noGrp="1"/>
          </p:cNvSpPr>
          <p:nvPr>
            <p:ph type="sldNum" sz="quarter" idx="5"/>
          </p:nvPr>
        </p:nvSpPr>
        <p:spPr/>
        <p:txBody>
          <a:bodyPr/>
          <a:lstStyle/>
          <a:p>
            <a:fld id="{8D90E5D0-91C9-2444-9A33-7076961987F5}" type="slidenum">
              <a:rPr lang="en-US" smtClean="0"/>
              <a:t>11</a:t>
            </a:fld>
            <a:endParaRPr lang="en-US"/>
          </a:p>
        </p:txBody>
      </p:sp>
    </p:spTree>
    <p:extLst>
      <p:ext uri="{BB962C8B-B14F-4D97-AF65-F5344CB8AC3E}">
        <p14:creationId xmlns:p14="http://schemas.microsoft.com/office/powerpoint/2010/main" val="3973144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latin typeface="Times New Roman" panose="02020603050405020304" pitchFamily="18" charset="0"/>
                <a:cs typeface="Times New Roman" panose="02020603050405020304" pitchFamily="18" charset="0"/>
              </a:rPr>
              <a:t>CVE-2023-5217 is an exploit of the VP8 codec within the </a:t>
            </a:r>
            <a:r>
              <a:rPr lang="en-US" b="0" i="0" dirty="0" err="1">
                <a:latin typeface="Times New Roman" panose="02020603050405020304" pitchFamily="18" charset="0"/>
                <a:cs typeface="Times New Roman" panose="02020603050405020304" pitchFamily="18" charset="0"/>
              </a:rPr>
              <a:t>libvpx</a:t>
            </a:r>
            <a:r>
              <a:rPr lang="en-US" b="0" i="0" dirty="0">
                <a:latin typeface="Times New Roman" panose="02020603050405020304" pitchFamily="18" charset="0"/>
                <a:cs typeface="Times New Roman" panose="02020603050405020304" pitchFamily="18" charset="0"/>
              </a:rPr>
              <a:t> library. This exploit relies on memory corruption and heap buffer overflow. By utilizing a crafted HTML page, an attacker can exploit the library to inject malware, gain remote elevated access privileges, and execute other exploits. While first detected by Google within its Chrome software, this vulnerability affects numerous different software packages that depend upon the </a:t>
            </a:r>
            <a:r>
              <a:rPr lang="en-US" b="0" i="0" dirty="0" err="1">
                <a:latin typeface="Times New Roman" panose="02020603050405020304" pitchFamily="18" charset="0"/>
                <a:cs typeface="Times New Roman" panose="02020603050405020304" pitchFamily="18" charset="0"/>
              </a:rPr>
              <a:t>libvpx</a:t>
            </a:r>
            <a:r>
              <a:rPr lang="en-US" b="0" i="0" dirty="0">
                <a:latin typeface="Times New Roman" panose="02020603050405020304" pitchFamily="18" charset="0"/>
                <a:cs typeface="Times New Roman" panose="02020603050405020304" pitchFamily="18" charset="0"/>
              </a:rPr>
              <a:t> library. This includes all Chromium-based browsers, Firefox, and hundreds of Ubuntu and Debian packages.</a:t>
            </a:r>
            <a:br>
              <a:rPr lang="en-US" b="0" i="0" dirty="0">
                <a:latin typeface="Times New Roman" panose="02020603050405020304" pitchFamily="18" charset="0"/>
                <a:cs typeface="Times New Roman" panose="02020603050405020304" pitchFamily="18" charset="0"/>
              </a:rPr>
            </a:br>
            <a:br>
              <a:rPr lang="en-US" b="0" i="0" dirty="0">
                <a:latin typeface="Times New Roman" panose="02020603050405020304" pitchFamily="18" charset="0"/>
                <a:cs typeface="Times New Roman" panose="02020603050405020304" pitchFamily="18" charset="0"/>
              </a:rPr>
            </a:br>
            <a:r>
              <a:rPr lang="en-US" b="0" i="0" dirty="0">
                <a:latin typeface="Times New Roman" panose="02020603050405020304" pitchFamily="18" charset="0"/>
                <a:cs typeface="Times New Roman" panose="02020603050405020304" pitchFamily="18" charset="0"/>
              </a:rPr>
              <a:t>In this exploit, it is likely an attacker utilizes a vulnerability within the VP8 codec allowing for a video stream to send more data than the memory buffer can keep up with. This then allows for out-of-bounds write and for the attacker to perform a code injection gaining more access. From here, an attacker would likely pivot through the system and deploy a remote access trojan (RAT) to gain persistent access. </a:t>
            </a:r>
          </a:p>
        </p:txBody>
      </p:sp>
      <p:sp>
        <p:nvSpPr>
          <p:cNvPr id="4" name="Slide Number Placeholder 3"/>
          <p:cNvSpPr>
            <a:spLocks noGrp="1"/>
          </p:cNvSpPr>
          <p:nvPr>
            <p:ph type="sldNum" sz="quarter" idx="5"/>
          </p:nvPr>
        </p:nvSpPr>
        <p:spPr/>
        <p:txBody>
          <a:bodyPr/>
          <a:lstStyle/>
          <a:p>
            <a:fld id="{8D90E5D0-91C9-2444-9A33-7076961987F5}" type="slidenum">
              <a:rPr lang="en-US" smtClean="0"/>
              <a:t>12</a:t>
            </a:fld>
            <a:endParaRPr lang="en-US"/>
          </a:p>
        </p:txBody>
      </p:sp>
    </p:spTree>
    <p:extLst>
      <p:ext uri="{BB962C8B-B14F-4D97-AF65-F5344CB8AC3E}">
        <p14:creationId xmlns:p14="http://schemas.microsoft.com/office/powerpoint/2010/main" val="3158990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latin typeface="Times New Roman" panose="02020603050405020304" pitchFamily="18" charset="0"/>
                <a:cs typeface="Times New Roman" panose="02020603050405020304" pitchFamily="18" charset="0"/>
              </a:rPr>
              <a:t>A zero-day attack exploits a software vulnerability that is unknown to the software vendor or the security community. This means that no patch is available to fix the vulnerability, making these attacks particularly dangerous. Because the vulnerability is unknown, traditional signature-based security solutions are often ineffective against zero-day attacks. They are called "zero-day" because the developers have zero days of awareness to address the flaw. Once the vulnerability becomes public knowledge, it's no longer a zero-day exploit, but the impact can already be significant.</a:t>
            </a:r>
          </a:p>
        </p:txBody>
      </p:sp>
      <p:sp>
        <p:nvSpPr>
          <p:cNvPr id="4" name="Slide Number Placeholder 3"/>
          <p:cNvSpPr>
            <a:spLocks noGrp="1"/>
          </p:cNvSpPr>
          <p:nvPr>
            <p:ph type="sldNum" sz="quarter" idx="5"/>
          </p:nvPr>
        </p:nvSpPr>
        <p:spPr/>
        <p:txBody>
          <a:bodyPr/>
          <a:lstStyle/>
          <a:p>
            <a:fld id="{8D90E5D0-91C9-2444-9A33-7076961987F5}" type="slidenum">
              <a:rPr lang="en-US" smtClean="0"/>
              <a:t>13</a:t>
            </a:fld>
            <a:endParaRPr lang="en-US"/>
          </a:p>
        </p:txBody>
      </p:sp>
    </p:spTree>
    <p:extLst>
      <p:ext uri="{BB962C8B-B14F-4D97-AF65-F5344CB8AC3E}">
        <p14:creationId xmlns:p14="http://schemas.microsoft.com/office/powerpoint/2010/main" val="3094465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latin typeface="Times New Roman" panose="02020603050405020304" pitchFamily="18" charset="0"/>
                <a:cs typeface="Times New Roman" panose="02020603050405020304" pitchFamily="18" charset="0"/>
              </a:rPr>
              <a:t>The Log4Shell vulnerability (CVE-2021-44228) is a critical remote code execution (RCE) flaw affecting Apache Log4j 2 versions 2.14.1 and earlier. This vulnerability stems from how these older versions handle Java Naming and Directory Interface (JNDI) lookups. Because Log4j 2 improperly processes JNDI lookups – which are commands fetching external resources – it executes any code received from these lookups. Log4j 2 versions 2.15 and later, and all versions of Log4j 1, are not affected.</a:t>
            </a:r>
          </a:p>
        </p:txBody>
      </p:sp>
      <p:sp>
        <p:nvSpPr>
          <p:cNvPr id="4" name="Slide Number Placeholder 3"/>
          <p:cNvSpPr>
            <a:spLocks noGrp="1"/>
          </p:cNvSpPr>
          <p:nvPr>
            <p:ph type="sldNum" sz="quarter" idx="5"/>
          </p:nvPr>
        </p:nvSpPr>
        <p:spPr/>
        <p:txBody>
          <a:bodyPr/>
          <a:lstStyle/>
          <a:p>
            <a:fld id="{8D90E5D0-91C9-2444-9A33-7076961987F5}" type="slidenum">
              <a:rPr lang="en-US" smtClean="0"/>
              <a:t>14</a:t>
            </a:fld>
            <a:endParaRPr lang="en-US"/>
          </a:p>
        </p:txBody>
      </p:sp>
    </p:spTree>
    <p:extLst>
      <p:ext uri="{BB962C8B-B14F-4D97-AF65-F5344CB8AC3E}">
        <p14:creationId xmlns:p14="http://schemas.microsoft.com/office/powerpoint/2010/main" val="1688901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E2E2E5"/>
                </a:solidFill>
                <a:effectLst/>
                <a:latin typeface="Times New Roman" panose="02020603050405020304" pitchFamily="18" charset="0"/>
                <a:cs typeface="Times New Roman" panose="02020603050405020304" pitchFamily="18" charset="0"/>
              </a:rPr>
              <a:t>Directory traversal attacks can expose sensitive information. Input validation, canonicalization, proper web server configuration, and using secure file handling techniques are critical for preventing unauthorized access to the file system. </a:t>
            </a:r>
            <a:r>
              <a:rPr lang="en-US" b="0" i="0" dirty="0">
                <a:latin typeface="Times New Roman" panose="02020603050405020304" pitchFamily="18" charset="0"/>
                <a:cs typeface="Times New Roman" panose="02020603050405020304" pitchFamily="18" charset="0"/>
              </a:rPr>
              <a:t>Here's a breakdown of how it works: The ../ sequence represents the parent directory. By repeating this sequence, the attacker can traverse up the directory tree and potentially access sensitive files or directories outside the web server's document root. This could include configuration files, system files, or even files from other users on the same server.</a:t>
            </a:r>
          </a:p>
          <a:p>
            <a:endParaRPr lang="en-US" b="0" i="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D90E5D0-91C9-2444-9A33-7076961987F5}" type="slidenum">
              <a:rPr lang="en-US" smtClean="0"/>
              <a:t>15</a:t>
            </a:fld>
            <a:endParaRPr lang="en-US"/>
          </a:p>
        </p:txBody>
      </p:sp>
    </p:spTree>
    <p:extLst>
      <p:ext uri="{BB962C8B-B14F-4D97-AF65-F5344CB8AC3E}">
        <p14:creationId xmlns:p14="http://schemas.microsoft.com/office/powerpoint/2010/main" val="4206182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dirty="0">
                <a:solidFill>
                  <a:srgbClr val="E2E2E5"/>
                </a:solidFill>
                <a:effectLst/>
                <a:latin typeface="Times New Roman" panose="02020603050405020304" pitchFamily="18" charset="0"/>
                <a:cs typeface="Times New Roman" panose="02020603050405020304" pitchFamily="18" charset="0"/>
              </a:rPr>
              <a:t>A proactive security posture is crucial. WAFs provide an initial line of defense, while regular security testing helps identify and address vulnerabilities before they are exploited. Keeping software up to date and having a well-defined incident response plan are essential for minimizing the impact of successful attacks.</a:t>
            </a:r>
            <a:endParaRPr lang="en-US" sz="1200" b="0" i="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D90E5D0-91C9-2444-9A33-7076961987F5}" type="slidenum">
              <a:rPr lang="en-US" smtClean="0"/>
              <a:t>16</a:t>
            </a:fld>
            <a:endParaRPr lang="en-US"/>
          </a:p>
        </p:txBody>
      </p:sp>
    </p:spTree>
    <p:extLst>
      <p:ext uri="{BB962C8B-B14F-4D97-AF65-F5344CB8AC3E}">
        <p14:creationId xmlns:p14="http://schemas.microsoft.com/office/powerpoint/2010/main" val="856109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E2E2E5"/>
                </a:solidFill>
                <a:effectLst/>
                <a:latin typeface="Times New Roman" panose="02020603050405020304" pitchFamily="18" charset="0"/>
                <a:cs typeface="Times New Roman" panose="02020603050405020304" pitchFamily="18" charset="0"/>
              </a:rPr>
              <a:t>Security is an ongoing process, not a one-time event. Continuous monitoring and improvement are vital. SIEM systems help analyze security-related data, while regular log reviews can reveal suspicious activity. Promoting a security-focused culture and providing ongoing training empowers everyone to contribute to a stronger security posture.</a:t>
            </a:r>
            <a:endParaRPr lang="en-US" b="0" i="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D90E5D0-91C9-2444-9A33-7076961987F5}" type="slidenum">
              <a:rPr lang="en-US" smtClean="0"/>
              <a:t>17</a:t>
            </a:fld>
            <a:endParaRPr lang="en-US"/>
          </a:p>
        </p:txBody>
      </p:sp>
    </p:spTree>
    <p:extLst>
      <p:ext uri="{BB962C8B-B14F-4D97-AF65-F5344CB8AC3E}">
        <p14:creationId xmlns:p14="http://schemas.microsoft.com/office/powerpoint/2010/main" val="3123305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E2E2E5"/>
                </a:solidFill>
                <a:effectLst/>
                <a:latin typeface="Times New Roman" panose="02020603050405020304" pitchFamily="18" charset="0"/>
                <a:cs typeface="Times New Roman" panose="02020603050405020304" pitchFamily="18" charset="0"/>
              </a:rPr>
              <a:t>The digital landscape is becoming increasingly complex, and with that complexity comes increased vulnerability. Web attacks are a constant threat, impacting businesses of all sizes. The consequences can be devastating, affecting not only financial stability but also brand reputation and customer trust.</a:t>
            </a:r>
            <a:endParaRPr lang="en-US" b="0" i="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D90E5D0-91C9-2444-9A33-7076961987F5}" type="slidenum">
              <a:rPr lang="en-US" smtClean="0"/>
              <a:t>2</a:t>
            </a:fld>
            <a:endParaRPr lang="en-US"/>
          </a:p>
        </p:txBody>
      </p:sp>
    </p:spTree>
    <p:extLst>
      <p:ext uri="{BB962C8B-B14F-4D97-AF65-F5344CB8AC3E}">
        <p14:creationId xmlns:p14="http://schemas.microsoft.com/office/powerpoint/2010/main" val="4048101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E2E2E5"/>
                </a:solidFill>
                <a:effectLst/>
                <a:latin typeface="Times New Roman" panose="02020603050405020304" pitchFamily="18" charset="0"/>
                <a:cs typeface="Times New Roman" panose="02020603050405020304" pitchFamily="18" charset="0"/>
              </a:rPr>
              <a:t>We'll be examining a range of common and potentially devastating web attack strategies, from well-established methods like XSS and SQL Injection to emerging threats like zero-day exploits.</a:t>
            </a:r>
            <a:endParaRPr lang="en-US" b="0" i="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D90E5D0-91C9-2444-9A33-7076961987F5}" type="slidenum">
              <a:rPr lang="en-US" smtClean="0"/>
              <a:t>3</a:t>
            </a:fld>
            <a:endParaRPr lang="en-US"/>
          </a:p>
        </p:txBody>
      </p:sp>
    </p:spTree>
    <p:extLst>
      <p:ext uri="{BB962C8B-B14F-4D97-AF65-F5344CB8AC3E}">
        <p14:creationId xmlns:p14="http://schemas.microsoft.com/office/powerpoint/2010/main" val="3460844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00ECF2-E64E-7CDF-CFD7-A0FF1FDAB2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7DB911-FF68-C8A5-51EF-7D4A9EB8CA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AF12D6-F9FD-2889-F7E8-80622D151CA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E2E2E5"/>
                </a:solidFill>
                <a:effectLst/>
                <a:latin typeface="Times New Roman" panose="02020603050405020304" pitchFamily="18" charset="0"/>
                <a:cs typeface="Times New Roman" panose="02020603050405020304" pitchFamily="18" charset="0"/>
              </a:rPr>
              <a:t>XSS attacks exploit vulnerabilities in web applications to inject malicious code. Effective mitigation strategies involve carefully validating and encoding data, as well as using Content Security Policy to restrict the sources of executable scripts. New techniques are using machine learning to assign probabilities of malicious activity and send alerts based on AI models.</a:t>
            </a:r>
            <a:r>
              <a:rPr lang="en-US" sz="1200" b="0" i="0" dirty="0">
                <a:latin typeface="Times New Roman" panose="02020603050405020304" pitchFamily="18" charset="0"/>
                <a:cs typeface="Times New Roman" panose="02020603050405020304" pitchFamily="18" charset="0"/>
              </a:rPr>
              <a:t> (Kaur et. al., 2023)</a:t>
            </a:r>
          </a:p>
          <a:p>
            <a:r>
              <a:rPr lang="en-US" b="0" i="0" u="none" strike="noStrike" dirty="0">
                <a:solidFill>
                  <a:srgbClr val="E2E2E5"/>
                </a:solidFill>
                <a:effectLst/>
                <a:latin typeface="Times New Roman" panose="02020603050405020304" pitchFamily="18" charset="0"/>
                <a:cs typeface="Times New Roman" panose="02020603050405020304" pitchFamily="18" charset="0"/>
              </a:rPr>
              <a:t> </a:t>
            </a:r>
            <a:endParaRPr lang="en-US" b="0" i="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7D6B85F-2C07-76D8-222E-B81390B4E5B3}"/>
              </a:ext>
            </a:extLst>
          </p:cNvPr>
          <p:cNvSpPr>
            <a:spLocks noGrp="1"/>
          </p:cNvSpPr>
          <p:nvPr>
            <p:ph type="sldNum" sz="quarter" idx="5"/>
          </p:nvPr>
        </p:nvSpPr>
        <p:spPr/>
        <p:txBody>
          <a:bodyPr/>
          <a:lstStyle/>
          <a:p>
            <a:fld id="{8D90E5D0-91C9-2444-9A33-7076961987F5}" type="slidenum">
              <a:rPr lang="en-US" smtClean="0"/>
              <a:t>4</a:t>
            </a:fld>
            <a:endParaRPr lang="en-US"/>
          </a:p>
        </p:txBody>
      </p:sp>
    </p:spTree>
    <p:extLst>
      <p:ext uri="{BB962C8B-B14F-4D97-AF65-F5344CB8AC3E}">
        <p14:creationId xmlns:p14="http://schemas.microsoft.com/office/powerpoint/2010/main" val="1990729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latin typeface="Times New Roman" panose="02020603050405020304" pitchFamily="18" charset="0"/>
                <a:cs typeface="Times New Roman" panose="02020603050405020304" pitchFamily="18" charset="0"/>
              </a:rPr>
              <a:t>Let's break down these figures. A cyberattack every 39 seconds highlights the relentless nature of these threats. This constant barrage of attacks requires organizations to adopt a proactive and vigilant security posture. The dramatic increase in discovered vulnerabilities year over year indicates that attackers are constantly finding new ways to exploit weaknesses in software. This emphasizes the importance of staying up-to-date with security patches and implementing robust vulnerability management programs.</a:t>
            </a:r>
          </a:p>
          <a:p>
            <a:r>
              <a:rPr lang="en-US" b="0" i="0" dirty="0">
                <a:latin typeface="Times New Roman" panose="02020603050405020304" pitchFamily="18" charset="0"/>
                <a:cs typeface="Times New Roman" panose="02020603050405020304" pitchFamily="18" charset="0"/>
              </a:rPr>
              <a:t>The fact that Cross-Site Scripting (XSS) remains a prominent threat, even with increased awareness and mitigation efforts, demonstrates the persistent nature of this vulnerability and the ongoing need for developers to prioritize secure coding practices. The astronomical cost of cyberattacks, exceeding $6 trillion globally in 2021, signifies the devastating financial impact these attacks can have on businesses and individuals. This includes not only direct financial losses but also the costs associated with incident response, reputational damage, and legal liabilities.</a:t>
            </a:r>
          </a:p>
          <a:p>
            <a:endParaRPr lang="en-US" b="0" i="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D90E5D0-91C9-2444-9A33-7076961987F5}" type="slidenum">
              <a:rPr lang="en-US" smtClean="0"/>
              <a:t>5</a:t>
            </a:fld>
            <a:endParaRPr lang="en-US"/>
          </a:p>
        </p:txBody>
      </p:sp>
    </p:spTree>
    <p:extLst>
      <p:ext uri="{BB962C8B-B14F-4D97-AF65-F5344CB8AC3E}">
        <p14:creationId xmlns:p14="http://schemas.microsoft.com/office/powerpoint/2010/main" val="1303400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5A1960-C4BD-21C5-5019-32C7CE646F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9F39E5-5AFF-4F2D-AC4F-EEBBAED839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4520F1-82AF-547A-D4C4-753A8E2283D4}"/>
              </a:ext>
            </a:extLst>
          </p:cNvPr>
          <p:cNvSpPr>
            <a:spLocks noGrp="1"/>
          </p:cNvSpPr>
          <p:nvPr>
            <p:ph type="body" idx="1"/>
          </p:nvPr>
        </p:nvSpPr>
        <p:spPr/>
        <p:txBody>
          <a:bodyPr/>
          <a:lstStyle/>
          <a:p>
            <a:r>
              <a:rPr lang="en-US" b="0" i="0" dirty="0">
                <a:latin typeface="Times New Roman" panose="02020603050405020304" pitchFamily="18" charset="0"/>
                <a:cs typeface="Times New Roman" panose="02020603050405020304" pitchFamily="18" charset="0"/>
              </a:rPr>
              <a:t>Cross-Site Request Forgery (CSRF), also known as XSRF or one-click attack, is a web vulnerability that tricks a user into executing unwanted actions on a website in which they're currently authenticated. It exploits the trust a website has in a user's browser. Unlike other attacks that aim to steal user data, CSRF attacks aim to perform actions on behalf of the user without their knowledge or consent.</a:t>
            </a:r>
          </a:p>
          <a:p>
            <a:r>
              <a:rPr lang="en-US" b="0" i="0" dirty="0">
                <a:latin typeface="Times New Roman" panose="02020603050405020304" pitchFamily="18" charset="0"/>
                <a:cs typeface="Times New Roman" panose="02020603050405020304" pitchFamily="18" charset="0"/>
              </a:rPr>
              <a:t>Here's how it works: Imagine a user is logged into their online banking portal. An attacker could craft a malicious webpage containing a hidden form that automatically submits a request to the banking website to transfer funds. If the user visits this malicious webpage while still logged in to their bank, their browser will automatically include their authentication cookies with the request, allowing the attacker to perform the fraudulent transaction. The user doesn't even have to click anything; simply visiting the malicious page is enough to trigger the attack.</a:t>
            </a:r>
          </a:p>
        </p:txBody>
      </p:sp>
      <p:sp>
        <p:nvSpPr>
          <p:cNvPr id="4" name="Slide Number Placeholder 3">
            <a:extLst>
              <a:ext uri="{FF2B5EF4-FFF2-40B4-BE49-F238E27FC236}">
                <a16:creationId xmlns:a16="http://schemas.microsoft.com/office/drawing/2014/main" id="{73510964-923B-2DBD-43F2-73CFB5CF5436}"/>
              </a:ext>
            </a:extLst>
          </p:cNvPr>
          <p:cNvSpPr>
            <a:spLocks noGrp="1"/>
          </p:cNvSpPr>
          <p:nvPr>
            <p:ph type="sldNum" sz="quarter" idx="5"/>
          </p:nvPr>
        </p:nvSpPr>
        <p:spPr/>
        <p:txBody>
          <a:bodyPr/>
          <a:lstStyle/>
          <a:p>
            <a:fld id="{8D90E5D0-91C9-2444-9A33-7076961987F5}" type="slidenum">
              <a:rPr lang="en-US" smtClean="0"/>
              <a:t>6</a:t>
            </a:fld>
            <a:endParaRPr lang="en-US"/>
          </a:p>
        </p:txBody>
      </p:sp>
    </p:spTree>
    <p:extLst>
      <p:ext uri="{BB962C8B-B14F-4D97-AF65-F5344CB8AC3E}">
        <p14:creationId xmlns:p14="http://schemas.microsoft.com/office/powerpoint/2010/main" val="4177046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3E62D5-FD7A-D89C-CD25-3E26465FAB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F6C1D2-FBB4-00B4-4D3C-101E173B52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C6594F-FE2B-9162-0DDE-2125C343BBB5}"/>
              </a:ext>
            </a:extLst>
          </p:cNvPr>
          <p:cNvSpPr>
            <a:spLocks noGrp="1"/>
          </p:cNvSpPr>
          <p:nvPr>
            <p:ph type="body" idx="1"/>
          </p:nvPr>
        </p:nvSpPr>
        <p:spPr/>
        <p:txBody>
          <a:bodyPr/>
          <a:lstStyle/>
          <a:p>
            <a:r>
              <a:rPr lang="en-US" b="0" i="0" dirty="0">
                <a:latin typeface="Times New Roman" panose="02020603050405020304" pitchFamily="18" charset="0"/>
                <a:cs typeface="Times New Roman" panose="02020603050405020304" pitchFamily="18" charset="0"/>
              </a:rPr>
              <a:t>SQL Injection is a prevalent and dangerous web vulnerability that allows attackers to manipulate database queries to gain unauthorized access to data or modify the database itself. It occurs when an application directly incorporates user-supplied input into SQL queries without proper sanitization. The consequences of successful SQL injection attacks can be severe, including data breaches, data manipulation, and even complete control over the database server. Sensitive data such as customer information, financial records, and intellectual property can be compromised.</a:t>
            </a:r>
          </a:p>
        </p:txBody>
      </p:sp>
      <p:sp>
        <p:nvSpPr>
          <p:cNvPr id="4" name="Slide Number Placeholder 3">
            <a:extLst>
              <a:ext uri="{FF2B5EF4-FFF2-40B4-BE49-F238E27FC236}">
                <a16:creationId xmlns:a16="http://schemas.microsoft.com/office/drawing/2014/main" id="{EBAF5901-72D3-9FCB-EB26-B1C34F38E956}"/>
              </a:ext>
            </a:extLst>
          </p:cNvPr>
          <p:cNvSpPr>
            <a:spLocks noGrp="1"/>
          </p:cNvSpPr>
          <p:nvPr>
            <p:ph type="sldNum" sz="quarter" idx="5"/>
          </p:nvPr>
        </p:nvSpPr>
        <p:spPr/>
        <p:txBody>
          <a:bodyPr/>
          <a:lstStyle/>
          <a:p>
            <a:fld id="{8D90E5D0-91C9-2444-9A33-7076961987F5}" type="slidenum">
              <a:rPr lang="en-US" smtClean="0"/>
              <a:t>7</a:t>
            </a:fld>
            <a:endParaRPr lang="en-US"/>
          </a:p>
        </p:txBody>
      </p:sp>
    </p:spTree>
    <p:extLst>
      <p:ext uri="{BB962C8B-B14F-4D97-AF65-F5344CB8AC3E}">
        <p14:creationId xmlns:p14="http://schemas.microsoft.com/office/powerpoint/2010/main" val="3399732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9E554F-B071-AF42-D2B1-1E419E0294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0DF1F2-BD02-11B4-5188-468EA33F54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EE5166-F710-CE7A-96D4-8FD027B3A949}"/>
              </a:ext>
            </a:extLst>
          </p:cNvPr>
          <p:cNvSpPr>
            <a:spLocks noGrp="1"/>
          </p:cNvSpPr>
          <p:nvPr>
            <p:ph type="body" idx="1"/>
          </p:nvPr>
        </p:nvSpPr>
        <p:spPr/>
        <p:txBody>
          <a:bodyPr/>
          <a:lstStyle/>
          <a:p>
            <a:r>
              <a:rPr lang="en-US" b="0" i="0" dirty="0">
                <a:latin typeface="Times New Roman" panose="02020603050405020304" pitchFamily="18" charset="0"/>
                <a:cs typeface="Times New Roman" panose="02020603050405020304" pitchFamily="18" charset="0"/>
              </a:rPr>
              <a:t>Here is an example of a security vulnerability discovered in the Known Crewmember (KCM) and Cockpit Access Security System (CASS) used by the Transportation Security Administration (TSA) to allow airline employees to bypass airport security screening. The researchers found that the </a:t>
            </a:r>
            <a:r>
              <a:rPr lang="en-US" b="0" i="0" dirty="0" err="1">
                <a:latin typeface="Times New Roman" panose="02020603050405020304" pitchFamily="18" charset="0"/>
                <a:cs typeface="Times New Roman" panose="02020603050405020304" pitchFamily="18" charset="0"/>
              </a:rPr>
              <a:t>FlyCASS.com</a:t>
            </a:r>
            <a:r>
              <a:rPr lang="en-US" b="0" i="0" dirty="0">
                <a:latin typeface="Times New Roman" panose="02020603050405020304" pitchFamily="18" charset="0"/>
                <a:cs typeface="Times New Roman" panose="02020603050405020304" pitchFamily="18" charset="0"/>
              </a:rPr>
              <a:t> website, which operates the authorization systems for some smaller airlines, had a SQL injection vulnerability that allowed them to log in as an administrator and add any person they wanted to the authorized list for KCM and CASS access. This would have allowed anyone to bypass security screening and gain access to aircraft cockpits. The researchers attempted to disclose the issue to the Department of Homeland Security, but the TSA issued incorrect statements denying the vulnerability. The vulnerability was eventually addressed, but the researchers were frustrated by the lack of cooperation from the authorities.</a:t>
            </a:r>
          </a:p>
        </p:txBody>
      </p:sp>
      <p:sp>
        <p:nvSpPr>
          <p:cNvPr id="4" name="Slide Number Placeholder 3">
            <a:extLst>
              <a:ext uri="{FF2B5EF4-FFF2-40B4-BE49-F238E27FC236}">
                <a16:creationId xmlns:a16="http://schemas.microsoft.com/office/drawing/2014/main" id="{6E517C3F-D9BE-099B-BAD4-8D5B371FBD9B}"/>
              </a:ext>
            </a:extLst>
          </p:cNvPr>
          <p:cNvSpPr>
            <a:spLocks noGrp="1"/>
          </p:cNvSpPr>
          <p:nvPr>
            <p:ph type="sldNum" sz="quarter" idx="5"/>
          </p:nvPr>
        </p:nvSpPr>
        <p:spPr/>
        <p:txBody>
          <a:bodyPr/>
          <a:lstStyle/>
          <a:p>
            <a:fld id="{8D90E5D0-91C9-2444-9A33-7076961987F5}" type="slidenum">
              <a:rPr lang="en-US" smtClean="0"/>
              <a:t>8</a:t>
            </a:fld>
            <a:endParaRPr lang="en-US"/>
          </a:p>
        </p:txBody>
      </p:sp>
    </p:spTree>
    <p:extLst>
      <p:ext uri="{BB962C8B-B14F-4D97-AF65-F5344CB8AC3E}">
        <p14:creationId xmlns:p14="http://schemas.microsoft.com/office/powerpoint/2010/main" val="2552796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79B2D-E294-363C-3CAC-EFDFFF5151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B08C36-33BB-A013-0347-23E223CC92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88963D-67AE-C0CE-CF19-52FC4E1544D3}"/>
              </a:ext>
            </a:extLst>
          </p:cNvPr>
          <p:cNvSpPr>
            <a:spLocks noGrp="1"/>
          </p:cNvSpPr>
          <p:nvPr>
            <p:ph type="body" idx="1"/>
          </p:nvPr>
        </p:nvSpPr>
        <p:spPr/>
        <p:txBody>
          <a:bodyPr/>
          <a:lstStyle/>
          <a:p>
            <a:r>
              <a:rPr lang="en-US" b="0" i="0" dirty="0">
                <a:latin typeface="Times New Roman" panose="02020603050405020304" pitchFamily="18" charset="0"/>
                <a:cs typeface="Times New Roman" panose="02020603050405020304" pitchFamily="18" charset="0"/>
              </a:rPr>
              <a:t>The key difference between Command Injection and SQL Injection lies in the target. SQL Injection targets the database, aiming to manipulate database queries to retrieve or modify data, or even control the database server. Command Injection, on the other hand, targets the underlying operating system, allowing attackers to execute system commands. While both exploit insufficient input validation, the impact and scope of Command Injection can be broader, as it potentially grants access to the entire server, not just the database.</a:t>
            </a:r>
          </a:p>
        </p:txBody>
      </p:sp>
      <p:sp>
        <p:nvSpPr>
          <p:cNvPr id="4" name="Slide Number Placeholder 3">
            <a:extLst>
              <a:ext uri="{FF2B5EF4-FFF2-40B4-BE49-F238E27FC236}">
                <a16:creationId xmlns:a16="http://schemas.microsoft.com/office/drawing/2014/main" id="{C51C3821-4686-8C82-B286-127DC8A1F187}"/>
              </a:ext>
            </a:extLst>
          </p:cNvPr>
          <p:cNvSpPr>
            <a:spLocks noGrp="1"/>
          </p:cNvSpPr>
          <p:nvPr>
            <p:ph type="sldNum" sz="quarter" idx="5"/>
          </p:nvPr>
        </p:nvSpPr>
        <p:spPr/>
        <p:txBody>
          <a:bodyPr/>
          <a:lstStyle/>
          <a:p>
            <a:fld id="{8D90E5D0-91C9-2444-9A33-7076961987F5}" type="slidenum">
              <a:rPr lang="en-US" smtClean="0"/>
              <a:t>9</a:t>
            </a:fld>
            <a:endParaRPr lang="en-US"/>
          </a:p>
        </p:txBody>
      </p:sp>
    </p:spTree>
    <p:extLst>
      <p:ext uri="{BB962C8B-B14F-4D97-AF65-F5344CB8AC3E}">
        <p14:creationId xmlns:p14="http://schemas.microsoft.com/office/powerpoint/2010/main" val="2594587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992BD-E5F7-A90E-191D-3097D0E14E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A64299-5733-4420-7D1B-463F711AEE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921718-B131-9508-AF75-55FFA10D97BA}"/>
              </a:ext>
            </a:extLst>
          </p:cNvPr>
          <p:cNvSpPr>
            <a:spLocks noGrp="1"/>
          </p:cNvSpPr>
          <p:nvPr>
            <p:ph type="dt" sz="half" idx="10"/>
          </p:nvPr>
        </p:nvSpPr>
        <p:spPr/>
        <p:txBody>
          <a:bodyPr/>
          <a:lstStyle/>
          <a:p>
            <a:fld id="{2665A924-E3C8-6D40-A73E-ECD9A57FE00C}" type="datetimeFigureOut">
              <a:rPr lang="en-US" smtClean="0"/>
              <a:t>12/1/24</a:t>
            </a:fld>
            <a:endParaRPr lang="en-US"/>
          </a:p>
        </p:txBody>
      </p:sp>
      <p:sp>
        <p:nvSpPr>
          <p:cNvPr id="5" name="Footer Placeholder 4">
            <a:extLst>
              <a:ext uri="{FF2B5EF4-FFF2-40B4-BE49-F238E27FC236}">
                <a16:creationId xmlns:a16="http://schemas.microsoft.com/office/drawing/2014/main" id="{CC2E31F5-EA43-63E1-5769-FE7A6001F3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08E0D6-FA9E-2AB1-51CE-86E8E75D75BF}"/>
              </a:ext>
            </a:extLst>
          </p:cNvPr>
          <p:cNvSpPr>
            <a:spLocks noGrp="1"/>
          </p:cNvSpPr>
          <p:nvPr>
            <p:ph type="sldNum" sz="quarter" idx="12"/>
          </p:nvPr>
        </p:nvSpPr>
        <p:spPr/>
        <p:txBody>
          <a:bodyPr/>
          <a:lstStyle/>
          <a:p>
            <a:fld id="{1F5B07CD-FB52-4743-BA18-9FA63A44ED8A}" type="slidenum">
              <a:rPr lang="en-US" smtClean="0"/>
              <a:t>‹#›</a:t>
            </a:fld>
            <a:endParaRPr lang="en-US"/>
          </a:p>
        </p:txBody>
      </p:sp>
    </p:spTree>
    <p:extLst>
      <p:ext uri="{BB962C8B-B14F-4D97-AF65-F5344CB8AC3E}">
        <p14:creationId xmlns:p14="http://schemas.microsoft.com/office/powerpoint/2010/main" val="291241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00502-A1EF-1086-8CF3-9D8B7FD108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69CBD6-3E02-90E8-4224-F26E9AFEFB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74DA76-E6B0-7004-A2B0-D1517EC5E4D5}"/>
              </a:ext>
            </a:extLst>
          </p:cNvPr>
          <p:cNvSpPr>
            <a:spLocks noGrp="1"/>
          </p:cNvSpPr>
          <p:nvPr>
            <p:ph type="dt" sz="half" idx="10"/>
          </p:nvPr>
        </p:nvSpPr>
        <p:spPr/>
        <p:txBody>
          <a:bodyPr/>
          <a:lstStyle/>
          <a:p>
            <a:fld id="{2665A924-E3C8-6D40-A73E-ECD9A57FE00C}" type="datetimeFigureOut">
              <a:rPr lang="en-US" smtClean="0"/>
              <a:t>12/1/24</a:t>
            </a:fld>
            <a:endParaRPr lang="en-US"/>
          </a:p>
        </p:txBody>
      </p:sp>
      <p:sp>
        <p:nvSpPr>
          <p:cNvPr id="5" name="Footer Placeholder 4">
            <a:extLst>
              <a:ext uri="{FF2B5EF4-FFF2-40B4-BE49-F238E27FC236}">
                <a16:creationId xmlns:a16="http://schemas.microsoft.com/office/drawing/2014/main" id="{B22E17FE-98F4-E8FC-2D90-624A479E5F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5E098C-3947-7F93-DF09-5419F0124EAD}"/>
              </a:ext>
            </a:extLst>
          </p:cNvPr>
          <p:cNvSpPr>
            <a:spLocks noGrp="1"/>
          </p:cNvSpPr>
          <p:nvPr>
            <p:ph type="sldNum" sz="quarter" idx="12"/>
          </p:nvPr>
        </p:nvSpPr>
        <p:spPr/>
        <p:txBody>
          <a:bodyPr/>
          <a:lstStyle/>
          <a:p>
            <a:fld id="{1F5B07CD-FB52-4743-BA18-9FA63A44ED8A}" type="slidenum">
              <a:rPr lang="en-US" smtClean="0"/>
              <a:t>‹#›</a:t>
            </a:fld>
            <a:endParaRPr lang="en-US"/>
          </a:p>
        </p:txBody>
      </p:sp>
    </p:spTree>
    <p:extLst>
      <p:ext uri="{BB962C8B-B14F-4D97-AF65-F5344CB8AC3E}">
        <p14:creationId xmlns:p14="http://schemas.microsoft.com/office/powerpoint/2010/main" val="2441509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315CF3-BBFF-E1E0-95BE-CD91335F64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D873FA-4293-B766-60CA-D9BAF7BF17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F48A6C-ACAD-1E35-D4B8-98584FA6F11C}"/>
              </a:ext>
            </a:extLst>
          </p:cNvPr>
          <p:cNvSpPr>
            <a:spLocks noGrp="1"/>
          </p:cNvSpPr>
          <p:nvPr>
            <p:ph type="dt" sz="half" idx="10"/>
          </p:nvPr>
        </p:nvSpPr>
        <p:spPr/>
        <p:txBody>
          <a:bodyPr/>
          <a:lstStyle/>
          <a:p>
            <a:fld id="{2665A924-E3C8-6D40-A73E-ECD9A57FE00C}" type="datetimeFigureOut">
              <a:rPr lang="en-US" smtClean="0"/>
              <a:t>12/1/24</a:t>
            </a:fld>
            <a:endParaRPr lang="en-US"/>
          </a:p>
        </p:txBody>
      </p:sp>
      <p:sp>
        <p:nvSpPr>
          <p:cNvPr id="5" name="Footer Placeholder 4">
            <a:extLst>
              <a:ext uri="{FF2B5EF4-FFF2-40B4-BE49-F238E27FC236}">
                <a16:creationId xmlns:a16="http://schemas.microsoft.com/office/drawing/2014/main" id="{93B89791-D56F-BA6D-F782-81C02C4C9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554D64-4C99-C1F8-25E8-1940BF756E64}"/>
              </a:ext>
            </a:extLst>
          </p:cNvPr>
          <p:cNvSpPr>
            <a:spLocks noGrp="1"/>
          </p:cNvSpPr>
          <p:nvPr>
            <p:ph type="sldNum" sz="quarter" idx="12"/>
          </p:nvPr>
        </p:nvSpPr>
        <p:spPr/>
        <p:txBody>
          <a:bodyPr/>
          <a:lstStyle/>
          <a:p>
            <a:fld id="{1F5B07CD-FB52-4743-BA18-9FA63A44ED8A}" type="slidenum">
              <a:rPr lang="en-US" smtClean="0"/>
              <a:t>‹#›</a:t>
            </a:fld>
            <a:endParaRPr lang="en-US"/>
          </a:p>
        </p:txBody>
      </p:sp>
    </p:spTree>
    <p:extLst>
      <p:ext uri="{BB962C8B-B14F-4D97-AF65-F5344CB8AC3E}">
        <p14:creationId xmlns:p14="http://schemas.microsoft.com/office/powerpoint/2010/main" val="2837812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512B-C8CE-3263-9F58-C42AD1F7DA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ACA437-F7D9-C5F1-D28E-BDDA49E54F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1321BF-E4C2-5BFB-46A6-EDF9EC9575AF}"/>
              </a:ext>
            </a:extLst>
          </p:cNvPr>
          <p:cNvSpPr>
            <a:spLocks noGrp="1"/>
          </p:cNvSpPr>
          <p:nvPr>
            <p:ph type="dt" sz="half" idx="10"/>
          </p:nvPr>
        </p:nvSpPr>
        <p:spPr/>
        <p:txBody>
          <a:bodyPr/>
          <a:lstStyle/>
          <a:p>
            <a:fld id="{2665A924-E3C8-6D40-A73E-ECD9A57FE00C}" type="datetimeFigureOut">
              <a:rPr lang="en-US" smtClean="0"/>
              <a:t>12/1/24</a:t>
            </a:fld>
            <a:endParaRPr lang="en-US"/>
          </a:p>
        </p:txBody>
      </p:sp>
      <p:sp>
        <p:nvSpPr>
          <p:cNvPr id="5" name="Footer Placeholder 4">
            <a:extLst>
              <a:ext uri="{FF2B5EF4-FFF2-40B4-BE49-F238E27FC236}">
                <a16:creationId xmlns:a16="http://schemas.microsoft.com/office/drawing/2014/main" id="{B492171C-F569-18E7-CCFF-04873F94A6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BEBF1A-8436-F86C-9677-76C78258DC27}"/>
              </a:ext>
            </a:extLst>
          </p:cNvPr>
          <p:cNvSpPr>
            <a:spLocks noGrp="1"/>
          </p:cNvSpPr>
          <p:nvPr>
            <p:ph type="sldNum" sz="quarter" idx="12"/>
          </p:nvPr>
        </p:nvSpPr>
        <p:spPr/>
        <p:txBody>
          <a:bodyPr/>
          <a:lstStyle/>
          <a:p>
            <a:fld id="{1F5B07CD-FB52-4743-BA18-9FA63A44ED8A}" type="slidenum">
              <a:rPr lang="en-US" smtClean="0"/>
              <a:t>‹#›</a:t>
            </a:fld>
            <a:endParaRPr lang="en-US"/>
          </a:p>
        </p:txBody>
      </p:sp>
    </p:spTree>
    <p:extLst>
      <p:ext uri="{BB962C8B-B14F-4D97-AF65-F5344CB8AC3E}">
        <p14:creationId xmlns:p14="http://schemas.microsoft.com/office/powerpoint/2010/main" val="1343056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34A23-DD77-7DA3-C64F-744250E9D5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F3F47D-4193-98BD-ADFA-2D0E079E0E1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F41B77-56F7-ACF3-ECB4-C8DEE8C5AE4E}"/>
              </a:ext>
            </a:extLst>
          </p:cNvPr>
          <p:cNvSpPr>
            <a:spLocks noGrp="1"/>
          </p:cNvSpPr>
          <p:nvPr>
            <p:ph type="dt" sz="half" idx="10"/>
          </p:nvPr>
        </p:nvSpPr>
        <p:spPr/>
        <p:txBody>
          <a:bodyPr/>
          <a:lstStyle/>
          <a:p>
            <a:fld id="{2665A924-E3C8-6D40-A73E-ECD9A57FE00C}" type="datetimeFigureOut">
              <a:rPr lang="en-US" smtClean="0"/>
              <a:t>12/1/24</a:t>
            </a:fld>
            <a:endParaRPr lang="en-US"/>
          </a:p>
        </p:txBody>
      </p:sp>
      <p:sp>
        <p:nvSpPr>
          <p:cNvPr id="5" name="Footer Placeholder 4">
            <a:extLst>
              <a:ext uri="{FF2B5EF4-FFF2-40B4-BE49-F238E27FC236}">
                <a16:creationId xmlns:a16="http://schemas.microsoft.com/office/drawing/2014/main" id="{8ABEFA80-7E8C-FE04-4EB0-183A8E58B3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85284C-B0B5-99E2-4B8E-413EA487BF70}"/>
              </a:ext>
            </a:extLst>
          </p:cNvPr>
          <p:cNvSpPr>
            <a:spLocks noGrp="1"/>
          </p:cNvSpPr>
          <p:nvPr>
            <p:ph type="sldNum" sz="quarter" idx="12"/>
          </p:nvPr>
        </p:nvSpPr>
        <p:spPr/>
        <p:txBody>
          <a:bodyPr/>
          <a:lstStyle/>
          <a:p>
            <a:fld id="{1F5B07CD-FB52-4743-BA18-9FA63A44ED8A}" type="slidenum">
              <a:rPr lang="en-US" smtClean="0"/>
              <a:t>‹#›</a:t>
            </a:fld>
            <a:endParaRPr lang="en-US"/>
          </a:p>
        </p:txBody>
      </p:sp>
    </p:spTree>
    <p:extLst>
      <p:ext uri="{BB962C8B-B14F-4D97-AF65-F5344CB8AC3E}">
        <p14:creationId xmlns:p14="http://schemas.microsoft.com/office/powerpoint/2010/main" val="3680687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4BD7D-AD1D-7C99-DECC-19C58BEBA0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172DB7-DBC4-45C5-506A-4FC709FF62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543153-5E5A-3AE7-3717-96DFA826AC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DD595D-BA48-1C4E-6BF4-F4E10149EA29}"/>
              </a:ext>
            </a:extLst>
          </p:cNvPr>
          <p:cNvSpPr>
            <a:spLocks noGrp="1"/>
          </p:cNvSpPr>
          <p:nvPr>
            <p:ph type="dt" sz="half" idx="10"/>
          </p:nvPr>
        </p:nvSpPr>
        <p:spPr/>
        <p:txBody>
          <a:bodyPr/>
          <a:lstStyle/>
          <a:p>
            <a:fld id="{2665A924-E3C8-6D40-A73E-ECD9A57FE00C}" type="datetimeFigureOut">
              <a:rPr lang="en-US" smtClean="0"/>
              <a:t>12/1/24</a:t>
            </a:fld>
            <a:endParaRPr lang="en-US"/>
          </a:p>
        </p:txBody>
      </p:sp>
      <p:sp>
        <p:nvSpPr>
          <p:cNvPr id="6" name="Footer Placeholder 5">
            <a:extLst>
              <a:ext uri="{FF2B5EF4-FFF2-40B4-BE49-F238E27FC236}">
                <a16:creationId xmlns:a16="http://schemas.microsoft.com/office/drawing/2014/main" id="{C6E4A53E-8876-D51A-20A6-84E73010A3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CF7AE3-CF13-7173-6ED6-6F330CA722C6}"/>
              </a:ext>
            </a:extLst>
          </p:cNvPr>
          <p:cNvSpPr>
            <a:spLocks noGrp="1"/>
          </p:cNvSpPr>
          <p:nvPr>
            <p:ph type="sldNum" sz="quarter" idx="12"/>
          </p:nvPr>
        </p:nvSpPr>
        <p:spPr/>
        <p:txBody>
          <a:bodyPr/>
          <a:lstStyle/>
          <a:p>
            <a:fld id="{1F5B07CD-FB52-4743-BA18-9FA63A44ED8A}" type="slidenum">
              <a:rPr lang="en-US" smtClean="0"/>
              <a:t>‹#›</a:t>
            </a:fld>
            <a:endParaRPr lang="en-US"/>
          </a:p>
        </p:txBody>
      </p:sp>
    </p:spTree>
    <p:extLst>
      <p:ext uri="{BB962C8B-B14F-4D97-AF65-F5344CB8AC3E}">
        <p14:creationId xmlns:p14="http://schemas.microsoft.com/office/powerpoint/2010/main" val="1652653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B033-14AB-8869-A09C-1A30C3BD17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4E612E-857A-6798-5634-B9E881321A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3D0BA7-83A9-4CCA-E081-F4B467EDC5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682104-B9BD-7709-EF12-E4916E1CE9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A9252B-E298-D4AE-5A49-952601EE8E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36B496-8CF2-ABCB-40C2-C72C6B50F58D}"/>
              </a:ext>
            </a:extLst>
          </p:cNvPr>
          <p:cNvSpPr>
            <a:spLocks noGrp="1"/>
          </p:cNvSpPr>
          <p:nvPr>
            <p:ph type="dt" sz="half" idx="10"/>
          </p:nvPr>
        </p:nvSpPr>
        <p:spPr/>
        <p:txBody>
          <a:bodyPr/>
          <a:lstStyle/>
          <a:p>
            <a:fld id="{2665A924-E3C8-6D40-A73E-ECD9A57FE00C}" type="datetimeFigureOut">
              <a:rPr lang="en-US" smtClean="0"/>
              <a:t>12/1/24</a:t>
            </a:fld>
            <a:endParaRPr lang="en-US"/>
          </a:p>
        </p:txBody>
      </p:sp>
      <p:sp>
        <p:nvSpPr>
          <p:cNvPr id="8" name="Footer Placeholder 7">
            <a:extLst>
              <a:ext uri="{FF2B5EF4-FFF2-40B4-BE49-F238E27FC236}">
                <a16:creationId xmlns:a16="http://schemas.microsoft.com/office/drawing/2014/main" id="{F1357324-3DCE-F715-C106-4F705DBF72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C723AC-74E7-7507-5156-43A73310A186}"/>
              </a:ext>
            </a:extLst>
          </p:cNvPr>
          <p:cNvSpPr>
            <a:spLocks noGrp="1"/>
          </p:cNvSpPr>
          <p:nvPr>
            <p:ph type="sldNum" sz="quarter" idx="12"/>
          </p:nvPr>
        </p:nvSpPr>
        <p:spPr/>
        <p:txBody>
          <a:bodyPr/>
          <a:lstStyle/>
          <a:p>
            <a:fld id="{1F5B07CD-FB52-4743-BA18-9FA63A44ED8A}" type="slidenum">
              <a:rPr lang="en-US" smtClean="0"/>
              <a:t>‹#›</a:t>
            </a:fld>
            <a:endParaRPr lang="en-US"/>
          </a:p>
        </p:txBody>
      </p:sp>
    </p:spTree>
    <p:extLst>
      <p:ext uri="{BB962C8B-B14F-4D97-AF65-F5344CB8AC3E}">
        <p14:creationId xmlns:p14="http://schemas.microsoft.com/office/powerpoint/2010/main" val="1344743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DF8B-C053-F100-59B5-4D1CBC8E2C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5494E8-A34F-EC2E-C38D-7C842283C181}"/>
              </a:ext>
            </a:extLst>
          </p:cNvPr>
          <p:cNvSpPr>
            <a:spLocks noGrp="1"/>
          </p:cNvSpPr>
          <p:nvPr>
            <p:ph type="dt" sz="half" idx="10"/>
          </p:nvPr>
        </p:nvSpPr>
        <p:spPr/>
        <p:txBody>
          <a:bodyPr/>
          <a:lstStyle/>
          <a:p>
            <a:fld id="{2665A924-E3C8-6D40-A73E-ECD9A57FE00C}" type="datetimeFigureOut">
              <a:rPr lang="en-US" smtClean="0"/>
              <a:t>12/1/24</a:t>
            </a:fld>
            <a:endParaRPr lang="en-US"/>
          </a:p>
        </p:txBody>
      </p:sp>
      <p:sp>
        <p:nvSpPr>
          <p:cNvPr id="4" name="Footer Placeholder 3">
            <a:extLst>
              <a:ext uri="{FF2B5EF4-FFF2-40B4-BE49-F238E27FC236}">
                <a16:creationId xmlns:a16="http://schemas.microsoft.com/office/drawing/2014/main" id="{DA02F652-6776-E57A-9472-A30A941E36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0A3628-E1BC-5AE6-5497-74C04A5EAFAD}"/>
              </a:ext>
            </a:extLst>
          </p:cNvPr>
          <p:cNvSpPr>
            <a:spLocks noGrp="1"/>
          </p:cNvSpPr>
          <p:nvPr>
            <p:ph type="sldNum" sz="quarter" idx="12"/>
          </p:nvPr>
        </p:nvSpPr>
        <p:spPr/>
        <p:txBody>
          <a:bodyPr/>
          <a:lstStyle/>
          <a:p>
            <a:fld id="{1F5B07CD-FB52-4743-BA18-9FA63A44ED8A}" type="slidenum">
              <a:rPr lang="en-US" smtClean="0"/>
              <a:t>‹#›</a:t>
            </a:fld>
            <a:endParaRPr lang="en-US"/>
          </a:p>
        </p:txBody>
      </p:sp>
    </p:spTree>
    <p:extLst>
      <p:ext uri="{BB962C8B-B14F-4D97-AF65-F5344CB8AC3E}">
        <p14:creationId xmlns:p14="http://schemas.microsoft.com/office/powerpoint/2010/main" val="2607763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824198-600A-6596-1129-9165AA27CAC9}"/>
              </a:ext>
            </a:extLst>
          </p:cNvPr>
          <p:cNvSpPr>
            <a:spLocks noGrp="1"/>
          </p:cNvSpPr>
          <p:nvPr>
            <p:ph type="dt" sz="half" idx="10"/>
          </p:nvPr>
        </p:nvSpPr>
        <p:spPr/>
        <p:txBody>
          <a:bodyPr/>
          <a:lstStyle/>
          <a:p>
            <a:fld id="{2665A924-E3C8-6D40-A73E-ECD9A57FE00C}" type="datetimeFigureOut">
              <a:rPr lang="en-US" smtClean="0"/>
              <a:t>12/1/24</a:t>
            </a:fld>
            <a:endParaRPr lang="en-US"/>
          </a:p>
        </p:txBody>
      </p:sp>
      <p:sp>
        <p:nvSpPr>
          <p:cNvPr id="3" name="Footer Placeholder 2">
            <a:extLst>
              <a:ext uri="{FF2B5EF4-FFF2-40B4-BE49-F238E27FC236}">
                <a16:creationId xmlns:a16="http://schemas.microsoft.com/office/drawing/2014/main" id="{2ACAA3C9-1973-9A3E-39D2-8048E91226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BF4B98-FDC5-303A-DF4F-CDF1909EF050}"/>
              </a:ext>
            </a:extLst>
          </p:cNvPr>
          <p:cNvSpPr>
            <a:spLocks noGrp="1"/>
          </p:cNvSpPr>
          <p:nvPr>
            <p:ph type="sldNum" sz="quarter" idx="12"/>
          </p:nvPr>
        </p:nvSpPr>
        <p:spPr/>
        <p:txBody>
          <a:bodyPr/>
          <a:lstStyle/>
          <a:p>
            <a:fld id="{1F5B07CD-FB52-4743-BA18-9FA63A44ED8A}" type="slidenum">
              <a:rPr lang="en-US" smtClean="0"/>
              <a:t>‹#›</a:t>
            </a:fld>
            <a:endParaRPr lang="en-US"/>
          </a:p>
        </p:txBody>
      </p:sp>
    </p:spTree>
    <p:extLst>
      <p:ext uri="{BB962C8B-B14F-4D97-AF65-F5344CB8AC3E}">
        <p14:creationId xmlns:p14="http://schemas.microsoft.com/office/powerpoint/2010/main" val="3989934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E0BC-09AF-8BEC-3FE2-D0DB88BFEF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F06358-E69A-A287-7188-E3F7B95D4D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7A0384-33E7-D23E-98F4-16FC5E2169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A7153A-7624-1EA2-653C-BC45A7D6F5C9}"/>
              </a:ext>
            </a:extLst>
          </p:cNvPr>
          <p:cNvSpPr>
            <a:spLocks noGrp="1"/>
          </p:cNvSpPr>
          <p:nvPr>
            <p:ph type="dt" sz="half" idx="10"/>
          </p:nvPr>
        </p:nvSpPr>
        <p:spPr/>
        <p:txBody>
          <a:bodyPr/>
          <a:lstStyle/>
          <a:p>
            <a:fld id="{2665A924-E3C8-6D40-A73E-ECD9A57FE00C}" type="datetimeFigureOut">
              <a:rPr lang="en-US" smtClean="0"/>
              <a:t>12/1/24</a:t>
            </a:fld>
            <a:endParaRPr lang="en-US"/>
          </a:p>
        </p:txBody>
      </p:sp>
      <p:sp>
        <p:nvSpPr>
          <p:cNvPr id="6" name="Footer Placeholder 5">
            <a:extLst>
              <a:ext uri="{FF2B5EF4-FFF2-40B4-BE49-F238E27FC236}">
                <a16:creationId xmlns:a16="http://schemas.microsoft.com/office/drawing/2014/main" id="{3A3F81E6-50D4-E2C2-0328-767F5D3540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E3C023-9D1D-D82E-4765-E9006218E85D}"/>
              </a:ext>
            </a:extLst>
          </p:cNvPr>
          <p:cNvSpPr>
            <a:spLocks noGrp="1"/>
          </p:cNvSpPr>
          <p:nvPr>
            <p:ph type="sldNum" sz="quarter" idx="12"/>
          </p:nvPr>
        </p:nvSpPr>
        <p:spPr/>
        <p:txBody>
          <a:bodyPr/>
          <a:lstStyle/>
          <a:p>
            <a:fld id="{1F5B07CD-FB52-4743-BA18-9FA63A44ED8A}" type="slidenum">
              <a:rPr lang="en-US" smtClean="0"/>
              <a:t>‹#›</a:t>
            </a:fld>
            <a:endParaRPr lang="en-US"/>
          </a:p>
        </p:txBody>
      </p:sp>
    </p:spTree>
    <p:extLst>
      <p:ext uri="{BB962C8B-B14F-4D97-AF65-F5344CB8AC3E}">
        <p14:creationId xmlns:p14="http://schemas.microsoft.com/office/powerpoint/2010/main" val="3193606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3A1C-BA69-850C-3A73-A2E1DDF99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AFF26F-14F1-AF98-F0E0-1C662341BF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976652-C755-21AD-8E0C-A3ADB40DDD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7C7C6F-00FF-4D95-FE98-17D54A367105}"/>
              </a:ext>
            </a:extLst>
          </p:cNvPr>
          <p:cNvSpPr>
            <a:spLocks noGrp="1"/>
          </p:cNvSpPr>
          <p:nvPr>
            <p:ph type="dt" sz="half" idx="10"/>
          </p:nvPr>
        </p:nvSpPr>
        <p:spPr/>
        <p:txBody>
          <a:bodyPr/>
          <a:lstStyle/>
          <a:p>
            <a:fld id="{2665A924-E3C8-6D40-A73E-ECD9A57FE00C}" type="datetimeFigureOut">
              <a:rPr lang="en-US" smtClean="0"/>
              <a:t>12/1/24</a:t>
            </a:fld>
            <a:endParaRPr lang="en-US"/>
          </a:p>
        </p:txBody>
      </p:sp>
      <p:sp>
        <p:nvSpPr>
          <p:cNvPr id="6" name="Footer Placeholder 5">
            <a:extLst>
              <a:ext uri="{FF2B5EF4-FFF2-40B4-BE49-F238E27FC236}">
                <a16:creationId xmlns:a16="http://schemas.microsoft.com/office/drawing/2014/main" id="{C66D9A7D-1B33-C095-D99B-8E2DCFD0AE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D91351-4BBF-3729-0860-2DDFD32B3D14}"/>
              </a:ext>
            </a:extLst>
          </p:cNvPr>
          <p:cNvSpPr>
            <a:spLocks noGrp="1"/>
          </p:cNvSpPr>
          <p:nvPr>
            <p:ph type="sldNum" sz="quarter" idx="12"/>
          </p:nvPr>
        </p:nvSpPr>
        <p:spPr/>
        <p:txBody>
          <a:bodyPr/>
          <a:lstStyle/>
          <a:p>
            <a:fld id="{1F5B07CD-FB52-4743-BA18-9FA63A44ED8A}" type="slidenum">
              <a:rPr lang="en-US" smtClean="0"/>
              <a:t>‹#›</a:t>
            </a:fld>
            <a:endParaRPr lang="en-US"/>
          </a:p>
        </p:txBody>
      </p:sp>
    </p:spTree>
    <p:extLst>
      <p:ext uri="{BB962C8B-B14F-4D97-AF65-F5344CB8AC3E}">
        <p14:creationId xmlns:p14="http://schemas.microsoft.com/office/powerpoint/2010/main" val="1392451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7D00FD-DF6F-D153-05E1-F704CA2E68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012D51-AD8E-F3DE-D69F-EEFF688519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5E3047-D6B7-D782-4F0D-EBD8C9CC88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665A924-E3C8-6D40-A73E-ECD9A57FE00C}" type="datetimeFigureOut">
              <a:rPr lang="en-US" smtClean="0"/>
              <a:t>12/1/24</a:t>
            </a:fld>
            <a:endParaRPr lang="en-US"/>
          </a:p>
        </p:txBody>
      </p:sp>
      <p:sp>
        <p:nvSpPr>
          <p:cNvPr id="5" name="Footer Placeholder 4">
            <a:extLst>
              <a:ext uri="{FF2B5EF4-FFF2-40B4-BE49-F238E27FC236}">
                <a16:creationId xmlns:a16="http://schemas.microsoft.com/office/drawing/2014/main" id="{68CAB1BF-A8C4-71E2-71B1-126CFF1AB8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6E9E5F2-85AD-F4C8-8857-A360A53372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F5B07CD-FB52-4743-BA18-9FA63A44ED8A}" type="slidenum">
              <a:rPr lang="en-US" smtClean="0"/>
              <a:t>‹#›</a:t>
            </a:fld>
            <a:endParaRPr lang="en-US"/>
          </a:p>
        </p:txBody>
      </p:sp>
    </p:spTree>
    <p:extLst>
      <p:ext uri="{BB962C8B-B14F-4D97-AF65-F5344CB8AC3E}">
        <p14:creationId xmlns:p14="http://schemas.microsoft.com/office/powerpoint/2010/main" val="2550014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owasp.org/" TargetMode="External"/><Relationship Id="rId2" Type="http://schemas.openxmlformats.org/officeDocument/2006/relationships/hyperlink" Target="https://techjury.net/blog/cyber-security-statistics/" TargetMode="External"/><Relationship Id="rId1" Type="http://schemas.openxmlformats.org/officeDocument/2006/relationships/slideLayout" Target="../slideLayouts/slideLayout2.xml"/><Relationship Id="rId4" Type="http://schemas.openxmlformats.org/officeDocument/2006/relationships/hyperlink" Target="https://www.getastra.com/blog/security-audit/cyber-security-statistic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wiz.io/blog/10-days-later-enterprises-halfway-through-patching-log4shell" TargetMode="External"/><Relationship Id="rId2" Type="http://schemas.openxmlformats.org/officeDocument/2006/relationships/hyperlink" Target="https://www.paloaltonetworks.com/blog/prisma-cloud/high-severity-vulnerabilities-webm-project-libraries/" TargetMode="External"/><Relationship Id="rId1" Type="http://schemas.openxmlformats.org/officeDocument/2006/relationships/slideLayout" Target="../slideLayouts/slideLayout2.xml"/><Relationship Id="rId4" Type="http://schemas.openxmlformats.org/officeDocument/2006/relationships/hyperlink" Target="https://www.ibm.com/topics/log4j"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sciencedirect-com.library.capella.edu/science/article/pii/S221421262400173X#fig1"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E86755-9AF3-4F26-5980-293C8CE46369}"/>
              </a:ext>
            </a:extLst>
          </p:cNvPr>
          <p:cNvSpPr>
            <a:spLocks noGrp="1"/>
          </p:cNvSpPr>
          <p:nvPr>
            <p:ph type="ctrTitle"/>
          </p:nvPr>
        </p:nvSpPr>
        <p:spPr>
          <a:xfrm>
            <a:off x="5297762" y="640080"/>
            <a:ext cx="6251110" cy="3566160"/>
          </a:xfrm>
        </p:spPr>
        <p:txBody>
          <a:bodyPr anchor="b">
            <a:normAutofit/>
          </a:bodyPr>
          <a:lstStyle/>
          <a:p>
            <a:pPr algn="l"/>
            <a:r>
              <a:rPr lang="en-US" sz="5000" b="0" i="0" u="none" strike="noStrike">
                <a:effectLst/>
                <a:latin typeface="Google Sans"/>
              </a:rPr>
              <a:t> </a:t>
            </a:r>
            <a:r>
              <a:rPr lang="en-US" sz="5000" b="0" i="0" u="none" strike="noStrike">
                <a:effectLst/>
                <a:latin typeface="Google Sans Text"/>
              </a:rPr>
              <a:t>Web Attack Strategies and Mitigation Techniques</a:t>
            </a:r>
            <a:br>
              <a:rPr lang="en-US" sz="5000" b="0" i="0" u="none" strike="noStrike">
                <a:effectLst/>
                <a:latin typeface="Google Sans"/>
              </a:rPr>
            </a:br>
            <a:endParaRPr lang="en-US" sz="5000"/>
          </a:p>
        </p:txBody>
      </p:sp>
      <p:sp>
        <p:nvSpPr>
          <p:cNvPr id="3" name="Subtitle 2">
            <a:extLst>
              <a:ext uri="{FF2B5EF4-FFF2-40B4-BE49-F238E27FC236}">
                <a16:creationId xmlns:a16="http://schemas.microsoft.com/office/drawing/2014/main" id="{1FFA5852-9918-E22D-DC79-5DA764D6BB68}"/>
              </a:ext>
            </a:extLst>
          </p:cNvPr>
          <p:cNvSpPr>
            <a:spLocks noGrp="1"/>
          </p:cNvSpPr>
          <p:nvPr>
            <p:ph type="subTitle" idx="1"/>
          </p:nvPr>
        </p:nvSpPr>
        <p:spPr>
          <a:xfrm>
            <a:off x="5297760" y="4636008"/>
            <a:ext cx="6251111" cy="1572768"/>
          </a:xfrm>
        </p:spPr>
        <p:txBody>
          <a:bodyPr>
            <a:normAutofit/>
          </a:bodyPr>
          <a:lstStyle/>
          <a:p>
            <a:pPr algn="l"/>
            <a:r>
              <a:rPr lang="en-US" b="0" i="0" u="none" strike="noStrike">
                <a:effectLst/>
                <a:latin typeface="Google Sans Text"/>
              </a:rPr>
              <a:t>Protecting Your Web Applications from Common Threats</a:t>
            </a:r>
            <a:endParaRPr lang="en-US"/>
          </a:p>
        </p:txBody>
      </p:sp>
      <p:pic>
        <p:nvPicPr>
          <p:cNvPr id="5" name="Picture 4" descr="Computer script on a screen">
            <a:extLst>
              <a:ext uri="{FF2B5EF4-FFF2-40B4-BE49-F238E27FC236}">
                <a16:creationId xmlns:a16="http://schemas.microsoft.com/office/drawing/2014/main" id="{CE3C7242-CD82-9849-C78E-CED7B7EBF018}"/>
              </a:ext>
            </a:extLst>
          </p:cNvPr>
          <p:cNvPicPr>
            <a:picLocks noChangeAspect="1"/>
          </p:cNvPicPr>
          <p:nvPr/>
        </p:nvPicPr>
        <p:blipFill>
          <a:blip r:embed="rId3"/>
          <a:srcRect l="7448" r="4722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8765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B750DE-0136-2A09-DE02-10AB673D2769}"/>
              </a:ext>
            </a:extLst>
          </p:cNvPr>
          <p:cNvSpPr>
            <a:spLocks noGrp="1"/>
          </p:cNvSpPr>
          <p:nvPr>
            <p:ph type="title"/>
          </p:nvPr>
        </p:nvSpPr>
        <p:spPr>
          <a:xfrm>
            <a:off x="630936" y="640080"/>
            <a:ext cx="4818888" cy="1481328"/>
          </a:xfrm>
        </p:spPr>
        <p:txBody>
          <a:bodyPr anchor="b">
            <a:normAutofit/>
          </a:bodyPr>
          <a:lstStyle/>
          <a:p>
            <a:r>
              <a:rPr lang="en-US" sz="5000" b="0" i="0" u="none" strike="noStrike">
                <a:effectLst/>
                <a:latin typeface="Google Sans Text"/>
              </a:rPr>
              <a:t>Cookie Poisoning</a:t>
            </a:r>
            <a:endParaRPr lang="en-US" sz="5000"/>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E16DA1B-5857-64C5-801A-C7F32B7D554A}"/>
              </a:ext>
            </a:extLst>
          </p:cNvPr>
          <p:cNvSpPr>
            <a:spLocks noGrp="1"/>
          </p:cNvSpPr>
          <p:nvPr>
            <p:ph idx="1"/>
          </p:nvPr>
        </p:nvSpPr>
        <p:spPr>
          <a:xfrm>
            <a:off x="630936" y="2660904"/>
            <a:ext cx="4818888" cy="3547872"/>
          </a:xfrm>
        </p:spPr>
        <p:txBody>
          <a:bodyPr anchor="t">
            <a:normAutofit/>
          </a:bodyPr>
          <a:lstStyle/>
          <a:p>
            <a:pPr lvl="0"/>
            <a:r>
              <a:rPr lang="en-US" sz="1700" b="0" i="0"/>
              <a:t>Modifying cookie values to gain unauthorized access or manipulate user sessions.</a:t>
            </a:r>
            <a:endParaRPr lang="en-US" sz="1700"/>
          </a:p>
          <a:p>
            <a:pPr lvl="0"/>
            <a:r>
              <a:rPr lang="en-US" sz="1700" b="1" i="0"/>
              <a:t>Mitigation:</a:t>
            </a:r>
            <a:endParaRPr lang="en-US" sz="1700"/>
          </a:p>
          <a:p>
            <a:pPr lvl="1"/>
            <a:r>
              <a:rPr lang="en-US" sz="1700" b="0" i="0"/>
              <a:t>Encrypting Cookies: Encrypt sensitive cookie data, such as user IDs and authentication tokens.</a:t>
            </a:r>
            <a:endParaRPr lang="en-US" sz="1700"/>
          </a:p>
          <a:p>
            <a:pPr lvl="1"/>
            <a:r>
              <a:rPr lang="en-US" sz="1700" b="0" i="0"/>
              <a:t>Setting HttpOnly Flag: Prevent client-side scripts from accessing cookies.</a:t>
            </a:r>
            <a:endParaRPr lang="en-US" sz="1700"/>
          </a:p>
          <a:p>
            <a:pPr lvl="1"/>
            <a:r>
              <a:rPr lang="en-US" sz="1700" b="0" i="0"/>
              <a:t>Setting Secure Flag: Ensure cookies are only transmitted over HTTPS.</a:t>
            </a:r>
            <a:endParaRPr lang="en-US" sz="1700"/>
          </a:p>
          <a:p>
            <a:pPr lvl="1"/>
            <a:r>
              <a:rPr lang="en-US" sz="1700" b="0" i="0"/>
              <a:t>Short Cookie Expiration Times: Limit the window of vulnerability by setting shorter expiration times.</a:t>
            </a:r>
            <a:endParaRPr lang="en-US" sz="1700"/>
          </a:p>
          <a:p>
            <a:endParaRPr lang="en-US" sz="1700"/>
          </a:p>
        </p:txBody>
      </p:sp>
      <p:pic>
        <p:nvPicPr>
          <p:cNvPr id="7" name="Graphic 6" descr="Fortune Cookie">
            <a:extLst>
              <a:ext uri="{FF2B5EF4-FFF2-40B4-BE49-F238E27FC236}">
                <a16:creationId xmlns:a16="http://schemas.microsoft.com/office/drawing/2014/main" id="{A86229FA-3BC5-05EE-6085-CD723580E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2406372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C9C0F4-CEEC-141C-0F66-70DC8413C5A7}"/>
              </a:ext>
            </a:extLst>
          </p:cNvPr>
          <p:cNvSpPr>
            <a:spLocks noGrp="1"/>
          </p:cNvSpPr>
          <p:nvPr>
            <p:ph type="title"/>
          </p:nvPr>
        </p:nvSpPr>
        <p:spPr>
          <a:xfrm>
            <a:off x="630936" y="640080"/>
            <a:ext cx="4818888" cy="1481328"/>
          </a:xfrm>
        </p:spPr>
        <p:txBody>
          <a:bodyPr anchor="b">
            <a:normAutofit/>
          </a:bodyPr>
          <a:lstStyle/>
          <a:p>
            <a:r>
              <a:rPr lang="en-US" sz="5400"/>
              <a:t>Buffer Overflow</a:t>
            </a:r>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82D0E1-BED8-CD1E-9E99-251FDDB7941A}"/>
              </a:ext>
            </a:extLst>
          </p:cNvPr>
          <p:cNvSpPr>
            <a:spLocks noGrp="1"/>
          </p:cNvSpPr>
          <p:nvPr>
            <p:ph idx="1"/>
          </p:nvPr>
        </p:nvSpPr>
        <p:spPr>
          <a:xfrm>
            <a:off x="630936" y="2660904"/>
            <a:ext cx="4818888" cy="3547872"/>
          </a:xfrm>
        </p:spPr>
        <p:txBody>
          <a:bodyPr anchor="t">
            <a:normAutofit fontScale="92500" lnSpcReduction="10000"/>
          </a:bodyPr>
          <a:lstStyle/>
          <a:p>
            <a:pPr lvl="0"/>
            <a:r>
              <a:rPr lang="en-US" sz="1500" b="0" i="0" dirty="0"/>
              <a:t>Writing data beyond the allocated buffer size, potentially overwriting adjacent memory regions.</a:t>
            </a:r>
            <a:endParaRPr lang="en-US" sz="1500" dirty="0"/>
          </a:p>
          <a:p>
            <a:pPr lvl="0"/>
            <a:r>
              <a:rPr lang="en-US" sz="1500" b="1" i="0" dirty="0"/>
              <a:t>Mitigation:</a:t>
            </a:r>
            <a:endParaRPr lang="en-US" sz="1500" dirty="0"/>
          </a:p>
          <a:p>
            <a:pPr lvl="1"/>
            <a:r>
              <a:rPr lang="en-US" sz="1500" b="0" i="0" dirty="0"/>
              <a:t>Input Validation: Check the length of input data before writing it to a buffer.</a:t>
            </a:r>
            <a:endParaRPr lang="en-US" sz="1500" dirty="0"/>
          </a:p>
          <a:p>
            <a:pPr lvl="1"/>
            <a:r>
              <a:rPr lang="en-US" sz="1500" b="0" i="0" dirty="0"/>
              <a:t>Safe String Handling Functions: Use functions that prevent buffer overflows, such as </a:t>
            </a:r>
            <a:r>
              <a:rPr lang="en-US" sz="1500" b="0" i="0" dirty="0" err="1"/>
              <a:t>strncpy</a:t>
            </a:r>
            <a:r>
              <a:rPr lang="en-US" sz="1500" b="0" i="0" dirty="0"/>
              <a:t>() instead of </a:t>
            </a:r>
            <a:r>
              <a:rPr lang="en-US" sz="1500" b="0" i="0" dirty="0" err="1"/>
              <a:t>strcpy</a:t>
            </a:r>
            <a:r>
              <a:rPr lang="en-US" sz="1500" b="0" i="0" dirty="0"/>
              <a:t>().</a:t>
            </a:r>
            <a:endParaRPr lang="en-US" sz="1500" dirty="0"/>
          </a:p>
          <a:p>
            <a:pPr lvl="1"/>
            <a:r>
              <a:rPr lang="en-US" sz="1500" b="0" i="0" dirty="0"/>
              <a:t>Compiler-Level Protections: Enable compiler features like stack canaries and Address Space Layout Randomization (ASLR).</a:t>
            </a:r>
            <a:endParaRPr lang="en-US" sz="1500" dirty="0"/>
          </a:p>
          <a:p>
            <a:pPr lvl="1"/>
            <a:r>
              <a:rPr lang="en-US" sz="1500" b="0" i="0" dirty="0"/>
              <a:t>Regular Security Audits and Code Reviews: Identify and fix potential buffer overflow vulnerabilities.</a:t>
            </a:r>
          </a:p>
          <a:p>
            <a:pPr lvl="1"/>
            <a:r>
              <a:rPr lang="en-US" sz="1500" dirty="0"/>
              <a:t>Fuzzy Logic and Machine learning can be applied to static analysis of code to find overflow points (Cruzes, 2018).</a:t>
            </a:r>
          </a:p>
          <a:p>
            <a:endParaRPr lang="en-US" sz="1500" dirty="0"/>
          </a:p>
        </p:txBody>
      </p:sp>
      <p:pic>
        <p:nvPicPr>
          <p:cNvPr id="7" name="Graphic 6" descr="Web Design">
            <a:extLst>
              <a:ext uri="{FF2B5EF4-FFF2-40B4-BE49-F238E27FC236}">
                <a16:creationId xmlns:a16="http://schemas.microsoft.com/office/drawing/2014/main" id="{892F2E36-E152-1466-398A-0C690A1EEC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3014852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CC10A-5909-F8B9-2A3D-475101B57CA7}"/>
              </a:ext>
            </a:extLst>
          </p:cNvPr>
          <p:cNvSpPr>
            <a:spLocks noGrp="1"/>
          </p:cNvSpPr>
          <p:nvPr>
            <p:ph type="title"/>
          </p:nvPr>
        </p:nvSpPr>
        <p:spPr/>
        <p:txBody>
          <a:bodyPr>
            <a:normAutofit/>
          </a:bodyPr>
          <a:lstStyle/>
          <a:p>
            <a:r>
              <a:rPr lang="en-US" sz="3600" dirty="0"/>
              <a:t>Case Study: CVE-2023-4863 and CVE-2023-5217</a:t>
            </a:r>
          </a:p>
        </p:txBody>
      </p:sp>
      <p:sp>
        <p:nvSpPr>
          <p:cNvPr id="3" name="Content Placeholder 2">
            <a:extLst>
              <a:ext uri="{FF2B5EF4-FFF2-40B4-BE49-F238E27FC236}">
                <a16:creationId xmlns:a16="http://schemas.microsoft.com/office/drawing/2014/main" id="{5F3F5F79-00B3-226C-C5B8-C1B37FC2CA30}"/>
              </a:ext>
            </a:extLst>
          </p:cNvPr>
          <p:cNvSpPr>
            <a:spLocks noGrp="1"/>
          </p:cNvSpPr>
          <p:nvPr>
            <p:ph idx="1"/>
          </p:nvPr>
        </p:nvSpPr>
        <p:spPr/>
        <p:txBody>
          <a:bodyPr>
            <a:normAutofit/>
          </a:bodyPr>
          <a:lstStyle/>
          <a:p>
            <a:r>
              <a:rPr lang="en-US" sz="2400" dirty="0"/>
              <a:t>Two high-heap overflow vulnerabilities were discovered in the </a:t>
            </a:r>
            <a:r>
              <a:rPr lang="en-US" sz="2400" dirty="0" err="1">
                <a:effectLst/>
              </a:rPr>
              <a:t>libwebp</a:t>
            </a:r>
            <a:r>
              <a:rPr lang="en-US" sz="2400" dirty="0"/>
              <a:t> and </a:t>
            </a:r>
            <a:r>
              <a:rPr lang="en-US" sz="2400" dirty="0" err="1">
                <a:effectLst/>
              </a:rPr>
              <a:t>libvpx</a:t>
            </a:r>
            <a:r>
              <a:rPr lang="en-US" sz="2400" dirty="0"/>
              <a:t> libraries</a:t>
            </a:r>
          </a:p>
          <a:p>
            <a:r>
              <a:rPr lang="en-US" sz="2400" dirty="0"/>
              <a:t>The </a:t>
            </a:r>
            <a:r>
              <a:rPr lang="en-US" sz="2400" dirty="0" err="1">
                <a:effectLst/>
              </a:rPr>
              <a:t>libwebp</a:t>
            </a:r>
            <a:r>
              <a:rPr lang="en-US" sz="2400" dirty="0"/>
              <a:t> library encodes and decodes images in the </a:t>
            </a:r>
            <a:r>
              <a:rPr lang="en-US" sz="2400" dirty="0" err="1"/>
              <a:t>WebP</a:t>
            </a:r>
            <a:r>
              <a:rPr lang="en-US" sz="2400" dirty="0"/>
              <a:t> format. It’s used extensively in various applications such as web browsers and image processing tools.</a:t>
            </a:r>
          </a:p>
          <a:p>
            <a:r>
              <a:rPr lang="en-US" sz="2400" dirty="0"/>
              <a:t>“That being said, bad actors generally have a low probability of successfully exploiting heap overflow vulnerabilities via RCE due to the heap's unpredictable nature and the absence of return addresses” (Sharon, et. al., 2023)</a:t>
            </a:r>
          </a:p>
          <a:p>
            <a:r>
              <a:rPr lang="en-US" sz="2400" dirty="0"/>
              <a:t>Patched relatively quickly by Google for Chrome web browser on September 11, 2023.</a:t>
            </a:r>
          </a:p>
        </p:txBody>
      </p:sp>
    </p:spTree>
    <p:extLst>
      <p:ext uri="{BB962C8B-B14F-4D97-AF65-F5344CB8AC3E}">
        <p14:creationId xmlns:p14="http://schemas.microsoft.com/office/powerpoint/2010/main" val="3335441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34D21D-55CE-4734-BB21-FF014D98839A}"/>
              </a:ext>
            </a:extLst>
          </p:cNvPr>
          <p:cNvSpPr>
            <a:spLocks noGrp="1"/>
          </p:cNvSpPr>
          <p:nvPr>
            <p:ph type="title"/>
          </p:nvPr>
        </p:nvSpPr>
        <p:spPr>
          <a:xfrm>
            <a:off x="804672" y="802955"/>
            <a:ext cx="4977976" cy="1454051"/>
          </a:xfrm>
        </p:spPr>
        <p:txBody>
          <a:bodyPr>
            <a:normAutofit/>
          </a:bodyPr>
          <a:lstStyle/>
          <a:p>
            <a:r>
              <a:rPr lang="en-US" sz="3600" b="0" i="0" u="none" strike="noStrike">
                <a:solidFill>
                  <a:schemeClr val="tx2"/>
                </a:solidFill>
                <a:effectLst/>
                <a:latin typeface="Google Sans Text"/>
              </a:rPr>
              <a:t>Zero-Day Attack</a:t>
            </a:r>
            <a:endParaRPr lang="en-US" sz="3600">
              <a:solidFill>
                <a:schemeClr val="tx2"/>
              </a:solidFill>
            </a:endParaRPr>
          </a:p>
        </p:txBody>
      </p:sp>
      <p:sp>
        <p:nvSpPr>
          <p:cNvPr id="3" name="Content Placeholder 2">
            <a:extLst>
              <a:ext uri="{FF2B5EF4-FFF2-40B4-BE49-F238E27FC236}">
                <a16:creationId xmlns:a16="http://schemas.microsoft.com/office/drawing/2014/main" id="{B1902F78-F27B-841E-1BA4-8F225BAA10E1}"/>
              </a:ext>
            </a:extLst>
          </p:cNvPr>
          <p:cNvSpPr>
            <a:spLocks noGrp="1"/>
          </p:cNvSpPr>
          <p:nvPr>
            <p:ph idx="1"/>
          </p:nvPr>
        </p:nvSpPr>
        <p:spPr>
          <a:xfrm>
            <a:off x="804672" y="2421682"/>
            <a:ext cx="4977578" cy="3639289"/>
          </a:xfrm>
        </p:spPr>
        <p:txBody>
          <a:bodyPr anchor="ctr">
            <a:normAutofit fontScale="92500" lnSpcReduction="20000"/>
          </a:bodyPr>
          <a:lstStyle/>
          <a:p>
            <a:pPr lvl="0"/>
            <a:r>
              <a:rPr lang="en-US" sz="1700" b="0" i="0" dirty="0">
                <a:solidFill>
                  <a:schemeClr val="tx2"/>
                </a:solidFill>
              </a:rPr>
              <a:t>Exploiting vulnerabilities unknown to the software vendor or security community.</a:t>
            </a:r>
            <a:endParaRPr lang="en-US" sz="1700" dirty="0">
              <a:solidFill>
                <a:schemeClr val="tx2"/>
              </a:solidFill>
            </a:endParaRPr>
          </a:p>
          <a:p>
            <a:pPr lvl="0"/>
            <a:r>
              <a:rPr lang="en-US" sz="1700" b="1" i="0" dirty="0">
                <a:solidFill>
                  <a:schemeClr val="tx2"/>
                </a:solidFill>
              </a:rPr>
              <a:t>Mitigation:</a:t>
            </a:r>
            <a:endParaRPr lang="en-US" sz="1700" dirty="0">
              <a:solidFill>
                <a:schemeClr val="tx2"/>
              </a:solidFill>
            </a:endParaRPr>
          </a:p>
          <a:p>
            <a:pPr lvl="1"/>
            <a:r>
              <a:rPr lang="en-US" sz="1700" b="0" i="0" dirty="0">
                <a:solidFill>
                  <a:schemeClr val="tx2"/>
                </a:solidFill>
              </a:rPr>
              <a:t>Threat Intelligence: Stay informed about emerging threats and vulnerabilities.</a:t>
            </a:r>
            <a:endParaRPr lang="en-US" sz="1700" dirty="0">
              <a:solidFill>
                <a:schemeClr val="tx2"/>
              </a:solidFill>
            </a:endParaRPr>
          </a:p>
          <a:p>
            <a:pPr lvl="1"/>
            <a:r>
              <a:rPr lang="en-US" sz="1700" b="0" i="0" dirty="0">
                <a:solidFill>
                  <a:schemeClr val="tx2"/>
                </a:solidFill>
              </a:rPr>
              <a:t>Intrusion Detection/Prevention Systems (IDS/IPS): Implement systems to detect and block suspicious activity.</a:t>
            </a:r>
            <a:endParaRPr lang="en-US" sz="1700" dirty="0">
              <a:solidFill>
                <a:schemeClr val="tx2"/>
              </a:solidFill>
            </a:endParaRPr>
          </a:p>
          <a:p>
            <a:pPr lvl="1"/>
            <a:r>
              <a:rPr lang="en-US" sz="1700" b="0" i="0" dirty="0">
                <a:solidFill>
                  <a:schemeClr val="tx2"/>
                </a:solidFill>
              </a:rPr>
              <a:t>Security Hardening: Configure systems and applications with strong security settings.</a:t>
            </a:r>
            <a:endParaRPr lang="en-US" sz="1700" dirty="0">
              <a:solidFill>
                <a:schemeClr val="tx2"/>
              </a:solidFill>
            </a:endParaRPr>
          </a:p>
          <a:p>
            <a:pPr lvl="1"/>
            <a:r>
              <a:rPr lang="en-US" sz="1700" b="0" i="0" dirty="0">
                <a:solidFill>
                  <a:schemeClr val="tx2"/>
                </a:solidFill>
              </a:rPr>
              <a:t>Vulnerability Management Program: Establish a process for identifying, assessing, and patching vulnerabilities.</a:t>
            </a:r>
          </a:p>
          <a:p>
            <a:pPr lvl="1"/>
            <a:r>
              <a:rPr lang="en-US" sz="1700" dirty="0">
                <a:solidFill>
                  <a:schemeClr val="tx2"/>
                </a:solidFill>
              </a:rPr>
              <a:t>Researches have used zero shot Machine Learning models to detect shellcode exploits with up to 97% accuracy.(</a:t>
            </a:r>
            <a:r>
              <a:rPr lang="en-US" sz="1700" dirty="0" err="1">
                <a:solidFill>
                  <a:schemeClr val="tx2"/>
                </a:solidFill>
              </a:rPr>
              <a:t>Sarhan</a:t>
            </a:r>
            <a:r>
              <a:rPr lang="en-US" sz="1700" dirty="0">
                <a:solidFill>
                  <a:schemeClr val="tx2"/>
                </a:solidFill>
              </a:rPr>
              <a:t> et. al., 2023)</a:t>
            </a:r>
          </a:p>
          <a:p>
            <a:endParaRPr lang="en-US" sz="1700" dirty="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Lock">
            <a:extLst>
              <a:ext uri="{FF2B5EF4-FFF2-40B4-BE49-F238E27FC236}">
                <a16:creationId xmlns:a16="http://schemas.microsoft.com/office/drawing/2014/main" id="{3D299810-CE59-D56B-8CF7-E9F0C16B5F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129541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94E995-CFA3-7AF4-0B49-533DB794A9E6}"/>
              </a:ext>
            </a:extLst>
          </p:cNvPr>
          <p:cNvSpPr>
            <a:spLocks noGrp="1"/>
          </p:cNvSpPr>
          <p:nvPr>
            <p:ph type="title"/>
          </p:nvPr>
        </p:nvSpPr>
        <p:spPr>
          <a:xfrm>
            <a:off x="635000" y="640823"/>
            <a:ext cx="3418659" cy="5583148"/>
          </a:xfrm>
        </p:spPr>
        <p:txBody>
          <a:bodyPr anchor="ctr">
            <a:normAutofit/>
          </a:bodyPr>
          <a:lstStyle/>
          <a:p>
            <a:r>
              <a:rPr lang="en-US" sz="5400"/>
              <a:t>Case Study: CVE-2021-44228 Log4Shell</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27128CB-D137-83EB-A57A-B25F9B2F6BDA}"/>
              </a:ext>
            </a:extLst>
          </p:cNvPr>
          <p:cNvGraphicFramePr>
            <a:graphicFrameLocks noGrp="1"/>
          </p:cNvGraphicFramePr>
          <p:nvPr>
            <p:ph idx="1"/>
            <p:extLst>
              <p:ext uri="{D42A27DB-BD31-4B8C-83A1-F6EECF244321}">
                <p14:modId xmlns:p14="http://schemas.microsoft.com/office/powerpoint/2010/main" val="289207160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6929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A2D5E4-52E8-AAFE-5BB6-EE3AABCB7BBD}"/>
              </a:ext>
            </a:extLst>
          </p:cNvPr>
          <p:cNvSpPr>
            <a:spLocks noGrp="1"/>
          </p:cNvSpPr>
          <p:nvPr>
            <p:ph type="title"/>
          </p:nvPr>
        </p:nvSpPr>
        <p:spPr>
          <a:xfrm>
            <a:off x="761803" y="350196"/>
            <a:ext cx="4646904" cy="1624520"/>
          </a:xfrm>
        </p:spPr>
        <p:txBody>
          <a:bodyPr anchor="ctr">
            <a:normAutofit/>
          </a:bodyPr>
          <a:lstStyle/>
          <a:p>
            <a:r>
              <a:rPr lang="en-US" sz="4000" b="0" i="0" u="none" strike="noStrike">
                <a:effectLst/>
                <a:latin typeface="Google Sans Text"/>
              </a:rPr>
              <a:t>Directory Traversal</a:t>
            </a:r>
            <a:endParaRPr lang="en-US" sz="4000"/>
          </a:p>
        </p:txBody>
      </p:sp>
      <p:sp>
        <p:nvSpPr>
          <p:cNvPr id="3" name="Content Placeholder 2">
            <a:extLst>
              <a:ext uri="{FF2B5EF4-FFF2-40B4-BE49-F238E27FC236}">
                <a16:creationId xmlns:a16="http://schemas.microsoft.com/office/drawing/2014/main" id="{3D22FE73-18E7-85AE-F637-4D3F1DB2E0CC}"/>
              </a:ext>
            </a:extLst>
          </p:cNvPr>
          <p:cNvSpPr>
            <a:spLocks noGrp="1"/>
          </p:cNvSpPr>
          <p:nvPr>
            <p:ph idx="1"/>
          </p:nvPr>
        </p:nvSpPr>
        <p:spPr>
          <a:xfrm>
            <a:off x="761802" y="2743200"/>
            <a:ext cx="4646905" cy="3613149"/>
          </a:xfrm>
        </p:spPr>
        <p:txBody>
          <a:bodyPr anchor="ctr">
            <a:normAutofit/>
          </a:bodyPr>
          <a:lstStyle/>
          <a:p>
            <a:pPr>
              <a:spcAft>
                <a:spcPts val="225"/>
              </a:spcAft>
              <a:buFont typeface="Arial" panose="020B0604020202020204" pitchFamily="34" charset="0"/>
              <a:buChar char="•"/>
            </a:pPr>
            <a:r>
              <a:rPr lang="en-US" sz="1400" b="0" i="0" u="none" strike="noStrike" dirty="0">
                <a:effectLst/>
                <a:latin typeface="Google Sans Text"/>
              </a:rPr>
              <a:t>Accessing files and directories outside the intended </a:t>
            </a:r>
            <a:r>
              <a:rPr lang="en-US" sz="1400" b="0" i="0" u="none" strike="noStrike" dirty="0" err="1">
                <a:effectLst/>
                <a:latin typeface="Google Sans Text"/>
              </a:rPr>
              <a:t>webroot</a:t>
            </a:r>
            <a:r>
              <a:rPr lang="en-US" sz="1400" b="0" i="0" u="none" strike="noStrike" dirty="0">
                <a:effectLst/>
                <a:latin typeface="Google Sans Text"/>
              </a:rPr>
              <a:t> through manipulated file paths.</a:t>
            </a:r>
          </a:p>
          <a:p>
            <a:pPr>
              <a:spcAft>
                <a:spcPts val="225"/>
              </a:spcAft>
              <a:buFont typeface="Arial" panose="020B0604020202020204" pitchFamily="34" charset="0"/>
              <a:buChar char="•"/>
            </a:pPr>
            <a:r>
              <a:rPr lang="en-US" sz="1400" b="1" i="0" u="none" strike="noStrike" dirty="0">
                <a:effectLst/>
                <a:latin typeface="Google Sans Text"/>
              </a:rPr>
              <a:t>Mitigation:</a:t>
            </a:r>
            <a:endParaRPr lang="en-US" sz="1400" b="0" i="0" u="none" strike="noStrike" dirty="0">
              <a:effectLst/>
              <a:latin typeface="Google Sans Text"/>
            </a:endParaRPr>
          </a:p>
          <a:p>
            <a:pPr marL="742950" lvl="1" indent="-285750">
              <a:spcAft>
                <a:spcPts val="225"/>
              </a:spcAft>
              <a:buFont typeface="Arial" panose="020B0604020202020204" pitchFamily="34" charset="0"/>
              <a:buChar char="•"/>
            </a:pPr>
            <a:r>
              <a:rPr lang="en-US" sz="1400" b="0" i="0" u="none" strike="noStrike" dirty="0">
                <a:effectLst/>
                <a:latin typeface="Google Sans Text"/>
              </a:rPr>
              <a:t>Input Validation: Strictly validate user-supplied file paths to prevent traversal sequences (../).</a:t>
            </a:r>
          </a:p>
          <a:p>
            <a:pPr marL="742950" lvl="1" indent="-285750">
              <a:spcAft>
                <a:spcPts val="225"/>
              </a:spcAft>
              <a:buFont typeface="Arial" panose="020B0604020202020204" pitchFamily="34" charset="0"/>
              <a:buChar char="•"/>
            </a:pPr>
            <a:r>
              <a:rPr lang="en-US" sz="1400" b="0" i="0" u="none" strike="noStrike" dirty="0">
                <a:effectLst/>
                <a:latin typeface="Google Sans Text"/>
              </a:rPr>
              <a:t>Canonicalize File Paths: Resolve all symbolic links and relative paths to their absolute form before accessing files.</a:t>
            </a:r>
          </a:p>
          <a:p>
            <a:pPr marL="742950" lvl="1" indent="-285750">
              <a:spcAft>
                <a:spcPts val="225"/>
              </a:spcAft>
              <a:buFont typeface="Arial" panose="020B0604020202020204" pitchFamily="34" charset="0"/>
              <a:buChar char="•"/>
            </a:pPr>
            <a:r>
              <a:rPr lang="en-US" sz="1400" b="0" i="0" u="none" strike="noStrike" dirty="0">
                <a:effectLst/>
                <a:latin typeface="Google Sans Text"/>
              </a:rPr>
              <a:t>Configure web server</a:t>
            </a:r>
            <a:r>
              <a:rPr lang="en-US" sz="1400" dirty="0">
                <a:latin typeface="Google Sans Text"/>
              </a:rPr>
              <a:t> to r</a:t>
            </a:r>
            <a:r>
              <a:rPr lang="en-US" sz="1400" b="0" i="0" u="none" strike="noStrike" dirty="0">
                <a:effectLst/>
                <a:latin typeface="Google Sans Text"/>
              </a:rPr>
              <a:t>estrict access to sensitive files and directories via ACLs and </a:t>
            </a:r>
            <a:r>
              <a:rPr lang="en-US" sz="1400" b="0" i="0" u="none" strike="noStrike" dirty="0" err="1">
                <a:effectLst/>
                <a:latin typeface="Google Sans Text"/>
              </a:rPr>
              <a:t>chmod</a:t>
            </a:r>
            <a:r>
              <a:rPr lang="en-US" sz="1400" b="0" i="0" u="none" strike="noStrike" dirty="0">
                <a:effectLst/>
                <a:latin typeface="Google Sans Text"/>
              </a:rPr>
              <a:t>.</a:t>
            </a:r>
          </a:p>
          <a:p>
            <a:pPr marL="742950" lvl="1" indent="-285750">
              <a:spcAft>
                <a:spcPts val="225"/>
              </a:spcAft>
              <a:buFont typeface="Arial" panose="020B0604020202020204" pitchFamily="34" charset="0"/>
              <a:buChar char="•"/>
            </a:pPr>
            <a:r>
              <a:rPr lang="en-US" sz="1400" b="0" i="0" u="none" strike="noStrike" dirty="0">
                <a:effectLst/>
                <a:latin typeface="Google Sans Text"/>
              </a:rPr>
              <a:t>Use Dedicated Libraries: Leverage libraries or functions designed to safely handle file paths.</a:t>
            </a:r>
          </a:p>
          <a:p>
            <a:endParaRPr lang="en-US" sz="1400" dirty="0"/>
          </a:p>
        </p:txBody>
      </p:sp>
      <p:pic>
        <p:nvPicPr>
          <p:cNvPr id="5" name="Picture 4" descr="A 3D pattern of ring shapes connected by lines">
            <a:extLst>
              <a:ext uri="{FF2B5EF4-FFF2-40B4-BE49-F238E27FC236}">
                <a16:creationId xmlns:a16="http://schemas.microsoft.com/office/drawing/2014/main" id="{E4B9EE1A-E7DB-610D-776C-3BE1F816A76D}"/>
              </a:ext>
            </a:extLst>
          </p:cNvPr>
          <p:cNvPicPr>
            <a:picLocks noChangeAspect="1"/>
          </p:cNvPicPr>
          <p:nvPr/>
        </p:nvPicPr>
        <p:blipFill>
          <a:blip r:embed="rId3"/>
          <a:srcRect l="8611" r="41333"/>
          <a:stretch/>
        </p:blipFill>
        <p:spPr>
          <a:xfrm>
            <a:off x="6096000" y="1"/>
            <a:ext cx="6102825" cy="6858000"/>
          </a:xfrm>
          <a:prstGeom prst="rect">
            <a:avLst/>
          </a:prstGeom>
        </p:spPr>
      </p:pic>
    </p:spTree>
    <p:extLst>
      <p:ext uri="{BB962C8B-B14F-4D97-AF65-F5344CB8AC3E}">
        <p14:creationId xmlns:p14="http://schemas.microsoft.com/office/powerpoint/2010/main" val="3999259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3402D4-8CBF-4D2B-435C-204CAB01DB3D}"/>
              </a:ext>
            </a:extLst>
          </p:cNvPr>
          <p:cNvSpPr>
            <a:spLocks noGrp="1"/>
          </p:cNvSpPr>
          <p:nvPr>
            <p:ph type="title"/>
          </p:nvPr>
        </p:nvSpPr>
        <p:spPr>
          <a:xfrm>
            <a:off x="586478" y="1683756"/>
            <a:ext cx="3115265" cy="2396359"/>
          </a:xfrm>
        </p:spPr>
        <p:txBody>
          <a:bodyPr anchor="b">
            <a:normAutofit/>
          </a:bodyPr>
          <a:lstStyle/>
          <a:p>
            <a:pPr algn="r"/>
            <a:r>
              <a:rPr lang="en-US" sz="3100" b="1" i="0" u="none" strike="noStrike">
                <a:solidFill>
                  <a:srgbClr val="FFFFFF"/>
                </a:solidFill>
                <a:effectLst/>
                <a:latin typeface="Google Sans Text"/>
              </a:rPr>
              <a:t>Recommended Course of Action – Proactive Defense</a:t>
            </a:r>
            <a:endParaRPr lang="en-US" sz="3100">
              <a:solidFill>
                <a:srgbClr val="FFFFFF"/>
              </a:solidFill>
            </a:endParaRPr>
          </a:p>
        </p:txBody>
      </p:sp>
      <p:graphicFrame>
        <p:nvGraphicFramePr>
          <p:cNvPr id="5" name="Content Placeholder 2">
            <a:extLst>
              <a:ext uri="{FF2B5EF4-FFF2-40B4-BE49-F238E27FC236}">
                <a16:creationId xmlns:a16="http://schemas.microsoft.com/office/drawing/2014/main" id="{7C122F44-8D29-93E9-1F30-39B10551C3AC}"/>
              </a:ext>
            </a:extLst>
          </p:cNvPr>
          <p:cNvGraphicFramePr>
            <a:graphicFrameLocks noGrp="1"/>
          </p:cNvGraphicFramePr>
          <p:nvPr>
            <p:ph idx="1"/>
            <p:extLst>
              <p:ext uri="{D42A27DB-BD31-4B8C-83A1-F6EECF244321}">
                <p14:modId xmlns:p14="http://schemas.microsoft.com/office/powerpoint/2010/main" val="252791477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87833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EB3999-82A7-8B81-024D-38739CA32141}"/>
              </a:ext>
            </a:extLst>
          </p:cNvPr>
          <p:cNvSpPr>
            <a:spLocks noGrp="1"/>
          </p:cNvSpPr>
          <p:nvPr>
            <p:ph type="title"/>
          </p:nvPr>
        </p:nvSpPr>
        <p:spPr>
          <a:xfrm>
            <a:off x="586478" y="1683756"/>
            <a:ext cx="3115265" cy="2396359"/>
          </a:xfrm>
        </p:spPr>
        <p:txBody>
          <a:bodyPr anchor="b">
            <a:normAutofit/>
          </a:bodyPr>
          <a:lstStyle/>
          <a:p>
            <a:pPr algn="r"/>
            <a:r>
              <a:rPr lang="en-US" sz="3100" b="1" i="0" u="none" strike="noStrike">
                <a:solidFill>
                  <a:srgbClr val="FFFFFF"/>
                </a:solidFill>
                <a:effectLst/>
                <a:latin typeface="Google Sans Text"/>
              </a:rPr>
              <a:t>Recommended Course of Action – Continuous Monitoring and Improvement</a:t>
            </a:r>
            <a:endParaRPr lang="en-US" sz="3100">
              <a:solidFill>
                <a:srgbClr val="FFFFFF"/>
              </a:solidFill>
            </a:endParaRPr>
          </a:p>
        </p:txBody>
      </p:sp>
      <p:graphicFrame>
        <p:nvGraphicFramePr>
          <p:cNvPr id="5" name="Content Placeholder 2">
            <a:extLst>
              <a:ext uri="{FF2B5EF4-FFF2-40B4-BE49-F238E27FC236}">
                <a16:creationId xmlns:a16="http://schemas.microsoft.com/office/drawing/2014/main" id="{9C9B897A-6A99-8F73-4359-959B7CDFD451}"/>
              </a:ext>
            </a:extLst>
          </p:cNvPr>
          <p:cNvGraphicFramePr>
            <a:graphicFrameLocks noGrp="1"/>
          </p:cNvGraphicFramePr>
          <p:nvPr>
            <p:ph idx="1"/>
            <p:extLst>
              <p:ext uri="{D42A27DB-BD31-4B8C-83A1-F6EECF244321}">
                <p14:modId xmlns:p14="http://schemas.microsoft.com/office/powerpoint/2010/main" val="3934770776"/>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21289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F5F354-9CAA-86D2-798F-0FF68401A433}"/>
              </a:ext>
            </a:extLst>
          </p:cNvPr>
          <p:cNvSpPr>
            <a:spLocks noGrp="1"/>
          </p:cNvSpPr>
          <p:nvPr>
            <p:ph type="title"/>
          </p:nvPr>
        </p:nvSpPr>
        <p:spPr>
          <a:xfrm>
            <a:off x="838200" y="365125"/>
            <a:ext cx="10515600" cy="1325563"/>
          </a:xfrm>
        </p:spPr>
        <p:txBody>
          <a:bodyPr>
            <a:normAutofit/>
          </a:bodyPr>
          <a:lstStyle/>
          <a:p>
            <a:r>
              <a:rPr lang="en-US" sz="5400"/>
              <a:t>References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17CD6AD-FDB8-8CB6-C0BD-C7824E9257B5}"/>
              </a:ext>
            </a:extLst>
          </p:cNvPr>
          <p:cNvSpPr>
            <a:spLocks noGrp="1"/>
          </p:cNvSpPr>
          <p:nvPr>
            <p:ph idx="1"/>
          </p:nvPr>
        </p:nvSpPr>
        <p:spPr>
          <a:xfrm>
            <a:off x="838200" y="1929384"/>
            <a:ext cx="10515600" cy="4251960"/>
          </a:xfrm>
        </p:spPr>
        <p:txBody>
          <a:bodyPr>
            <a:normAutofit/>
          </a:bodyPr>
          <a:lstStyle/>
          <a:p>
            <a:r>
              <a:rPr lang="en-US" sz="1900" dirty="0"/>
              <a:t>G. Nick. (2021). The Most Telling Cyber Security Statistics in 2021. Cyber Security Stats— Infographic. </a:t>
            </a:r>
            <a:r>
              <a:rPr lang="en-US" sz="1900" dirty="0">
                <a:hlinkClick r:id="rId2"/>
              </a:rPr>
              <a:t>https://</a:t>
            </a:r>
            <a:r>
              <a:rPr lang="en-US" sz="1900" dirty="0" err="1">
                <a:hlinkClick r:id="rId2"/>
              </a:rPr>
              <a:t>techjury.net</a:t>
            </a:r>
            <a:r>
              <a:rPr lang="en-US" sz="1900" dirty="0">
                <a:hlinkClick r:id="rId2"/>
              </a:rPr>
              <a:t>/blog/cyber-security-statistics/</a:t>
            </a:r>
            <a:endParaRPr lang="en-US" sz="1900" dirty="0"/>
          </a:p>
          <a:p>
            <a:r>
              <a:rPr lang="en-US" sz="1900" dirty="0" err="1"/>
              <a:t>owasp</a:t>
            </a:r>
            <a:r>
              <a:rPr lang="en-US" sz="1900" dirty="0"/>
              <a:t>. (2017). OWASP Top Ten. OWASP. </a:t>
            </a:r>
            <a:r>
              <a:rPr lang="en-US" sz="1900" dirty="0">
                <a:hlinkClick r:id="rId3"/>
              </a:rPr>
              <a:t>https://owasp.org/</a:t>
            </a:r>
            <a:endParaRPr lang="en-US" sz="1900" dirty="0"/>
          </a:p>
          <a:p>
            <a:r>
              <a:rPr lang="en-US" sz="1900" dirty="0"/>
              <a:t>Kaur, J., Garg, U., &amp; </a:t>
            </a:r>
            <a:r>
              <a:rPr lang="en-US" sz="1900" dirty="0" err="1"/>
              <a:t>Bathla</a:t>
            </a:r>
            <a:r>
              <a:rPr lang="en-US" sz="1900" dirty="0"/>
              <a:t>, G. (2023). Detection of cross-site scripting (XSS) attacks using machine learning techniques: a review. </a:t>
            </a:r>
            <a:r>
              <a:rPr lang="en-US" sz="1900" i="1" dirty="0"/>
              <a:t>Artificial Intelligence Review</a:t>
            </a:r>
            <a:r>
              <a:rPr lang="en-US" sz="1900" dirty="0"/>
              <a:t>, </a:t>
            </a:r>
            <a:r>
              <a:rPr lang="en-US" sz="1900" i="1" dirty="0"/>
              <a:t>56</a:t>
            </a:r>
            <a:r>
              <a:rPr lang="en-US" sz="1900" dirty="0"/>
              <a:t>(11), 12725–12769. doi:10.1007/s10462-023-10433-3</a:t>
            </a:r>
          </a:p>
          <a:p>
            <a:r>
              <a:rPr lang="en-US" sz="1900" dirty="0"/>
              <a:t>Nivedita J. (2023).160 Cybersecurity Statistics 2023 [Updated]. Astra IT. </a:t>
            </a:r>
            <a:r>
              <a:rPr lang="en-US" sz="1900" dirty="0">
                <a:hlinkClick r:id="rId4"/>
              </a:rPr>
              <a:t>https://www.getastra.com/blog/security-audit/cyber-security-statistics/</a:t>
            </a:r>
            <a:r>
              <a:rPr lang="en-US" sz="1900" dirty="0"/>
              <a:t>.</a:t>
            </a:r>
          </a:p>
          <a:p>
            <a:r>
              <a:rPr lang="en-US" sz="1900" dirty="0">
                <a:effectLst/>
              </a:rPr>
              <a:t>Carroll, I. (2024, August 29). </a:t>
            </a:r>
            <a:r>
              <a:rPr lang="en-US" sz="1900" i="1" dirty="0">
                <a:effectLst/>
              </a:rPr>
              <a:t>Bypassing airport security via SQL injection</a:t>
            </a:r>
            <a:r>
              <a:rPr lang="en-US" sz="1900" dirty="0">
                <a:effectLst/>
              </a:rPr>
              <a:t>. Bypassing Airport Security via SQL injection. https://</a:t>
            </a:r>
            <a:r>
              <a:rPr lang="en-US" sz="1900" dirty="0" err="1">
                <a:effectLst/>
              </a:rPr>
              <a:t>ian.sh</a:t>
            </a:r>
            <a:r>
              <a:rPr lang="en-US" sz="1900" dirty="0">
                <a:effectLst/>
              </a:rPr>
              <a:t>/</a:t>
            </a:r>
            <a:r>
              <a:rPr lang="en-US" sz="1900" dirty="0" err="1">
                <a:effectLst/>
              </a:rPr>
              <a:t>tsa</a:t>
            </a:r>
            <a:r>
              <a:rPr lang="en-US" sz="1900" dirty="0">
                <a:effectLst/>
              </a:rPr>
              <a:t> </a:t>
            </a:r>
          </a:p>
          <a:p>
            <a:r>
              <a:rPr lang="en-US" sz="1900" dirty="0"/>
              <a:t>Paul, A., Sharma, V., &amp; Olukoya, O. (2024). SQL injection attack: Detection, prioritization &amp; prevention. </a:t>
            </a:r>
            <a:r>
              <a:rPr lang="en-US" sz="1900" i="1" dirty="0"/>
              <a:t>Journal of Information Security and Applications</a:t>
            </a:r>
            <a:r>
              <a:rPr lang="en-US" sz="1900" dirty="0"/>
              <a:t>, </a:t>
            </a:r>
            <a:r>
              <a:rPr lang="en-US" sz="1900" i="1" dirty="0"/>
              <a:t>85</a:t>
            </a:r>
            <a:r>
              <a:rPr lang="en-US" sz="1900" dirty="0"/>
              <a:t>(103871), 103871. doi:10.1016/j.jisa.2024.103871</a:t>
            </a:r>
            <a:endParaRPr lang="en-US" sz="1900" dirty="0">
              <a:effectLst/>
            </a:endParaRPr>
          </a:p>
          <a:p>
            <a:endParaRPr lang="en-US" sz="1900" dirty="0"/>
          </a:p>
          <a:p>
            <a:endParaRPr lang="en-US" sz="1900" dirty="0"/>
          </a:p>
          <a:p>
            <a:endParaRPr lang="en-US" sz="1900" dirty="0"/>
          </a:p>
        </p:txBody>
      </p:sp>
    </p:spTree>
    <p:extLst>
      <p:ext uri="{BB962C8B-B14F-4D97-AF65-F5344CB8AC3E}">
        <p14:creationId xmlns:p14="http://schemas.microsoft.com/office/powerpoint/2010/main" val="1784064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587821-F9F7-C09A-C08C-DBB24F4256D1}"/>
              </a:ext>
            </a:extLst>
          </p:cNvPr>
          <p:cNvSpPr>
            <a:spLocks noGrp="1"/>
          </p:cNvSpPr>
          <p:nvPr>
            <p:ph type="title"/>
          </p:nvPr>
        </p:nvSpPr>
        <p:spPr>
          <a:xfrm>
            <a:off x="838200" y="365125"/>
            <a:ext cx="10515600" cy="1325563"/>
          </a:xfrm>
        </p:spPr>
        <p:txBody>
          <a:bodyPr>
            <a:normAutofit/>
          </a:bodyPr>
          <a:lstStyle/>
          <a:p>
            <a:r>
              <a:rPr lang="en-US" sz="5400"/>
              <a:t>References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5F9D9D-F66D-9D7F-41ED-13B45470DE51}"/>
              </a:ext>
            </a:extLst>
          </p:cNvPr>
          <p:cNvSpPr>
            <a:spLocks noGrp="1"/>
          </p:cNvSpPr>
          <p:nvPr>
            <p:ph idx="1"/>
          </p:nvPr>
        </p:nvSpPr>
        <p:spPr>
          <a:xfrm>
            <a:off x="838200" y="1929384"/>
            <a:ext cx="10515600" cy="4251960"/>
          </a:xfrm>
        </p:spPr>
        <p:txBody>
          <a:bodyPr>
            <a:normAutofit/>
          </a:bodyPr>
          <a:lstStyle/>
          <a:p>
            <a:r>
              <a:rPr lang="en-US" sz="1700" dirty="0">
                <a:cs typeface="Times New Roman" panose="02020603050405020304" pitchFamily="18" charset="0"/>
              </a:rPr>
              <a:t>Sharon Ben Zeev, Zand, T., &amp; Artur </a:t>
            </a:r>
            <a:r>
              <a:rPr lang="en-US" sz="1700" dirty="0" err="1">
                <a:cs typeface="Times New Roman" panose="02020603050405020304" pitchFamily="18" charset="0"/>
              </a:rPr>
              <a:t>Oleyarsh</a:t>
            </a:r>
            <a:r>
              <a:rPr lang="en-US" sz="1700" dirty="0">
                <a:cs typeface="Times New Roman" panose="02020603050405020304" pitchFamily="18" charset="0"/>
              </a:rPr>
              <a:t>. (2023). </a:t>
            </a:r>
            <a:r>
              <a:rPr lang="en-US" sz="1700" i="1" dirty="0">
                <a:cs typeface="Times New Roman" panose="02020603050405020304" pitchFamily="18" charset="0"/>
              </a:rPr>
              <a:t>High-Severity Vulnerabilities Discovered in </a:t>
            </a:r>
            <a:r>
              <a:rPr lang="en-US" sz="1700" i="1" dirty="0" err="1">
                <a:cs typeface="Times New Roman" panose="02020603050405020304" pitchFamily="18" charset="0"/>
              </a:rPr>
              <a:t>WebM</a:t>
            </a:r>
            <a:r>
              <a:rPr lang="en-US" sz="1700" i="1" dirty="0">
                <a:cs typeface="Times New Roman" panose="02020603050405020304" pitchFamily="18" charset="0"/>
              </a:rPr>
              <a:t> Project’s Libraries</a:t>
            </a:r>
            <a:r>
              <a:rPr lang="en-US" sz="1700" dirty="0">
                <a:cs typeface="Times New Roman" panose="02020603050405020304" pitchFamily="18" charset="0"/>
              </a:rPr>
              <a:t>. Palo Alto Networks Blog. </a:t>
            </a:r>
            <a:r>
              <a:rPr lang="en-US" sz="1700" dirty="0">
                <a:cs typeface="Times New Roman" panose="02020603050405020304" pitchFamily="18" charset="0"/>
                <a:hlinkClick r:id="rId2"/>
              </a:rPr>
              <a:t>https://www.paloaltonetworks.com/blog/prisma-cloud/high-severity-vulnerabilities-webm-project-libraries/</a:t>
            </a:r>
            <a:endParaRPr lang="en-US" sz="1700" dirty="0">
              <a:cs typeface="Times New Roman" panose="02020603050405020304" pitchFamily="18" charset="0"/>
            </a:endParaRPr>
          </a:p>
          <a:p>
            <a:r>
              <a:rPr lang="en-US" sz="1700" dirty="0">
                <a:cs typeface="Times New Roman" panose="02020603050405020304" pitchFamily="18" charset="0"/>
              </a:rPr>
              <a:t>Cruzes, D., Chaim, M., &amp; Santos, D. (2018). What Do We Know About Buffer Overflow Detection?: A Survey on Techniques to Detect A Persistent Vulnerability.</a:t>
            </a:r>
            <a:r>
              <a:rPr lang="en-US" sz="1700" i="1" dirty="0">
                <a:cs typeface="Times New Roman" panose="02020603050405020304" pitchFamily="18" charset="0"/>
              </a:rPr>
              <a:t> International Journal of Systems and Software Security and Protection, 9</a:t>
            </a:r>
            <a:r>
              <a:rPr lang="en-US" sz="1700" dirty="0">
                <a:cs typeface="Times New Roman" panose="02020603050405020304" pitchFamily="18" charset="0"/>
              </a:rPr>
              <a:t>(3), 1-33. https://</a:t>
            </a:r>
            <a:r>
              <a:rPr lang="en-US" sz="1700" dirty="0" err="1">
                <a:cs typeface="Times New Roman" panose="02020603050405020304" pitchFamily="18" charset="0"/>
              </a:rPr>
              <a:t>doi.org</a:t>
            </a:r>
            <a:r>
              <a:rPr lang="en-US" sz="1700" dirty="0">
                <a:cs typeface="Times New Roman" panose="02020603050405020304" pitchFamily="18" charset="0"/>
              </a:rPr>
              <a:t>/10.4018/IJSSSP.2018070101 </a:t>
            </a:r>
          </a:p>
          <a:p>
            <a:r>
              <a:rPr lang="en-US" sz="1700" dirty="0" err="1">
                <a:cs typeface="Times New Roman" panose="02020603050405020304" pitchFamily="18" charset="0"/>
              </a:rPr>
              <a:t>Wiz.io</a:t>
            </a:r>
            <a:r>
              <a:rPr lang="en-US" sz="1700" dirty="0">
                <a:cs typeface="Times New Roman" panose="02020603050405020304" pitchFamily="18" charset="0"/>
              </a:rPr>
              <a:t>. (2024).</a:t>
            </a:r>
            <a:r>
              <a:rPr lang="en-US" sz="1700" i="1" dirty="0">
                <a:cs typeface="Times New Roman" panose="02020603050405020304" pitchFamily="18" charset="0"/>
              </a:rPr>
              <a:t> Log4Shell 10 days later: Enterprises halfway through patching</a:t>
            </a:r>
            <a:r>
              <a:rPr lang="en-US" sz="1700" dirty="0">
                <a:cs typeface="Times New Roman" panose="02020603050405020304" pitchFamily="18" charset="0"/>
              </a:rPr>
              <a:t>. </a:t>
            </a:r>
            <a:r>
              <a:rPr lang="en-US" sz="1700" dirty="0">
                <a:cs typeface="Times New Roman" panose="02020603050405020304" pitchFamily="18" charset="0"/>
                <a:hlinkClick r:id="rId3"/>
              </a:rPr>
              <a:t>https://www.wiz.io/blog/10-days-later-enterprises-halfway-through-patching-log4shell</a:t>
            </a:r>
            <a:endParaRPr lang="en-US" sz="1700" dirty="0">
              <a:cs typeface="Times New Roman" panose="02020603050405020304" pitchFamily="18" charset="0"/>
            </a:endParaRPr>
          </a:p>
          <a:p>
            <a:r>
              <a:rPr lang="en-US" sz="1700" i="1" dirty="0">
                <a:effectLst/>
                <a:cs typeface="Times New Roman" panose="02020603050405020304" pitchFamily="18" charset="0"/>
              </a:rPr>
              <a:t>IBM</a:t>
            </a:r>
            <a:r>
              <a:rPr lang="en-US" sz="1700" dirty="0">
                <a:effectLst/>
                <a:cs typeface="Times New Roman" panose="02020603050405020304" pitchFamily="18" charset="0"/>
              </a:rPr>
              <a:t>. (2024).</a:t>
            </a:r>
            <a:r>
              <a:rPr lang="en-US" sz="1700" i="1" dirty="0">
                <a:effectLst/>
                <a:cs typeface="Times New Roman" panose="02020603050405020304" pitchFamily="18" charset="0"/>
              </a:rPr>
              <a:t> What is the Log4j vulnerability?.</a:t>
            </a:r>
            <a:r>
              <a:rPr lang="en-US" sz="1700" dirty="0">
                <a:effectLst/>
                <a:cs typeface="Times New Roman" panose="02020603050405020304" pitchFamily="18" charset="0"/>
              </a:rPr>
              <a:t> </a:t>
            </a:r>
            <a:r>
              <a:rPr lang="en-US" sz="1700" dirty="0" err="1">
                <a:effectLst/>
                <a:cs typeface="Times New Roman" panose="02020603050405020304" pitchFamily="18" charset="0"/>
              </a:rPr>
              <a:t>Www.ibm.com</a:t>
            </a:r>
            <a:r>
              <a:rPr lang="en-US" sz="1700" dirty="0">
                <a:effectLst/>
                <a:cs typeface="Times New Roman" panose="02020603050405020304" pitchFamily="18" charset="0"/>
              </a:rPr>
              <a:t>. </a:t>
            </a:r>
            <a:r>
              <a:rPr lang="en-US" sz="1700" dirty="0">
                <a:effectLst/>
                <a:cs typeface="Times New Roman" panose="02020603050405020304" pitchFamily="18" charset="0"/>
                <a:hlinkClick r:id="rId4"/>
              </a:rPr>
              <a:t>https://www.ibm.com/topics/log4j</a:t>
            </a:r>
            <a:endParaRPr lang="en-US" sz="1700" dirty="0">
              <a:cs typeface="Times New Roman" panose="02020603050405020304" pitchFamily="18" charset="0"/>
            </a:endParaRPr>
          </a:p>
          <a:p>
            <a:r>
              <a:rPr lang="en-US" sz="1700" dirty="0">
                <a:cs typeface="Times New Roman" panose="02020603050405020304" pitchFamily="18" charset="0"/>
              </a:rPr>
              <a:t>Checkpoint. (2021). </a:t>
            </a:r>
            <a:r>
              <a:rPr lang="en-US" sz="1700" i="1" dirty="0">
                <a:cs typeface="Times New Roman" panose="02020603050405020304" pitchFamily="18" charset="0"/>
              </a:rPr>
              <a:t>The Numbers Behind Log4j CVE-2021-44228</a:t>
            </a:r>
            <a:r>
              <a:rPr lang="en-US" sz="1700" dirty="0">
                <a:cs typeface="Times New Roman" panose="02020603050405020304" pitchFamily="18" charset="0"/>
              </a:rPr>
              <a:t>. Check Point Blog. https://</a:t>
            </a:r>
            <a:r>
              <a:rPr lang="en-US" sz="1700" dirty="0" err="1">
                <a:cs typeface="Times New Roman" panose="02020603050405020304" pitchFamily="18" charset="0"/>
              </a:rPr>
              <a:t>blog.checkpoint.com</a:t>
            </a:r>
            <a:r>
              <a:rPr lang="en-US" sz="1700" dirty="0">
                <a:cs typeface="Times New Roman" panose="02020603050405020304" pitchFamily="18" charset="0"/>
              </a:rPr>
              <a:t>/security/the-numbers-behind-a-cyber-pandemic-detailed-dive/</a:t>
            </a:r>
            <a:r>
              <a:rPr lang="en-US" sz="1700" dirty="0">
                <a:effectLst/>
                <a:cs typeface="Times New Roman" panose="02020603050405020304" pitchFamily="18" charset="0"/>
              </a:rPr>
              <a:t>‌</a:t>
            </a:r>
          </a:p>
          <a:p>
            <a:pPr indent="0"/>
            <a:r>
              <a:rPr lang="en-US" sz="1700" dirty="0" err="1">
                <a:effectLst/>
                <a:cs typeface="Times New Roman" panose="02020603050405020304" pitchFamily="18" charset="0"/>
              </a:rPr>
              <a:t>Sarhan</a:t>
            </a:r>
            <a:r>
              <a:rPr lang="en-US" sz="1700" dirty="0">
                <a:effectLst/>
                <a:cs typeface="Times New Roman" panose="02020603050405020304" pitchFamily="18" charset="0"/>
              </a:rPr>
              <a:t>, M., </a:t>
            </a:r>
            <a:r>
              <a:rPr lang="en-US" sz="1700" dirty="0" err="1">
                <a:effectLst/>
                <a:cs typeface="Times New Roman" panose="02020603050405020304" pitchFamily="18" charset="0"/>
              </a:rPr>
              <a:t>Layeghy</a:t>
            </a:r>
            <a:r>
              <a:rPr lang="en-US" sz="1700" dirty="0">
                <a:effectLst/>
                <a:cs typeface="Times New Roman" panose="02020603050405020304" pitchFamily="18" charset="0"/>
              </a:rPr>
              <a:t>, S., Gallagher, M., &amp; </a:t>
            </a:r>
            <a:r>
              <a:rPr lang="en-US" sz="1700" dirty="0" err="1">
                <a:effectLst/>
                <a:cs typeface="Times New Roman" panose="02020603050405020304" pitchFamily="18" charset="0"/>
              </a:rPr>
              <a:t>Portmann</a:t>
            </a:r>
            <a:r>
              <a:rPr lang="en-US" sz="1700" dirty="0">
                <a:effectLst/>
                <a:cs typeface="Times New Roman" panose="02020603050405020304" pitchFamily="18" charset="0"/>
              </a:rPr>
              <a:t>, M. (2023). From zero-shot machine learning to zero-day attack detection.</a:t>
            </a:r>
            <a:r>
              <a:rPr lang="en-US" sz="1700" i="1" dirty="0">
                <a:cs typeface="Times New Roman" panose="02020603050405020304" pitchFamily="18" charset="0"/>
              </a:rPr>
              <a:t> </a:t>
            </a:r>
            <a:r>
              <a:rPr lang="en-US" sz="1700" i="1" dirty="0">
                <a:effectLst/>
                <a:cs typeface="Times New Roman" panose="02020603050405020304" pitchFamily="18" charset="0"/>
              </a:rPr>
              <a:t>International Journal of Information Security, 22</a:t>
            </a:r>
            <a:r>
              <a:rPr lang="en-US" sz="1700" dirty="0">
                <a:effectLst/>
                <a:cs typeface="Times New Roman" panose="02020603050405020304" pitchFamily="18" charset="0"/>
              </a:rPr>
              <a:t>(4), 947-959. https://</a:t>
            </a:r>
            <a:r>
              <a:rPr lang="en-US" sz="1700" dirty="0" err="1">
                <a:effectLst/>
                <a:cs typeface="Times New Roman" panose="02020603050405020304" pitchFamily="18" charset="0"/>
              </a:rPr>
              <a:t>doi.org</a:t>
            </a:r>
            <a:r>
              <a:rPr lang="en-US" sz="1700" dirty="0">
                <a:effectLst/>
                <a:cs typeface="Times New Roman" panose="02020603050405020304" pitchFamily="18" charset="0"/>
              </a:rPr>
              <a:t>/10.1007/s10207-023-00676-0 </a:t>
            </a:r>
          </a:p>
          <a:p>
            <a:endParaRPr lang="en-US" sz="1700" dirty="0">
              <a:effectLst/>
              <a:latin typeface="Calibri" panose="020F0502020204030204" pitchFamily="34" charset="0"/>
            </a:endParaRPr>
          </a:p>
          <a:p>
            <a:endParaRPr lang="en-US" sz="1700" dirty="0"/>
          </a:p>
        </p:txBody>
      </p:sp>
    </p:spTree>
    <p:extLst>
      <p:ext uri="{BB962C8B-B14F-4D97-AF65-F5344CB8AC3E}">
        <p14:creationId xmlns:p14="http://schemas.microsoft.com/office/powerpoint/2010/main" val="3597732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60ADBF-0C7C-D7D7-2B77-B4CABF6A1F28}"/>
              </a:ext>
            </a:extLst>
          </p:cNvPr>
          <p:cNvSpPr>
            <a:spLocks noGrp="1"/>
          </p:cNvSpPr>
          <p:nvPr>
            <p:ph type="title"/>
          </p:nvPr>
        </p:nvSpPr>
        <p:spPr>
          <a:xfrm>
            <a:off x="838200" y="365125"/>
            <a:ext cx="10515600" cy="1325563"/>
          </a:xfrm>
        </p:spPr>
        <p:txBody>
          <a:bodyPr>
            <a:normAutofit/>
          </a:bodyPr>
          <a:lstStyle/>
          <a:p>
            <a:r>
              <a:rPr lang="en-US" sz="5000" b="0" i="0" u="none" strike="noStrike">
                <a:effectLst/>
                <a:latin typeface="Google Sans Text"/>
              </a:rPr>
              <a:t>The Ever-Present Threat of Web Attacks</a:t>
            </a:r>
            <a:endParaRPr lang="en-US" sz="50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E7A97A3-0F5F-4735-0055-C1CBE07A555C}"/>
              </a:ext>
            </a:extLst>
          </p:cNvPr>
          <p:cNvSpPr>
            <a:spLocks noGrp="1"/>
          </p:cNvSpPr>
          <p:nvPr>
            <p:ph idx="1"/>
          </p:nvPr>
        </p:nvSpPr>
        <p:spPr>
          <a:xfrm>
            <a:off x="838200" y="1929384"/>
            <a:ext cx="10515600" cy="4251960"/>
          </a:xfrm>
        </p:spPr>
        <p:txBody>
          <a:bodyPr>
            <a:normAutofit/>
          </a:bodyPr>
          <a:lstStyle/>
          <a:p>
            <a:r>
              <a:rPr lang="en-US" sz="2200" b="0" i="0" u="none" strike="noStrike" dirty="0">
                <a:effectLst/>
                <a:latin typeface="Google Sans Text"/>
              </a:rPr>
              <a:t>Web applications are increasingly targeted by malicious actors. </a:t>
            </a:r>
          </a:p>
          <a:p>
            <a:r>
              <a:rPr lang="en-US" sz="2200" b="0" i="0" u="none" strike="noStrike" dirty="0">
                <a:effectLst/>
                <a:latin typeface="Google Sans Text"/>
              </a:rPr>
              <a:t>Exploiting vulnerabilities can lead to data breaches, financial loss, reputational damage, and service disruption. </a:t>
            </a:r>
          </a:p>
          <a:p>
            <a:r>
              <a:rPr lang="en-US" sz="2200" b="0" i="0" u="none" strike="noStrike" dirty="0">
                <a:effectLst/>
                <a:latin typeface="Google Sans Text"/>
              </a:rPr>
              <a:t>Understanding the attack vectors is the first step in protecting your digital assets.</a:t>
            </a:r>
          </a:p>
          <a:p>
            <a:r>
              <a:rPr lang="en-US" sz="2200" dirty="0">
                <a:latin typeface="Google Sans Text"/>
              </a:rPr>
              <a:t>Recommend strategies to mitigate attacks</a:t>
            </a:r>
            <a:endParaRPr lang="en-US" sz="2200" dirty="0"/>
          </a:p>
        </p:txBody>
      </p:sp>
      <p:pic>
        <p:nvPicPr>
          <p:cNvPr id="5" name="Graphic 4" descr="Laptop with solid fill">
            <a:extLst>
              <a:ext uri="{FF2B5EF4-FFF2-40B4-BE49-F238E27FC236}">
                <a16:creationId xmlns:a16="http://schemas.microsoft.com/office/drawing/2014/main" id="{9CF28D8D-0B8C-DDBB-949A-04CB599816C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48463" y="4723427"/>
            <a:ext cx="914400" cy="914400"/>
          </a:xfrm>
          <a:prstGeom prst="rect">
            <a:avLst/>
          </a:prstGeom>
        </p:spPr>
      </p:pic>
      <p:pic>
        <p:nvPicPr>
          <p:cNvPr id="7" name="Graphic 6" descr="Angry face with solid fill with solid fill">
            <a:extLst>
              <a:ext uri="{FF2B5EF4-FFF2-40B4-BE49-F238E27FC236}">
                <a16:creationId xmlns:a16="http://schemas.microsoft.com/office/drawing/2014/main" id="{569B7F96-785C-9EFE-856A-42BED147A2E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00326" y="4723427"/>
            <a:ext cx="914400" cy="914400"/>
          </a:xfrm>
          <a:prstGeom prst="rect">
            <a:avLst/>
          </a:prstGeom>
        </p:spPr>
      </p:pic>
    </p:spTree>
    <p:extLst>
      <p:ext uri="{BB962C8B-B14F-4D97-AF65-F5344CB8AC3E}">
        <p14:creationId xmlns:p14="http://schemas.microsoft.com/office/powerpoint/2010/main" val="1701943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68A9FA-D3B0-0F07-417D-E6CBD4EA08EF}"/>
              </a:ext>
            </a:extLst>
          </p:cNvPr>
          <p:cNvSpPr>
            <a:spLocks noGrp="1"/>
          </p:cNvSpPr>
          <p:nvPr>
            <p:ph type="title"/>
          </p:nvPr>
        </p:nvSpPr>
        <p:spPr>
          <a:xfrm>
            <a:off x="838200" y="365125"/>
            <a:ext cx="10515600" cy="1325563"/>
          </a:xfrm>
        </p:spPr>
        <p:txBody>
          <a:bodyPr>
            <a:normAutofit/>
          </a:bodyPr>
          <a:lstStyle/>
          <a:p>
            <a:r>
              <a:rPr lang="en-US" sz="5400" b="0" i="0" u="none" strike="noStrike">
                <a:effectLst/>
                <a:latin typeface="Google Sans Text"/>
              </a:rPr>
              <a:t>Web Attack Strategies in Focus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8C70BA-A5C3-8F0A-D83F-B5633B9ED32B}"/>
              </a:ext>
            </a:extLst>
          </p:cNvPr>
          <p:cNvSpPr>
            <a:spLocks noGrp="1"/>
          </p:cNvSpPr>
          <p:nvPr>
            <p:ph idx="1"/>
          </p:nvPr>
        </p:nvSpPr>
        <p:spPr>
          <a:xfrm>
            <a:off x="838200" y="1929384"/>
            <a:ext cx="10515600" cy="4251960"/>
          </a:xfrm>
        </p:spPr>
        <p:txBody>
          <a:bodyPr>
            <a:normAutofit/>
          </a:bodyPr>
          <a:lstStyle/>
          <a:p>
            <a:pPr>
              <a:spcAft>
                <a:spcPts val="225"/>
              </a:spcAft>
            </a:pPr>
            <a:r>
              <a:rPr lang="en-US" sz="2200" b="0" i="0" u="none" strike="noStrike" dirty="0">
                <a:effectLst/>
                <a:latin typeface="Google Sans Text"/>
              </a:rPr>
              <a:t>This presentation will cover the following attack strategies:</a:t>
            </a:r>
          </a:p>
          <a:p>
            <a:pPr>
              <a:spcAft>
                <a:spcPts val="225"/>
              </a:spcAft>
              <a:buFont typeface="Arial" panose="020B0604020202020204" pitchFamily="34" charset="0"/>
              <a:buChar char="•"/>
            </a:pPr>
            <a:r>
              <a:rPr lang="en-US" sz="2200" b="0" i="0" u="none" strike="noStrike" dirty="0">
                <a:effectLst/>
                <a:latin typeface="Google Sans Text"/>
              </a:rPr>
              <a:t>Cross-Site Scripting (XSS)</a:t>
            </a:r>
          </a:p>
          <a:p>
            <a:pPr>
              <a:spcAft>
                <a:spcPts val="225"/>
              </a:spcAft>
              <a:buFont typeface="Arial" panose="020B0604020202020204" pitchFamily="34" charset="0"/>
              <a:buChar char="•"/>
            </a:pPr>
            <a:r>
              <a:rPr lang="en-US" sz="2200" b="0" i="0" u="none" strike="noStrike" dirty="0">
                <a:effectLst/>
                <a:latin typeface="Google Sans Text"/>
              </a:rPr>
              <a:t>Cross-Site Request Forgery (CSRF)</a:t>
            </a:r>
          </a:p>
          <a:p>
            <a:pPr>
              <a:spcAft>
                <a:spcPts val="225"/>
              </a:spcAft>
              <a:buFont typeface="Arial" panose="020B0604020202020204" pitchFamily="34" charset="0"/>
              <a:buChar char="•"/>
            </a:pPr>
            <a:r>
              <a:rPr lang="en-US" sz="2200" b="0" i="0" u="none" strike="noStrike" dirty="0">
                <a:effectLst/>
                <a:latin typeface="Google Sans Text"/>
              </a:rPr>
              <a:t>SQL Injection</a:t>
            </a:r>
          </a:p>
          <a:p>
            <a:pPr>
              <a:spcAft>
                <a:spcPts val="225"/>
              </a:spcAft>
              <a:buFont typeface="Arial" panose="020B0604020202020204" pitchFamily="34" charset="0"/>
              <a:buChar char="•"/>
            </a:pPr>
            <a:r>
              <a:rPr lang="en-US" sz="2200" b="0" i="0" u="none" strike="noStrike" dirty="0">
                <a:effectLst/>
                <a:latin typeface="Google Sans Text"/>
              </a:rPr>
              <a:t>Command Injection</a:t>
            </a:r>
          </a:p>
          <a:p>
            <a:pPr>
              <a:spcAft>
                <a:spcPts val="225"/>
              </a:spcAft>
              <a:buFont typeface="Arial" panose="020B0604020202020204" pitchFamily="34" charset="0"/>
              <a:buChar char="•"/>
            </a:pPr>
            <a:r>
              <a:rPr lang="en-US" sz="2200" b="0" i="0" u="none" strike="noStrike" dirty="0">
                <a:effectLst/>
                <a:latin typeface="Google Sans Text"/>
              </a:rPr>
              <a:t>Cookie Poisoning</a:t>
            </a:r>
          </a:p>
          <a:p>
            <a:pPr>
              <a:spcAft>
                <a:spcPts val="225"/>
              </a:spcAft>
              <a:buFont typeface="Arial" panose="020B0604020202020204" pitchFamily="34" charset="0"/>
              <a:buChar char="•"/>
            </a:pPr>
            <a:r>
              <a:rPr lang="en-US" sz="2200" b="0" i="0" u="none" strike="noStrike" dirty="0">
                <a:effectLst/>
                <a:latin typeface="Google Sans Text"/>
              </a:rPr>
              <a:t>Buffer Overflow</a:t>
            </a:r>
          </a:p>
          <a:p>
            <a:pPr>
              <a:spcAft>
                <a:spcPts val="225"/>
              </a:spcAft>
              <a:buFont typeface="Arial" panose="020B0604020202020204" pitchFamily="34" charset="0"/>
              <a:buChar char="•"/>
            </a:pPr>
            <a:r>
              <a:rPr lang="en-US" sz="2200" b="0" i="0" u="none" strike="noStrike" dirty="0">
                <a:effectLst/>
                <a:latin typeface="Google Sans Text"/>
              </a:rPr>
              <a:t>Zero-Day Attack</a:t>
            </a:r>
          </a:p>
          <a:p>
            <a:pPr>
              <a:spcAft>
                <a:spcPts val="225"/>
              </a:spcAft>
              <a:buFont typeface="Arial" panose="020B0604020202020204" pitchFamily="34" charset="0"/>
              <a:buChar char="•"/>
            </a:pPr>
            <a:r>
              <a:rPr lang="en-US" sz="2200" b="0" i="0" u="none" strike="noStrike" dirty="0">
                <a:effectLst/>
                <a:latin typeface="Google Sans Text"/>
              </a:rPr>
              <a:t>Directory Traversal</a:t>
            </a:r>
          </a:p>
          <a:p>
            <a:endParaRPr lang="en-US" sz="2200" dirty="0"/>
          </a:p>
        </p:txBody>
      </p:sp>
    </p:spTree>
    <p:extLst>
      <p:ext uri="{BB962C8B-B14F-4D97-AF65-F5344CB8AC3E}">
        <p14:creationId xmlns:p14="http://schemas.microsoft.com/office/powerpoint/2010/main" val="430841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FAEC26F-AB72-327C-F954-C7444954630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38B6BA2-9DD6-5FD0-4B63-6F3476C566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0F096A-A515-1045-421B-338469AD1570}"/>
              </a:ext>
            </a:extLst>
          </p:cNvPr>
          <p:cNvSpPr>
            <a:spLocks noGrp="1"/>
          </p:cNvSpPr>
          <p:nvPr>
            <p:ph type="title"/>
          </p:nvPr>
        </p:nvSpPr>
        <p:spPr>
          <a:xfrm>
            <a:off x="838200" y="365125"/>
            <a:ext cx="10515600" cy="1325563"/>
          </a:xfrm>
        </p:spPr>
        <p:txBody>
          <a:bodyPr>
            <a:normAutofit/>
          </a:bodyPr>
          <a:lstStyle/>
          <a:p>
            <a:r>
              <a:rPr lang="en-US" sz="5400" b="0" i="0" u="none" strike="noStrike" dirty="0">
                <a:effectLst/>
                <a:latin typeface="Google Sans Text"/>
              </a:rPr>
              <a:t>Cross-Site Scripting (XSS)</a:t>
            </a:r>
            <a:endParaRPr lang="en-US" sz="5400" dirty="0"/>
          </a:p>
        </p:txBody>
      </p:sp>
      <p:sp>
        <p:nvSpPr>
          <p:cNvPr id="10" name="sketch line">
            <a:extLst>
              <a:ext uri="{FF2B5EF4-FFF2-40B4-BE49-F238E27FC236}">
                <a16:creationId xmlns:a16="http://schemas.microsoft.com/office/drawing/2014/main" id="{2553AD83-A507-479C-0548-8E57EF06CF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3A30B8-9D58-39BE-E1D8-B708BD18CC1A}"/>
              </a:ext>
            </a:extLst>
          </p:cNvPr>
          <p:cNvSpPr>
            <a:spLocks noGrp="1"/>
          </p:cNvSpPr>
          <p:nvPr>
            <p:ph idx="1"/>
          </p:nvPr>
        </p:nvSpPr>
        <p:spPr>
          <a:xfrm>
            <a:off x="838200" y="1929384"/>
            <a:ext cx="10515600" cy="4251960"/>
          </a:xfrm>
        </p:spPr>
        <p:txBody>
          <a:bodyPr>
            <a:normAutofit/>
          </a:bodyPr>
          <a:lstStyle/>
          <a:p>
            <a:pPr lvl="0">
              <a:lnSpc>
                <a:spcPct val="100000"/>
              </a:lnSpc>
            </a:pPr>
            <a:r>
              <a:rPr lang="en-US" sz="2000" b="0" i="0" dirty="0"/>
              <a:t>Injecting malicious scripts into websites viewed by other users.</a:t>
            </a:r>
            <a:endParaRPr lang="en-US" sz="2000" dirty="0"/>
          </a:p>
          <a:p>
            <a:pPr lvl="0">
              <a:lnSpc>
                <a:spcPct val="100000"/>
              </a:lnSpc>
            </a:pPr>
            <a:r>
              <a:rPr lang="en-US" sz="2000" b="1" i="0" dirty="0"/>
              <a:t>Mitigation:</a:t>
            </a:r>
            <a:endParaRPr lang="en-US" sz="2000" dirty="0"/>
          </a:p>
          <a:p>
            <a:pPr lvl="1">
              <a:lnSpc>
                <a:spcPct val="100000"/>
              </a:lnSpc>
            </a:pPr>
            <a:r>
              <a:rPr lang="en-US" sz="2000" b="0" i="0" dirty="0"/>
              <a:t>Input Validation: Sanitize all user inputs.</a:t>
            </a:r>
            <a:endParaRPr lang="en-US" sz="2000" dirty="0"/>
          </a:p>
          <a:p>
            <a:pPr lvl="1">
              <a:lnSpc>
                <a:spcPct val="100000"/>
              </a:lnSpc>
            </a:pPr>
            <a:r>
              <a:rPr lang="en-US" sz="2000" b="0" i="0" dirty="0"/>
              <a:t>Output Encoding: Encode data before displaying it on the page.</a:t>
            </a:r>
            <a:endParaRPr lang="en-US" sz="2000" dirty="0"/>
          </a:p>
          <a:p>
            <a:pPr lvl="1">
              <a:lnSpc>
                <a:spcPct val="100000"/>
              </a:lnSpc>
            </a:pPr>
            <a:r>
              <a:rPr lang="en-US" sz="2000" b="0" i="0" dirty="0"/>
              <a:t>Content Security Policy (CSP): Define allowed sources of content. </a:t>
            </a:r>
          </a:p>
          <a:p>
            <a:pPr lvl="1">
              <a:lnSpc>
                <a:spcPct val="100000"/>
              </a:lnSpc>
            </a:pPr>
            <a:r>
              <a:rPr lang="en-US" sz="2000" dirty="0"/>
              <a:t>“Researchers have shifted their focus from traditional XSS attack detection techniques to machine learning-based detection techniques because ML techniques have several advantages over conventional mechanisms such as detecting malicious patterns automatically and higher accuracy scores” ( Kaur et. al., 2023).</a:t>
            </a:r>
          </a:p>
          <a:p>
            <a:endParaRPr lang="en-US" sz="2200" dirty="0"/>
          </a:p>
        </p:txBody>
      </p:sp>
    </p:spTree>
    <p:extLst>
      <p:ext uri="{BB962C8B-B14F-4D97-AF65-F5344CB8AC3E}">
        <p14:creationId xmlns:p14="http://schemas.microsoft.com/office/powerpoint/2010/main" val="2381772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E9CA61-E392-F583-61BC-5DF732E4C8BE}"/>
              </a:ext>
            </a:extLst>
          </p:cNvPr>
          <p:cNvSpPr>
            <a:spLocks noGrp="1"/>
          </p:cNvSpPr>
          <p:nvPr>
            <p:ph type="title"/>
          </p:nvPr>
        </p:nvSpPr>
        <p:spPr>
          <a:xfrm>
            <a:off x="640080" y="329184"/>
            <a:ext cx="6894576" cy="1783080"/>
          </a:xfrm>
        </p:spPr>
        <p:txBody>
          <a:bodyPr anchor="b">
            <a:normAutofit/>
          </a:bodyPr>
          <a:lstStyle/>
          <a:p>
            <a:r>
              <a:rPr lang="en-US" sz="5400" dirty="0"/>
              <a:t>Statistics</a:t>
            </a:r>
          </a:p>
        </p:txBody>
      </p:sp>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85BD65E-2FEE-0F6F-9485-3E8394E551B8}"/>
              </a:ext>
            </a:extLst>
          </p:cNvPr>
          <p:cNvSpPr>
            <a:spLocks noGrp="1"/>
          </p:cNvSpPr>
          <p:nvPr>
            <p:ph idx="1"/>
          </p:nvPr>
        </p:nvSpPr>
        <p:spPr>
          <a:xfrm>
            <a:off x="640080" y="2706624"/>
            <a:ext cx="6894576" cy="3483864"/>
          </a:xfrm>
        </p:spPr>
        <p:txBody>
          <a:bodyPr>
            <a:normAutofit/>
          </a:bodyPr>
          <a:lstStyle/>
          <a:p>
            <a:endParaRPr lang="en-US" sz="1400" dirty="0"/>
          </a:p>
          <a:p>
            <a:endParaRPr lang="en-US" sz="1400" dirty="0"/>
          </a:p>
          <a:p>
            <a:pPr lvl="0"/>
            <a:r>
              <a:rPr lang="en-US" sz="1400" dirty="0"/>
              <a:t>A recent security audit from Astra Security states that a web application faces a cyber-attack every 39 seconds (Nivedita J., 2023). </a:t>
            </a:r>
          </a:p>
          <a:p>
            <a:r>
              <a:rPr lang="en-US" sz="1400" dirty="0"/>
              <a:t>At the time of writing, 28778 new vulnerabilities have been discovered in 2023 alone, dwarfing 2022’s total vulnerabilities by nearly 3700. In fact, at the current rate of 14.8%, 2024 will have 33K+ CVEs (Nivedita J., 2023).</a:t>
            </a:r>
          </a:p>
          <a:p>
            <a:r>
              <a:rPr lang="en-US" sz="1400" dirty="0"/>
              <a:t>“…the most prominent internet threat among web applications is cross-site scripting (XSS) attack and thus needs the utmost attention of researchers”(</a:t>
            </a:r>
            <a:r>
              <a:rPr lang="en-US" sz="1400" dirty="0" err="1"/>
              <a:t>owasp</a:t>
            </a:r>
            <a:r>
              <a:rPr lang="en-US" sz="1400" dirty="0"/>
              <a:t>, 2017).</a:t>
            </a:r>
          </a:p>
          <a:p>
            <a:r>
              <a:rPr lang="en-US" sz="1400" dirty="0"/>
              <a:t>“…the universal cost of threat activities executed by hackers on online platforms crossed $6 trillion at the end of 2021” (G, Nick, 2021).</a:t>
            </a:r>
          </a:p>
        </p:txBody>
      </p:sp>
      <p:pic>
        <p:nvPicPr>
          <p:cNvPr id="6" name="Picture 5" descr="A graph with a number of yellow bars&#10;&#10;Description automatically generated with medium confidence">
            <a:extLst>
              <a:ext uri="{FF2B5EF4-FFF2-40B4-BE49-F238E27FC236}">
                <a16:creationId xmlns:a16="http://schemas.microsoft.com/office/drawing/2014/main" id="{76032B7D-EB49-F5A1-AD71-F0E6B2DB5C87}"/>
              </a:ext>
            </a:extLst>
          </p:cNvPr>
          <p:cNvPicPr>
            <a:picLocks noChangeAspect="1"/>
          </p:cNvPicPr>
          <p:nvPr/>
        </p:nvPicPr>
        <p:blipFill>
          <a:blip r:embed="rId3"/>
          <a:stretch>
            <a:fillRect/>
          </a:stretch>
        </p:blipFill>
        <p:spPr>
          <a:xfrm>
            <a:off x="7863840" y="548873"/>
            <a:ext cx="4014216" cy="2990589"/>
          </a:xfrm>
          <a:prstGeom prst="rect">
            <a:avLst/>
          </a:prstGeom>
        </p:spPr>
      </p:pic>
      <p:pic>
        <p:nvPicPr>
          <p:cNvPr id="5" name="Picture 4" descr="A table of information&#10;&#10;Description automatically generated">
            <a:extLst>
              <a:ext uri="{FF2B5EF4-FFF2-40B4-BE49-F238E27FC236}">
                <a16:creationId xmlns:a16="http://schemas.microsoft.com/office/drawing/2014/main" id="{A0AD9746-80AC-6BB6-59ED-E00EF011771F}"/>
              </a:ext>
            </a:extLst>
          </p:cNvPr>
          <p:cNvPicPr>
            <a:picLocks noChangeAspect="1"/>
          </p:cNvPicPr>
          <p:nvPr/>
        </p:nvPicPr>
        <p:blipFill>
          <a:blip r:embed="rId4"/>
          <a:stretch>
            <a:fillRect/>
          </a:stretch>
        </p:blipFill>
        <p:spPr>
          <a:xfrm>
            <a:off x="7863840" y="4248266"/>
            <a:ext cx="3995928" cy="1838126"/>
          </a:xfrm>
          <a:prstGeom prst="rect">
            <a:avLst/>
          </a:prstGeom>
        </p:spPr>
      </p:pic>
    </p:spTree>
    <p:extLst>
      <p:ext uri="{BB962C8B-B14F-4D97-AF65-F5344CB8AC3E}">
        <p14:creationId xmlns:p14="http://schemas.microsoft.com/office/powerpoint/2010/main" val="913719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9840D2A-D04D-5BD7-AFBC-795AA55DAA5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A81A00-327E-BF7D-F302-DA82EE5CE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6EA946-9100-920B-CBA8-1A9AF1F5FBBD}"/>
              </a:ext>
            </a:extLst>
          </p:cNvPr>
          <p:cNvSpPr>
            <a:spLocks noGrp="1"/>
          </p:cNvSpPr>
          <p:nvPr>
            <p:ph type="title"/>
          </p:nvPr>
        </p:nvSpPr>
        <p:spPr>
          <a:xfrm>
            <a:off x="838200" y="365125"/>
            <a:ext cx="10515600" cy="1325563"/>
          </a:xfrm>
        </p:spPr>
        <p:txBody>
          <a:bodyPr>
            <a:normAutofit/>
          </a:bodyPr>
          <a:lstStyle/>
          <a:p>
            <a:r>
              <a:rPr lang="en-US" sz="5400" b="0" i="0" u="none" strike="noStrike" dirty="0">
                <a:effectLst/>
                <a:latin typeface="Google Sans Text"/>
              </a:rPr>
              <a:t>Cross-Site Request Forgery (CSRF)</a:t>
            </a:r>
            <a:endParaRPr lang="en-US" sz="5400" dirty="0"/>
          </a:p>
        </p:txBody>
      </p:sp>
      <p:sp>
        <p:nvSpPr>
          <p:cNvPr id="10" name="sketch line">
            <a:extLst>
              <a:ext uri="{FF2B5EF4-FFF2-40B4-BE49-F238E27FC236}">
                <a16:creationId xmlns:a16="http://schemas.microsoft.com/office/drawing/2014/main" id="{A23ED0C6-265C-D658-7B7E-0AE55FA7ED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08448D4-3E66-8C4E-6C7D-34F11B601953}"/>
              </a:ext>
            </a:extLst>
          </p:cNvPr>
          <p:cNvSpPr>
            <a:spLocks noGrp="1"/>
          </p:cNvSpPr>
          <p:nvPr>
            <p:ph idx="1"/>
          </p:nvPr>
        </p:nvSpPr>
        <p:spPr>
          <a:xfrm>
            <a:off x="838200" y="1929384"/>
            <a:ext cx="10515600" cy="4251960"/>
          </a:xfrm>
        </p:spPr>
        <p:txBody>
          <a:bodyPr>
            <a:normAutofit lnSpcReduction="10000"/>
          </a:bodyPr>
          <a:lstStyle/>
          <a:p>
            <a:pPr lvl="0"/>
            <a:r>
              <a:rPr lang="en-US" b="0" i="0" dirty="0"/>
              <a:t>Tricking a user into executing unwanted actions on a website in which they're currently authenticated.</a:t>
            </a:r>
            <a:endParaRPr lang="en-US" dirty="0"/>
          </a:p>
          <a:p>
            <a:pPr lvl="0"/>
            <a:r>
              <a:rPr lang="en-US" b="1" i="0" dirty="0"/>
              <a:t>Mitigation:</a:t>
            </a:r>
            <a:endParaRPr lang="en-US" dirty="0"/>
          </a:p>
          <a:p>
            <a:pPr lvl="1">
              <a:lnSpc>
                <a:spcPct val="100000"/>
              </a:lnSpc>
            </a:pPr>
            <a:r>
              <a:rPr lang="en-US" b="0" i="0" dirty="0"/>
              <a:t>Anti-CSRF Tokens: Generate unique, unpredictable tokens for each user session and include them in forms.</a:t>
            </a:r>
            <a:endParaRPr lang="en-US" dirty="0"/>
          </a:p>
          <a:p>
            <a:pPr lvl="1">
              <a:lnSpc>
                <a:spcPct val="100000"/>
              </a:lnSpc>
            </a:pPr>
            <a:r>
              <a:rPr lang="en-US" b="0" i="0" dirty="0" err="1"/>
              <a:t>SameSite</a:t>
            </a:r>
            <a:r>
              <a:rPr lang="en-US" b="0" i="0" dirty="0"/>
              <a:t> Cookie Attribute: Restrict cookies to the same site to prevent them from being sent with cross-site requests.</a:t>
            </a:r>
            <a:endParaRPr lang="en-US" dirty="0"/>
          </a:p>
          <a:p>
            <a:pPr lvl="1">
              <a:lnSpc>
                <a:spcPct val="100000"/>
              </a:lnSpc>
            </a:pPr>
            <a:r>
              <a:rPr lang="en-US" b="0" i="0" dirty="0"/>
              <a:t>Double Submit Cookie: Include a hidden field with a value derived from a cookie; the server verifies the match.</a:t>
            </a:r>
            <a:endParaRPr lang="en-US" dirty="0"/>
          </a:p>
          <a:p>
            <a:pPr lvl="1">
              <a:lnSpc>
                <a:spcPct val="100000"/>
              </a:lnSpc>
            </a:pPr>
            <a:r>
              <a:rPr lang="en-US" b="0" i="0" dirty="0"/>
              <a:t>Verify Origin Header: Check the Origin header of requests to ensure they originate from the expected domain.</a:t>
            </a:r>
            <a:endParaRPr lang="en-US" dirty="0"/>
          </a:p>
          <a:p>
            <a:endParaRPr lang="en-US" sz="2200" dirty="0"/>
          </a:p>
        </p:txBody>
      </p:sp>
    </p:spTree>
    <p:extLst>
      <p:ext uri="{BB962C8B-B14F-4D97-AF65-F5344CB8AC3E}">
        <p14:creationId xmlns:p14="http://schemas.microsoft.com/office/powerpoint/2010/main" val="1406505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D0A013F-781F-B556-EFC5-CA9EE12AD49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234F08C-2E17-ED02-46A5-A2F0310FF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0E75FD-0B64-82ED-9A1D-76B71035F44E}"/>
              </a:ext>
            </a:extLst>
          </p:cNvPr>
          <p:cNvSpPr>
            <a:spLocks noGrp="1"/>
          </p:cNvSpPr>
          <p:nvPr>
            <p:ph type="title"/>
          </p:nvPr>
        </p:nvSpPr>
        <p:spPr>
          <a:xfrm>
            <a:off x="838200" y="365125"/>
            <a:ext cx="10515600" cy="1325563"/>
          </a:xfrm>
        </p:spPr>
        <p:txBody>
          <a:bodyPr>
            <a:normAutofit/>
          </a:bodyPr>
          <a:lstStyle/>
          <a:p>
            <a:r>
              <a:rPr lang="en-US" sz="5400" b="0" i="0" u="none" strike="noStrike" dirty="0">
                <a:effectLst/>
                <a:latin typeface="Google Sans Text"/>
              </a:rPr>
              <a:t>SQL Injection</a:t>
            </a:r>
            <a:endParaRPr lang="en-US" sz="5400" dirty="0"/>
          </a:p>
        </p:txBody>
      </p:sp>
      <p:sp>
        <p:nvSpPr>
          <p:cNvPr id="10" name="sketch line">
            <a:extLst>
              <a:ext uri="{FF2B5EF4-FFF2-40B4-BE49-F238E27FC236}">
                <a16:creationId xmlns:a16="http://schemas.microsoft.com/office/drawing/2014/main" id="{92FDE0A6-4AB3-60AB-C276-52093652D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Content Placeholder 2">
            <a:extLst>
              <a:ext uri="{FF2B5EF4-FFF2-40B4-BE49-F238E27FC236}">
                <a16:creationId xmlns:a16="http://schemas.microsoft.com/office/drawing/2014/main" id="{C1F3530A-4A42-27C1-FAC1-EAF71C3E1A7D}"/>
              </a:ext>
            </a:extLst>
          </p:cNvPr>
          <p:cNvGraphicFramePr>
            <a:graphicFrameLocks noGrp="1"/>
          </p:cNvGraphicFramePr>
          <p:nvPr>
            <p:ph idx="1"/>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2884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A6344E1-080D-24A3-9A18-EC11B22286DC}"/>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79004C-86C1-FFEB-DF71-89BD123E1E62}"/>
              </a:ext>
            </a:extLst>
          </p:cNvPr>
          <p:cNvSpPr>
            <a:spLocks noGrp="1"/>
          </p:cNvSpPr>
          <p:nvPr>
            <p:ph type="title"/>
          </p:nvPr>
        </p:nvSpPr>
        <p:spPr>
          <a:xfrm>
            <a:off x="640080" y="329184"/>
            <a:ext cx="6894576" cy="1783080"/>
          </a:xfrm>
        </p:spPr>
        <p:txBody>
          <a:bodyPr anchor="b">
            <a:normAutofit/>
          </a:bodyPr>
          <a:lstStyle/>
          <a:p>
            <a:r>
              <a:rPr lang="en-US" sz="5400" dirty="0">
                <a:latin typeface="Google Sans Text"/>
              </a:rPr>
              <a:t>Case Study: </a:t>
            </a:r>
            <a:r>
              <a:rPr lang="en-US" sz="5400">
                <a:latin typeface="Google Sans Text"/>
              </a:rPr>
              <a:t>Flycass.com</a:t>
            </a:r>
            <a:r>
              <a:rPr lang="en-US" sz="5400" dirty="0">
                <a:latin typeface="Google Sans Text"/>
              </a:rPr>
              <a:t> </a:t>
            </a:r>
            <a:endParaRPr lang="en-US" sz="5400" dirty="0"/>
          </a:p>
        </p:txBody>
      </p:sp>
      <p:sp>
        <p:nvSpPr>
          <p:cNvPr id="18"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451BE3D-B98E-2AC7-D843-5113E0D2B0D7}"/>
              </a:ext>
            </a:extLst>
          </p:cNvPr>
          <p:cNvSpPr>
            <a:spLocks noGrp="1"/>
          </p:cNvSpPr>
          <p:nvPr>
            <p:ph idx="1"/>
          </p:nvPr>
        </p:nvSpPr>
        <p:spPr>
          <a:xfrm>
            <a:off x="640080" y="2706624"/>
            <a:ext cx="6894576" cy="3483864"/>
          </a:xfrm>
        </p:spPr>
        <p:txBody>
          <a:bodyPr>
            <a:normAutofit fontScale="77500" lnSpcReduction="20000"/>
          </a:bodyPr>
          <a:lstStyle/>
          <a:p>
            <a:pPr lvl="0"/>
            <a:endParaRPr lang="en-US" sz="1000" dirty="0"/>
          </a:p>
          <a:p>
            <a:pPr lvl="0"/>
            <a:r>
              <a:rPr lang="en-US" sz="1700" dirty="0"/>
              <a:t>TSA program that allows pilots and flight attendants to bypass security screening, even when flying on domestic personal trips.</a:t>
            </a:r>
          </a:p>
          <a:p>
            <a:pPr lvl="0"/>
            <a:r>
              <a:rPr lang="en-US" sz="1700" dirty="0"/>
              <a:t>the employee uses the dedicated lane and presents their KCM barcode or provides the TSA agent their employee number and airline.</a:t>
            </a:r>
          </a:p>
          <a:p>
            <a:pPr lvl="0"/>
            <a:r>
              <a:rPr lang="en-US" sz="1700" dirty="0"/>
              <a:t>A similar system also exists for cockpit access, called the </a:t>
            </a:r>
            <a:r>
              <a:rPr lang="en-US" sz="1700" b="1" dirty="0"/>
              <a:t>Cockpit Access Security System</a:t>
            </a:r>
            <a:r>
              <a:rPr lang="en-US" sz="1700" dirty="0"/>
              <a:t> (CASS).</a:t>
            </a:r>
          </a:p>
          <a:p>
            <a:pPr lvl="0"/>
            <a:r>
              <a:rPr lang="en-US" sz="1700" dirty="0"/>
              <a:t>“It turns out that </a:t>
            </a:r>
            <a:r>
              <a:rPr lang="en-US" sz="1700" dirty="0" err="1"/>
              <a:t>FlyCASS</a:t>
            </a:r>
            <a:r>
              <a:rPr lang="en-US" sz="1700" dirty="0"/>
              <a:t> also operates both KCM and CASS for its participating airlines. Now that we are an administrator of Air Transport International, we are able to manage the list of pilots and flight attendants associated with them. Surprisingly, there is </a:t>
            </a:r>
            <a:r>
              <a:rPr lang="en-US" sz="1700" b="1" dirty="0"/>
              <a:t>no further check or authentication</a:t>
            </a:r>
            <a:r>
              <a:rPr lang="en-US" sz="1700" dirty="0"/>
              <a:t> to add a new employee to the airline. As the administrator of the airline, we were able to add anyone as an authorized user for KCM and CASS”(Carroll, 2024).</a:t>
            </a:r>
          </a:p>
          <a:p>
            <a:pPr lvl="0"/>
            <a:r>
              <a:rPr lang="en-US" sz="1700" dirty="0"/>
              <a:t>“An example usage of SQLi attack to bypass authentication is demonstrated in </a:t>
            </a:r>
            <a:r>
              <a:rPr lang="en-US" sz="1700" dirty="0">
                <a:hlinkClick r:id="rId3"/>
              </a:rPr>
              <a:t>Fig. 1</a:t>
            </a:r>
            <a:r>
              <a:rPr lang="en-US" sz="1700" dirty="0"/>
              <a:t>, which displays the threat actor injecting the SQLi payload “</a:t>
            </a:r>
            <a:r>
              <a:rPr lang="en-US" sz="1700" dirty="0" err="1"/>
              <a:t>admin’OR</a:t>
            </a:r>
            <a:r>
              <a:rPr lang="en-US" sz="1700" dirty="0"/>
              <a:t> 1=1 – -” into a “user” field of a login page using any arbitrary password. The malicious input, “</a:t>
            </a:r>
            <a:r>
              <a:rPr lang="en-US" sz="1700" dirty="0" err="1"/>
              <a:t>admin’OR</a:t>
            </a:r>
            <a:r>
              <a:rPr lang="en-US" sz="1700" dirty="0"/>
              <a:t> 1=1 – -”, which always evaluates to true, is then directly concatenated to the prefixed SQL statement with the “– -” commenting out the remainder of the SQL bypassing password verification and successfully authenticating the threat actor to the web application” (Paul et. al., 2024).</a:t>
            </a:r>
          </a:p>
        </p:txBody>
      </p:sp>
      <p:pic>
        <p:nvPicPr>
          <p:cNvPr id="7" name="Picture 6" descr="A screenshot of a computer&#10;&#10;Description automatically generated">
            <a:extLst>
              <a:ext uri="{FF2B5EF4-FFF2-40B4-BE49-F238E27FC236}">
                <a16:creationId xmlns:a16="http://schemas.microsoft.com/office/drawing/2014/main" id="{29623B05-9997-DA08-5DE2-D9C16F2685EC}"/>
              </a:ext>
            </a:extLst>
          </p:cNvPr>
          <p:cNvPicPr>
            <a:picLocks noChangeAspect="1"/>
          </p:cNvPicPr>
          <p:nvPr/>
        </p:nvPicPr>
        <p:blipFill>
          <a:blip r:embed="rId4"/>
          <a:stretch>
            <a:fillRect/>
          </a:stretch>
        </p:blipFill>
        <p:spPr>
          <a:xfrm>
            <a:off x="7863840" y="719477"/>
            <a:ext cx="4014216" cy="2649381"/>
          </a:xfrm>
          <a:prstGeom prst="rect">
            <a:avLst/>
          </a:prstGeom>
        </p:spPr>
      </p:pic>
      <p:pic>
        <p:nvPicPr>
          <p:cNvPr id="11" name="Picture 10" descr="A diagram of a web application&#10;&#10;Description automatically generated">
            <a:extLst>
              <a:ext uri="{FF2B5EF4-FFF2-40B4-BE49-F238E27FC236}">
                <a16:creationId xmlns:a16="http://schemas.microsoft.com/office/drawing/2014/main" id="{916C1651-F6A2-5993-13C4-AE7CCB590449}"/>
              </a:ext>
            </a:extLst>
          </p:cNvPr>
          <p:cNvPicPr>
            <a:picLocks noChangeAspect="1"/>
          </p:cNvPicPr>
          <p:nvPr/>
        </p:nvPicPr>
        <p:blipFill>
          <a:blip r:embed="rId5"/>
          <a:stretch>
            <a:fillRect/>
          </a:stretch>
        </p:blipFill>
        <p:spPr>
          <a:xfrm>
            <a:off x="8161592" y="4079193"/>
            <a:ext cx="3400423" cy="2176272"/>
          </a:xfrm>
          <a:prstGeom prst="rect">
            <a:avLst/>
          </a:prstGeom>
        </p:spPr>
      </p:pic>
      <p:sp>
        <p:nvSpPr>
          <p:cNvPr id="12" name="TextBox 11">
            <a:extLst>
              <a:ext uri="{FF2B5EF4-FFF2-40B4-BE49-F238E27FC236}">
                <a16:creationId xmlns:a16="http://schemas.microsoft.com/office/drawing/2014/main" id="{2F285649-62E3-49BD-8C78-DEF50D794C48}"/>
              </a:ext>
            </a:extLst>
          </p:cNvPr>
          <p:cNvSpPr txBox="1"/>
          <p:nvPr/>
        </p:nvSpPr>
        <p:spPr>
          <a:xfrm>
            <a:off x="10688891" y="3322769"/>
            <a:ext cx="1726058" cy="307777"/>
          </a:xfrm>
          <a:prstGeom prst="rect">
            <a:avLst/>
          </a:prstGeom>
          <a:noFill/>
        </p:spPr>
        <p:txBody>
          <a:bodyPr wrap="square" rtlCol="0">
            <a:spAutoFit/>
          </a:bodyPr>
          <a:lstStyle/>
          <a:p>
            <a:r>
              <a:rPr lang="en-US" sz="1400" dirty="0"/>
              <a:t>Carrol, 2024</a:t>
            </a:r>
          </a:p>
        </p:txBody>
      </p:sp>
      <p:sp>
        <p:nvSpPr>
          <p:cNvPr id="13" name="TextBox 12">
            <a:extLst>
              <a:ext uri="{FF2B5EF4-FFF2-40B4-BE49-F238E27FC236}">
                <a16:creationId xmlns:a16="http://schemas.microsoft.com/office/drawing/2014/main" id="{E43EC54B-B0CF-2B8F-D5B3-8FCAB0D6FD2C}"/>
              </a:ext>
            </a:extLst>
          </p:cNvPr>
          <p:cNvSpPr txBox="1"/>
          <p:nvPr/>
        </p:nvSpPr>
        <p:spPr>
          <a:xfrm>
            <a:off x="10572107" y="6138523"/>
            <a:ext cx="1419363" cy="307777"/>
          </a:xfrm>
          <a:prstGeom prst="rect">
            <a:avLst/>
          </a:prstGeom>
          <a:noFill/>
        </p:spPr>
        <p:txBody>
          <a:bodyPr wrap="none" rtlCol="0">
            <a:spAutoFit/>
          </a:bodyPr>
          <a:lstStyle/>
          <a:p>
            <a:r>
              <a:rPr lang="en-US" sz="1400" dirty="0"/>
              <a:t>Paul et. al, 2024</a:t>
            </a:r>
          </a:p>
        </p:txBody>
      </p:sp>
    </p:spTree>
    <p:extLst>
      <p:ext uri="{BB962C8B-B14F-4D97-AF65-F5344CB8AC3E}">
        <p14:creationId xmlns:p14="http://schemas.microsoft.com/office/powerpoint/2010/main" val="319650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6BD1094-1AE6-DC2A-92E1-C0CA883FD19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EBE3D4-EEDB-9F2F-C8A2-B7AA0328BE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2C4EE7-E509-7BC5-1C00-D79EA3F0D4DF}"/>
              </a:ext>
            </a:extLst>
          </p:cNvPr>
          <p:cNvSpPr>
            <a:spLocks noGrp="1"/>
          </p:cNvSpPr>
          <p:nvPr>
            <p:ph type="title"/>
          </p:nvPr>
        </p:nvSpPr>
        <p:spPr>
          <a:xfrm>
            <a:off x="838200" y="365125"/>
            <a:ext cx="10515600" cy="1325563"/>
          </a:xfrm>
        </p:spPr>
        <p:txBody>
          <a:bodyPr>
            <a:normAutofit/>
          </a:bodyPr>
          <a:lstStyle/>
          <a:p>
            <a:r>
              <a:rPr lang="en-US" sz="5400" dirty="0"/>
              <a:t>Command Injection</a:t>
            </a:r>
          </a:p>
        </p:txBody>
      </p:sp>
      <p:sp>
        <p:nvSpPr>
          <p:cNvPr id="10" name="sketch line">
            <a:extLst>
              <a:ext uri="{FF2B5EF4-FFF2-40B4-BE49-F238E27FC236}">
                <a16:creationId xmlns:a16="http://schemas.microsoft.com/office/drawing/2014/main" id="{FE04D773-3E3A-D866-4029-C3AB834D77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F43BD0-F42B-4247-32FB-222516A91F1C}"/>
              </a:ext>
            </a:extLst>
          </p:cNvPr>
          <p:cNvSpPr>
            <a:spLocks noGrp="1"/>
          </p:cNvSpPr>
          <p:nvPr>
            <p:ph idx="1"/>
          </p:nvPr>
        </p:nvSpPr>
        <p:spPr>
          <a:xfrm>
            <a:off x="838200" y="1929384"/>
            <a:ext cx="10515600" cy="4251960"/>
          </a:xfrm>
        </p:spPr>
        <p:txBody>
          <a:bodyPr>
            <a:normAutofit lnSpcReduction="10000"/>
          </a:bodyPr>
          <a:lstStyle/>
          <a:p>
            <a:pPr lvl="0"/>
            <a:r>
              <a:rPr lang="en-US" b="0" i="0" dirty="0"/>
              <a:t>Injecting operating system commands into an application through user input.</a:t>
            </a:r>
            <a:endParaRPr lang="en-US" dirty="0"/>
          </a:p>
          <a:p>
            <a:pPr lvl="0"/>
            <a:r>
              <a:rPr lang="en-US" b="1" i="0" dirty="0"/>
              <a:t>Mitigation:</a:t>
            </a:r>
            <a:endParaRPr lang="en-US" dirty="0"/>
          </a:p>
          <a:p>
            <a:pPr lvl="1"/>
            <a:r>
              <a:rPr lang="en-US" b="0" i="0" dirty="0"/>
              <a:t>Input Validation: Strictly sanitize and validate all user inputs, especially those used in shell commands.</a:t>
            </a:r>
            <a:endParaRPr lang="en-US" dirty="0"/>
          </a:p>
          <a:p>
            <a:pPr lvl="1"/>
            <a:r>
              <a:rPr lang="en-US" b="0" i="0" dirty="0"/>
              <a:t>Avoid System Calls: Use safer alternatives when possible, such as dedicated libraries for file system operations.</a:t>
            </a:r>
            <a:endParaRPr lang="en-US" dirty="0"/>
          </a:p>
          <a:p>
            <a:pPr lvl="1"/>
            <a:r>
              <a:rPr lang="en-US" b="0" i="0" dirty="0"/>
              <a:t>Least Privilege Principle: Run applications with the minimum necessary privileges.</a:t>
            </a:r>
            <a:endParaRPr lang="en-US" dirty="0"/>
          </a:p>
          <a:p>
            <a:pPr lvl="1"/>
            <a:r>
              <a:rPr lang="en-US" b="0" i="0" dirty="0"/>
              <a:t>Escape Special Characters: Properly escape or encode special characters used in command construction.</a:t>
            </a:r>
            <a:endParaRPr lang="en-US" dirty="0"/>
          </a:p>
          <a:p>
            <a:endParaRPr lang="en-US" sz="2200" dirty="0"/>
          </a:p>
        </p:txBody>
      </p:sp>
    </p:spTree>
    <p:extLst>
      <p:ext uri="{BB962C8B-B14F-4D97-AF65-F5344CB8AC3E}">
        <p14:creationId xmlns:p14="http://schemas.microsoft.com/office/powerpoint/2010/main" val="579607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537</TotalTime>
  <Words>3514</Words>
  <Application>Microsoft Macintosh PowerPoint</Application>
  <PresentationFormat>Widescreen</PresentationFormat>
  <Paragraphs>163</Paragraphs>
  <Slides>19</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Aptos</vt:lpstr>
      <vt:lpstr>Aptos Display</vt:lpstr>
      <vt:lpstr>Arial</vt:lpstr>
      <vt:lpstr>Calibri</vt:lpstr>
      <vt:lpstr>Google Sans</vt:lpstr>
      <vt:lpstr>Google Sans Text</vt:lpstr>
      <vt:lpstr>Times New Roman</vt:lpstr>
      <vt:lpstr>Office Theme</vt:lpstr>
      <vt:lpstr> Web Attack Strategies and Mitigation Techniques </vt:lpstr>
      <vt:lpstr>The Ever-Present Threat of Web Attacks</vt:lpstr>
      <vt:lpstr>Web Attack Strategies in Focus</vt:lpstr>
      <vt:lpstr>Cross-Site Scripting (XSS)</vt:lpstr>
      <vt:lpstr>Statistics</vt:lpstr>
      <vt:lpstr>Cross-Site Request Forgery (CSRF)</vt:lpstr>
      <vt:lpstr>SQL Injection</vt:lpstr>
      <vt:lpstr>Case Study: Flycass.com </vt:lpstr>
      <vt:lpstr>Command Injection</vt:lpstr>
      <vt:lpstr>Cookie Poisoning</vt:lpstr>
      <vt:lpstr>Buffer Overflow</vt:lpstr>
      <vt:lpstr>Case Study: CVE-2023-4863 and CVE-2023-5217</vt:lpstr>
      <vt:lpstr>Zero-Day Attack</vt:lpstr>
      <vt:lpstr>Case Study: CVE-2021-44228 Log4Shell</vt:lpstr>
      <vt:lpstr>Directory Traversal</vt:lpstr>
      <vt:lpstr>Recommended Course of Action – Proactive Defense</vt:lpstr>
      <vt:lpstr>Recommended Course of Action – Continuous Monitoring and Improvement</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Newton, Leo (BSTE4)</dc:creator>
  <cp:lastModifiedBy>Newton, Leo (BSTE4)</cp:lastModifiedBy>
  <cp:revision>2</cp:revision>
  <dcterms:created xsi:type="dcterms:W3CDTF">2024-11-27T15:15:58Z</dcterms:created>
  <dcterms:modified xsi:type="dcterms:W3CDTF">2024-12-01T21:03:32Z</dcterms:modified>
</cp:coreProperties>
</file>