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8" r:id="rId2"/>
    <p:sldId id="259" r:id="rId3"/>
    <p:sldId id="260" r:id="rId4"/>
    <p:sldId id="263" r:id="rId5"/>
    <p:sldId id="264" r:id="rId6"/>
    <p:sldId id="265" r:id="rId7"/>
    <p:sldId id="266"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7" autoAdjust="0"/>
    <p:restoredTop sz="85714" autoAdjust="0"/>
  </p:normalViewPr>
  <p:slideViewPr>
    <p:cSldViewPr snapToGrid="0">
      <p:cViewPr varScale="1">
        <p:scale>
          <a:sx n="102" d="100"/>
          <a:sy n="102" d="100"/>
        </p:scale>
        <p:origin x="224"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wton, Leo (BSTE4)" userId="515fd3a8-72d4-4622-bebd-c961f7753a8c" providerId="ADAL" clId="{AA17A11B-1A69-7B4C-AF80-415C63DFD019}"/>
    <pc:docChg chg="modSld">
      <pc:chgData name="Newton, Leo (BSTE4)" userId="515fd3a8-72d4-4622-bebd-c961f7753a8c" providerId="ADAL" clId="{AA17A11B-1A69-7B4C-AF80-415C63DFD019}" dt="2024-10-12T03:46:31.172" v="7"/>
      <pc:docMkLst>
        <pc:docMk/>
      </pc:docMkLst>
      <pc:sldChg chg="modNotesTx">
        <pc:chgData name="Newton, Leo (BSTE4)" userId="515fd3a8-72d4-4622-bebd-c961f7753a8c" providerId="ADAL" clId="{AA17A11B-1A69-7B4C-AF80-415C63DFD019}" dt="2024-10-12T03:41:16.588" v="5" actId="20577"/>
        <pc:sldMkLst>
          <pc:docMk/>
          <pc:sldMk cId="1138264251" sldId="259"/>
        </pc:sldMkLst>
      </pc:sldChg>
      <pc:sldChg chg="modSp mod modNotesTx">
        <pc:chgData name="Newton, Leo (BSTE4)" userId="515fd3a8-72d4-4622-bebd-c961f7753a8c" providerId="ADAL" clId="{AA17A11B-1A69-7B4C-AF80-415C63DFD019}" dt="2024-10-12T03:46:31.172" v="7"/>
        <pc:sldMkLst>
          <pc:docMk/>
          <pc:sldMk cId="888352797" sldId="262"/>
        </pc:sldMkLst>
        <pc:spChg chg="mod">
          <ac:chgData name="Newton, Leo (BSTE4)" userId="515fd3a8-72d4-4622-bebd-c961f7753a8c" providerId="ADAL" clId="{AA17A11B-1A69-7B4C-AF80-415C63DFD019}" dt="2024-10-12T03:46:31.172" v="7"/>
          <ac:spMkLst>
            <pc:docMk/>
            <pc:sldMk cId="888352797" sldId="262"/>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6126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Welcome to this presentation on project performance domains. Today, we will explore key principles, tools, and techniques within these domains and discuss how they interrelate to ensure successful project outcomes.</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522278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Project performance domains are clusters of project activities critical for achieving effective outcomes. These domains are not standalone concepts but interact and depend on each other. The eight domains include Stakeholders, Team, Development Approach and Life Cycle, Planning, Project Work, Delivery, Measurement, and Uncertainty..</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997505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In the Stakeholders domain, key principles include the engagement and communication with all parties involved in the project. Techniques like stakeholder analysis help identify and address their needs. The Team domain emphasizes collaboration and empowerment, using techniques such as team-building and conflict management to maintain a productive project environment.</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1082449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The Development Approach and Life Cycle domain focuses on selecting adaptable strategies and creating sustainable processes. Agile methodologies are popular here. Effective Planning requires precise timelines and foresight, employing Gantt charts and critical path methods to structure the project's progress.</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1719035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Project Work is about execution and managing tasks effectively, using tools like Kanban boards. Delivery focuses on realizing project value, where value stream mapping can be crucial. Measurement involves tracking performance using KPIs and dashboards to ensure project objectives are on track.</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28412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3B471-BE98-4888-5992-C330DFD8C7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95E56A-BFB6-EB67-E03F-BF83A54E1F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C70495-0C0A-F100-2073-C2130032F3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The Uncertainty domain addresses risks and their management through tools like risk registers. A clear understanding of stakeholder expectations can significantly influence the project's Delivery domain, showing the interrelated nature of these domains. The flexibility offered by agile approaches, for instance, allows teams to adapt to changes in stakeholder needs.</a:t>
            </a:r>
          </a:p>
          <a:p>
            <a:endParaRPr lang="en-US" dirty="0"/>
          </a:p>
        </p:txBody>
      </p:sp>
      <p:sp>
        <p:nvSpPr>
          <p:cNvPr id="4" name="Slide Number Placeholder 3">
            <a:extLst>
              <a:ext uri="{FF2B5EF4-FFF2-40B4-BE49-F238E27FC236}">
                <a16:creationId xmlns:a16="http://schemas.microsoft.com/office/drawing/2014/main" id="{CEE4A856-EF4A-B615-EE0C-5DADB85172A8}"/>
              </a:ext>
            </a:extLst>
          </p:cNvPr>
          <p:cNvSpPr>
            <a:spLocks noGrp="1"/>
          </p:cNvSpPr>
          <p:nvPr>
            <p:ph type="sldNum" sz="quarter" idx="5"/>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871291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41BB8-8C0C-9700-98A7-49EB100980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1E58A0-3137-CB20-FE47-AB91600771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234E94-E448-2982-F7A7-62B18078771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In conclusion, managing these domains in an integrated manner is crucial for successful project outcomes. Each domain supports the others in a web of activities that require careful consideration and adaptation. Continued learning and adaptation to new methodologies are essential in our ever-evolving field.</a:t>
            </a:r>
          </a:p>
          <a:p>
            <a:endParaRPr lang="en-US" dirty="0"/>
          </a:p>
        </p:txBody>
      </p:sp>
      <p:sp>
        <p:nvSpPr>
          <p:cNvPr id="4" name="Slide Number Placeholder 3">
            <a:extLst>
              <a:ext uri="{FF2B5EF4-FFF2-40B4-BE49-F238E27FC236}">
                <a16:creationId xmlns:a16="http://schemas.microsoft.com/office/drawing/2014/main" id="{03A90C3E-2891-7C62-0564-EFA668106716}"/>
              </a:ext>
            </a:extLst>
          </p:cNvPr>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1783723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Here are the references for the sources that informed this presentation. These resources can provide additional insights into effective project domain management.</a:t>
            </a:r>
          </a:p>
          <a:p>
            <a:endParaRPr lang="en-US" dirty="0"/>
          </a:p>
        </p:txBody>
      </p:sp>
      <p:sp>
        <p:nvSpPr>
          <p:cNvPr id="4" name="Slide Number Placeholder 3"/>
          <p:cNvSpPr>
            <a:spLocks noGrp="1"/>
          </p:cNvSpPr>
          <p:nvPr>
            <p:ph type="sldNum" sz="quarter" idx="5"/>
          </p:nvPr>
        </p:nvSpPr>
        <p:spPr/>
        <p:txBody>
          <a:bodyPr/>
          <a:lstStyle/>
          <a:p>
            <a:fld id="{E0746DE6-3336-457D-A091-FA20AC1C536E}" type="slidenum">
              <a:rPr lang="en-US" smtClean="0"/>
              <a:t>8</a:t>
            </a:fld>
            <a:endParaRPr lang="en-US"/>
          </a:p>
        </p:txBody>
      </p:sp>
    </p:spTree>
    <p:extLst>
      <p:ext uri="{BB962C8B-B14F-4D97-AF65-F5344CB8AC3E}">
        <p14:creationId xmlns:p14="http://schemas.microsoft.com/office/powerpoint/2010/main" val="3645102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10/11/24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10/11/24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10/11/24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10/11/24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10/11/24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96606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3" y="1552397"/>
            <a:ext cx="7231784" cy="3654081"/>
          </a:xfrm>
        </p:spPr>
        <p:txBody>
          <a:bodyPr anchor="ctr">
            <a:normAutofit/>
          </a:bodyPr>
          <a:lstStyle/>
          <a:p>
            <a:r>
              <a:rPr lang="en-US" sz="4000" b="0" i="0" u="none" strike="noStrike" dirty="0">
                <a:solidFill>
                  <a:srgbClr val="000000"/>
                </a:solidFill>
                <a:effectLst/>
              </a:rPr>
              <a:t>Understanding Project Performance Domains</a:t>
            </a:r>
            <a:endParaRPr lang="en-US" sz="4000" dirty="0">
              <a:solidFill>
                <a:schemeClr val="tx2"/>
              </a:solidFill>
            </a:endParaRPr>
          </a:p>
        </p:txBody>
      </p:sp>
      <p:sp>
        <p:nvSpPr>
          <p:cNvPr id="3" name="Content Placeholder 2"/>
          <p:cNvSpPr>
            <a:spLocks noGrp="1"/>
          </p:cNvSpPr>
          <p:nvPr>
            <p:ph type="subTitle" idx="1"/>
          </p:nvPr>
        </p:nvSpPr>
        <p:spPr>
          <a:xfrm>
            <a:off x="8129871" y="1552397"/>
            <a:ext cx="3610575" cy="3654082"/>
          </a:xfrm>
        </p:spPr>
        <p:txBody>
          <a:bodyPr anchor="ctr">
            <a:normAutofit/>
          </a:bodyPr>
          <a:lstStyle/>
          <a:p>
            <a:r>
              <a:rPr lang="en-US" sz="2400" dirty="0"/>
              <a:t>Principles, tools, techniques, and interrelations</a:t>
            </a:r>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8027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2400" dirty="0">
                <a:solidFill>
                  <a:srgbClr val="FFFFFF"/>
                </a:solidFill>
              </a:rPr>
              <a:t>Introduction to Project Performance Domains</a:t>
            </a: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Definition of project performance domains</a:t>
            </a:r>
          </a:p>
          <a:p>
            <a:r>
              <a:rPr lang="en-US" dirty="0"/>
              <a:t>Importance in project management</a:t>
            </a:r>
          </a:p>
          <a:p>
            <a:r>
              <a:rPr lang="en-US" dirty="0"/>
              <a:t>Overview of eight domains</a:t>
            </a:r>
          </a:p>
        </p:txBody>
      </p:sp>
    </p:spTree>
    <p:extLst>
      <p:ext uri="{BB962C8B-B14F-4D97-AF65-F5344CB8AC3E}">
        <p14:creationId xmlns:p14="http://schemas.microsoft.com/office/powerpoint/2010/main" val="113826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Stakeholders and Team Domains</a:t>
            </a:r>
          </a:p>
        </p:txBody>
      </p:sp>
      <p:sp>
        <p:nvSpPr>
          <p:cNvPr id="3" name="Content Placeholder 2"/>
          <p:cNvSpPr>
            <a:spLocks noGrp="1"/>
          </p:cNvSpPr>
          <p:nvPr>
            <p:ph idx="1"/>
          </p:nvPr>
        </p:nvSpPr>
        <p:spPr>
          <a:xfrm>
            <a:off x="5155905" y="1113764"/>
            <a:ext cx="6108179" cy="4624327"/>
          </a:xfrm>
        </p:spPr>
        <p:txBody>
          <a:bodyPr anchor="ctr">
            <a:normAutofit/>
          </a:bodyPr>
          <a:lstStyle/>
          <a:p>
            <a:r>
              <a:rPr lang="en-US" dirty="0"/>
              <a:t>Stakeholders: Engagement and communication</a:t>
            </a:r>
          </a:p>
          <a:p>
            <a:r>
              <a:rPr lang="en-US" dirty="0"/>
              <a:t>Team: Collaboration and empowerment</a:t>
            </a:r>
          </a:p>
          <a:p>
            <a:r>
              <a:rPr lang="en-US" dirty="0"/>
              <a:t>Tools &amp; Techniques:</a:t>
            </a:r>
          </a:p>
          <a:p>
            <a:r>
              <a:rPr lang="en-US" dirty="0"/>
              <a:t> Stakeholders: Stakeholder analysis, communication plans</a:t>
            </a:r>
          </a:p>
          <a:p>
            <a:r>
              <a:rPr lang="en-US" dirty="0"/>
              <a:t> Team: Team-building activities, conflict resolution</a:t>
            </a:r>
            <a:endParaRPr dirty="0"/>
          </a:p>
        </p:txBody>
      </p:sp>
    </p:spTree>
    <p:extLst>
      <p:ext uri="{BB962C8B-B14F-4D97-AF65-F5344CB8AC3E}">
        <p14:creationId xmlns:p14="http://schemas.microsoft.com/office/powerpoint/2010/main" val="77648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467E92-5941-54D3-9E4A-FA6CBCF7E60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EB88AF-FC8E-14AC-3B3E-A518C8A3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D729B01-5DD1-CA92-1D12-D6B8F0CFF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0DA3EF-2FF4-E82C-6CAA-0B9C27E4CE06}"/>
              </a:ext>
            </a:extLst>
          </p:cNvPr>
          <p:cNvSpPr>
            <a:spLocks noGrp="1"/>
          </p:cNvSpPr>
          <p:nvPr>
            <p:ph type="title"/>
          </p:nvPr>
        </p:nvSpPr>
        <p:spPr>
          <a:xfrm>
            <a:off x="959157" y="1113764"/>
            <a:ext cx="3269749" cy="4624327"/>
          </a:xfrm>
        </p:spPr>
        <p:txBody>
          <a:bodyPr anchor="ctr">
            <a:normAutofit/>
          </a:bodyPr>
          <a:lstStyle/>
          <a:p>
            <a:r>
              <a:rPr lang="en-US" sz="3200" dirty="0">
                <a:solidFill>
                  <a:srgbClr val="FFFFFF"/>
                </a:solidFill>
              </a:rPr>
              <a:t>Development Approach, Life Cycle, and Planning Domains</a:t>
            </a:r>
          </a:p>
        </p:txBody>
      </p:sp>
      <p:sp>
        <p:nvSpPr>
          <p:cNvPr id="3" name="Content Placeholder 2">
            <a:extLst>
              <a:ext uri="{FF2B5EF4-FFF2-40B4-BE49-F238E27FC236}">
                <a16:creationId xmlns:a16="http://schemas.microsoft.com/office/drawing/2014/main" id="{86C35FFC-E025-5FD9-2BDF-5D2A3FBC0E06}"/>
              </a:ext>
            </a:extLst>
          </p:cNvPr>
          <p:cNvSpPr>
            <a:spLocks noGrp="1"/>
          </p:cNvSpPr>
          <p:nvPr>
            <p:ph idx="1"/>
          </p:nvPr>
        </p:nvSpPr>
        <p:spPr>
          <a:xfrm>
            <a:off x="5155905" y="1113764"/>
            <a:ext cx="6108179" cy="4624327"/>
          </a:xfrm>
        </p:spPr>
        <p:txBody>
          <a:bodyPr anchor="ctr">
            <a:normAutofit/>
          </a:bodyPr>
          <a:lstStyle/>
          <a:p>
            <a:r>
              <a:rPr lang="en-US" dirty="0"/>
              <a:t>Development Approach and Life Cycle: Adaptability and sustainability</a:t>
            </a:r>
          </a:p>
          <a:p>
            <a:r>
              <a:rPr lang="en-US" dirty="0"/>
              <a:t>Planning: Precision and foresight</a:t>
            </a:r>
          </a:p>
          <a:p>
            <a:r>
              <a:rPr lang="en-US" dirty="0"/>
              <a:t>Tools &amp; Techniques:</a:t>
            </a:r>
          </a:p>
          <a:p>
            <a:r>
              <a:rPr lang="en-US" dirty="0"/>
              <a:t>Development Approach: Agile methods, incremental delivery</a:t>
            </a:r>
          </a:p>
          <a:p>
            <a:r>
              <a:rPr lang="en-US" dirty="0"/>
              <a:t>Planning: Gantt charts, critical path method</a:t>
            </a:r>
            <a:endParaRPr dirty="0"/>
          </a:p>
        </p:txBody>
      </p:sp>
    </p:spTree>
    <p:extLst>
      <p:ext uri="{BB962C8B-B14F-4D97-AF65-F5344CB8AC3E}">
        <p14:creationId xmlns:p14="http://schemas.microsoft.com/office/powerpoint/2010/main" val="64155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A438EB-E660-8CCC-FF2F-639DB9802A0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ED4237-98BE-652C-5BC7-AAB595C6F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8131AA-0FF4-889A-F344-013FB88A6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0E04F5-740E-75EA-50C9-A489806E966E}"/>
              </a:ext>
            </a:extLst>
          </p:cNvPr>
          <p:cNvSpPr>
            <a:spLocks noGrp="1"/>
          </p:cNvSpPr>
          <p:nvPr>
            <p:ph type="title"/>
          </p:nvPr>
        </p:nvSpPr>
        <p:spPr>
          <a:xfrm>
            <a:off x="959157" y="1113764"/>
            <a:ext cx="3269749" cy="4624327"/>
          </a:xfrm>
        </p:spPr>
        <p:txBody>
          <a:bodyPr anchor="ctr">
            <a:normAutofit/>
          </a:bodyPr>
          <a:lstStyle/>
          <a:p>
            <a:r>
              <a:rPr lang="en-US" sz="3200" dirty="0">
                <a:solidFill>
                  <a:srgbClr val="FFFFFF"/>
                </a:solidFill>
              </a:rPr>
              <a:t>Project Work, Delivery, and Measurement Domains</a:t>
            </a:r>
          </a:p>
        </p:txBody>
      </p:sp>
      <p:sp>
        <p:nvSpPr>
          <p:cNvPr id="3" name="Content Placeholder 2">
            <a:extLst>
              <a:ext uri="{FF2B5EF4-FFF2-40B4-BE49-F238E27FC236}">
                <a16:creationId xmlns:a16="http://schemas.microsoft.com/office/drawing/2014/main" id="{3BE7A556-FFD6-01D6-F009-704ED75C936D}"/>
              </a:ext>
            </a:extLst>
          </p:cNvPr>
          <p:cNvSpPr>
            <a:spLocks noGrp="1"/>
          </p:cNvSpPr>
          <p:nvPr>
            <p:ph idx="1"/>
          </p:nvPr>
        </p:nvSpPr>
        <p:spPr>
          <a:xfrm>
            <a:off x="5155905" y="1113764"/>
            <a:ext cx="6108179" cy="4624327"/>
          </a:xfrm>
        </p:spPr>
        <p:txBody>
          <a:bodyPr anchor="ctr">
            <a:normAutofit/>
          </a:bodyPr>
          <a:lstStyle/>
          <a:p>
            <a:r>
              <a:rPr lang="en-US" dirty="0"/>
              <a:t>Project Work: Execution and task management</a:t>
            </a:r>
          </a:p>
          <a:p>
            <a:r>
              <a:rPr lang="en-US" dirty="0"/>
              <a:t>Delivery: Value realization</a:t>
            </a:r>
          </a:p>
          <a:p>
            <a:r>
              <a:rPr lang="en-US" dirty="0"/>
              <a:t>Measurement: Metrics and performance tracking</a:t>
            </a:r>
          </a:p>
          <a:p>
            <a:r>
              <a:rPr lang="en-US" dirty="0"/>
              <a:t>Tools &amp; Techniques:</a:t>
            </a:r>
          </a:p>
          <a:p>
            <a:r>
              <a:rPr lang="en-US" dirty="0"/>
              <a:t>Project Work: Kanban boards, task lists</a:t>
            </a:r>
          </a:p>
          <a:p>
            <a:r>
              <a:rPr lang="en-US" dirty="0"/>
              <a:t>Delivery: Value stream mapping</a:t>
            </a:r>
          </a:p>
          <a:p>
            <a:r>
              <a:rPr lang="en-US" dirty="0"/>
              <a:t>Measurement: Key performance indicators (KPIs), dashboards</a:t>
            </a:r>
            <a:endParaRPr dirty="0"/>
          </a:p>
        </p:txBody>
      </p:sp>
    </p:spTree>
    <p:extLst>
      <p:ext uri="{BB962C8B-B14F-4D97-AF65-F5344CB8AC3E}">
        <p14:creationId xmlns:p14="http://schemas.microsoft.com/office/powerpoint/2010/main" val="1420839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AAD628-1643-070C-172A-F00630AF69D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1E1E4A-F7B1-E0C6-050B-9CB3B366D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E69C70-82EB-41EA-7B17-275B7248D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6730C-6051-B6EF-7C9F-07DAD3CB8F30}"/>
              </a:ext>
            </a:extLst>
          </p:cNvPr>
          <p:cNvSpPr>
            <a:spLocks noGrp="1"/>
          </p:cNvSpPr>
          <p:nvPr>
            <p:ph type="title"/>
          </p:nvPr>
        </p:nvSpPr>
        <p:spPr>
          <a:xfrm>
            <a:off x="959157" y="1113764"/>
            <a:ext cx="3269749" cy="4624327"/>
          </a:xfrm>
        </p:spPr>
        <p:txBody>
          <a:bodyPr anchor="ctr">
            <a:normAutofit/>
          </a:bodyPr>
          <a:lstStyle/>
          <a:p>
            <a:r>
              <a:rPr lang="en-US" sz="3200" dirty="0">
                <a:solidFill>
                  <a:srgbClr val="FFFFFF"/>
                </a:solidFill>
              </a:rPr>
              <a:t>Uncertainty Domain and Interrelationships</a:t>
            </a:r>
          </a:p>
        </p:txBody>
      </p:sp>
      <p:sp>
        <p:nvSpPr>
          <p:cNvPr id="3" name="Content Placeholder 2">
            <a:extLst>
              <a:ext uri="{FF2B5EF4-FFF2-40B4-BE49-F238E27FC236}">
                <a16:creationId xmlns:a16="http://schemas.microsoft.com/office/drawing/2014/main" id="{C786074F-1F65-CA28-0B2F-9A93534D436C}"/>
              </a:ext>
            </a:extLst>
          </p:cNvPr>
          <p:cNvSpPr>
            <a:spLocks noGrp="1"/>
          </p:cNvSpPr>
          <p:nvPr>
            <p:ph idx="1"/>
          </p:nvPr>
        </p:nvSpPr>
        <p:spPr>
          <a:xfrm>
            <a:off x="5155905" y="1113764"/>
            <a:ext cx="6108179" cy="4624327"/>
          </a:xfrm>
        </p:spPr>
        <p:txBody>
          <a:bodyPr anchor="ctr">
            <a:normAutofit/>
          </a:bodyPr>
          <a:lstStyle/>
          <a:p>
            <a:r>
              <a:rPr lang="en-US" dirty="0"/>
              <a:t>Uncertainty: Risk management and adaptation</a:t>
            </a:r>
          </a:p>
          <a:p>
            <a:r>
              <a:rPr lang="en-US" dirty="0"/>
              <a:t>Tools &amp; Techniques:</a:t>
            </a:r>
          </a:p>
          <a:p>
            <a:r>
              <a:rPr lang="en-US" dirty="0"/>
              <a:t>Risk registers, scenario analysis</a:t>
            </a:r>
          </a:p>
          <a:p>
            <a:r>
              <a:rPr lang="en-US" dirty="0"/>
              <a:t>Interrelationships:</a:t>
            </a:r>
          </a:p>
          <a:p>
            <a:r>
              <a:rPr lang="en-US" dirty="0"/>
              <a:t>Example: Stakeholder engagement influences Delivery and vice versa</a:t>
            </a:r>
            <a:endParaRPr dirty="0"/>
          </a:p>
        </p:txBody>
      </p:sp>
    </p:spTree>
    <p:extLst>
      <p:ext uri="{BB962C8B-B14F-4D97-AF65-F5344CB8AC3E}">
        <p14:creationId xmlns:p14="http://schemas.microsoft.com/office/powerpoint/2010/main" val="116507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41356E-519A-EF58-DE6E-BB9A44AA011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E5063BC-F67A-B9D2-A3C5-19DBF093D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DACBEC-54CF-B7D5-27E1-830B85BBC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ED8CCE-FC9C-F533-13BD-BA02CFF7A2EC}"/>
              </a:ext>
            </a:extLst>
          </p:cNvPr>
          <p:cNvSpPr>
            <a:spLocks noGrp="1"/>
          </p:cNvSpPr>
          <p:nvPr>
            <p:ph type="title"/>
          </p:nvPr>
        </p:nvSpPr>
        <p:spPr>
          <a:xfrm>
            <a:off x="959157" y="1113764"/>
            <a:ext cx="3269749" cy="4624327"/>
          </a:xfrm>
        </p:spPr>
        <p:txBody>
          <a:bodyPr anchor="ctr">
            <a:normAutofit/>
          </a:bodyPr>
          <a:lstStyle/>
          <a:p>
            <a:r>
              <a:rPr lang="en-US" sz="3200" dirty="0">
                <a:solidFill>
                  <a:srgbClr val="FFFFFF"/>
                </a:solidFill>
              </a:rPr>
              <a:t>Conclusion</a:t>
            </a:r>
          </a:p>
        </p:txBody>
      </p:sp>
      <p:sp>
        <p:nvSpPr>
          <p:cNvPr id="3" name="Content Placeholder 2">
            <a:extLst>
              <a:ext uri="{FF2B5EF4-FFF2-40B4-BE49-F238E27FC236}">
                <a16:creationId xmlns:a16="http://schemas.microsoft.com/office/drawing/2014/main" id="{3EDFA2D1-0336-A4B1-F12E-069DF8881ABB}"/>
              </a:ext>
            </a:extLst>
          </p:cNvPr>
          <p:cNvSpPr>
            <a:spLocks noGrp="1"/>
          </p:cNvSpPr>
          <p:nvPr>
            <p:ph idx="1"/>
          </p:nvPr>
        </p:nvSpPr>
        <p:spPr>
          <a:xfrm>
            <a:off x="5155905" y="1113764"/>
            <a:ext cx="6108179" cy="4624327"/>
          </a:xfrm>
        </p:spPr>
        <p:txBody>
          <a:bodyPr anchor="ctr">
            <a:normAutofit/>
          </a:bodyPr>
          <a:lstStyle/>
          <a:p>
            <a:r>
              <a:rPr lang="en-US" dirty="0"/>
              <a:t>Recap of key points</a:t>
            </a:r>
          </a:p>
          <a:p>
            <a:r>
              <a:rPr lang="en-US" dirty="0"/>
              <a:t>Importance of integrated domain management</a:t>
            </a:r>
          </a:p>
          <a:p>
            <a:r>
              <a:rPr lang="en-US" dirty="0"/>
              <a:t>Encouragement for ongoing learning and adaptation</a:t>
            </a:r>
            <a:endParaRPr dirty="0"/>
          </a:p>
        </p:txBody>
      </p:sp>
    </p:spTree>
    <p:extLst>
      <p:ext uri="{BB962C8B-B14F-4D97-AF65-F5344CB8AC3E}">
        <p14:creationId xmlns:p14="http://schemas.microsoft.com/office/powerpoint/2010/main" val="4253517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Works cited</a:t>
            </a:r>
          </a:p>
        </p:txBody>
      </p:sp>
      <p:sp>
        <p:nvSpPr>
          <p:cNvPr id="3" name="Content Placeholder 2"/>
          <p:cNvSpPr>
            <a:spLocks noGrp="1"/>
          </p:cNvSpPr>
          <p:nvPr>
            <p:ph type="body" idx="1"/>
          </p:nvPr>
        </p:nvSpPr>
        <p:spPr>
          <a:xfrm>
            <a:off x="5155905" y="1113764"/>
            <a:ext cx="6108179" cy="4624327"/>
          </a:xfrm>
        </p:spPr>
        <p:txBody>
          <a:bodyPr anchor="ctr">
            <a:normAutofit/>
          </a:bodyPr>
          <a:lstStyle/>
          <a:p>
            <a:r>
              <a:rPr lang="en-US" dirty="0"/>
              <a:t>1. Project Management Institute. (2021). A Guide to the Project Management Body of Knowledge (PMBOK® Guide) — Seventh Edition.</a:t>
            </a:r>
          </a:p>
          <a:p>
            <a:r>
              <a:rPr lang="en-US" dirty="0"/>
              <a:t>2. Kerzner, H. (2017). Project Management: A Systems Approach to Planning, Scheduling, and Controlling.</a:t>
            </a:r>
          </a:p>
          <a:p>
            <a:r>
              <a:rPr lang="en-US" dirty="0"/>
              <a:t>3. Larson, E. &amp; Gray, C. (2018). </a:t>
            </a:r>
            <a:r>
              <a:rPr lang="en-US"/>
              <a:t>Project Management: The Managerial Process.</a:t>
            </a:r>
            <a:endParaRPr/>
          </a:p>
        </p:txBody>
      </p:sp>
    </p:spTree>
    <p:extLst>
      <p:ext uri="{BB962C8B-B14F-4D97-AF65-F5344CB8AC3E}">
        <p14:creationId xmlns:p14="http://schemas.microsoft.com/office/powerpoint/2010/main" val="88835279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27</TotalTime>
  <Words>647</Words>
  <Application>Microsoft Macintosh PowerPoint</Application>
  <PresentationFormat>Widescreen</PresentationFormat>
  <Paragraphs>56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Wingdings 2</vt:lpstr>
      <vt:lpstr>Dividend</vt:lpstr>
      <vt:lpstr>Understanding Project Performance Domains</vt:lpstr>
      <vt:lpstr>Introduction to Project Performance Domains</vt:lpstr>
      <vt:lpstr>Stakeholders and Team Domains</vt:lpstr>
      <vt:lpstr>Development Approach, Life Cycle, and Planning Domains</vt:lpstr>
      <vt:lpstr>Project Work, Delivery, and Measurement Domains</vt:lpstr>
      <vt:lpstr>Uncertainty Domain and Interrelationships</vt:lpstr>
      <vt:lpstr>Conclusion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Newton, Leo (BSTE4)</dc:creator>
  <cp:lastModifiedBy>Newton, Leo (BSTE4)</cp:lastModifiedBy>
  <cp:revision>1</cp:revision>
  <dcterms:created xsi:type="dcterms:W3CDTF">2024-10-12T03:18:56Z</dcterms:created>
  <dcterms:modified xsi:type="dcterms:W3CDTF">2024-10-12T03:46:36Z</dcterms:modified>
</cp:coreProperties>
</file>