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94"/>
  </p:normalViewPr>
  <p:slideViewPr>
    <p:cSldViewPr snapToGrid="0">
      <p:cViewPr varScale="1">
        <p:scale>
          <a:sx n="108" d="100"/>
          <a:sy n="108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F5A2-00B1-FFEA-ECF0-06F7D9673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441" y="2742465"/>
            <a:ext cx="8144134" cy="1373070"/>
          </a:xfrm>
        </p:spPr>
        <p:txBody>
          <a:bodyPr/>
          <a:lstStyle/>
          <a:p>
            <a:r>
              <a:rPr lang="en-US" sz="4000" b="0" i="0" u="none" strike="noStrike" dirty="0">
                <a:effectLst/>
              </a:rPr>
              <a:t>Project Closure &amp; Lessons Learned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AB847-C8EA-C5BB-C8A5-776ADB7AE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Kitchen Renovation and Expansion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8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EC92-B493-25E0-C897-60CFACC2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Project Closure Checklist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3E-4589-AF65-2738-A7701919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0" i="0" u="none" strike="noStrike" dirty="0">
                <a:effectLst/>
              </a:rPr>
              <a:t>Project Objectives:</a:t>
            </a:r>
          </a:p>
          <a:p>
            <a:pPr algn="l"/>
            <a:r>
              <a:rPr lang="en-US" b="0" i="0" u="none" strike="noStrike" dirty="0">
                <a:effectLst/>
              </a:rPr>
              <a:t>Transform kitchen into a modern, functional space.</a:t>
            </a:r>
          </a:p>
          <a:p>
            <a:pPr algn="l"/>
            <a:r>
              <a:rPr lang="en-US" b="0" i="0" u="none" strike="noStrike" dirty="0">
                <a:effectLst/>
              </a:rPr>
              <a:t>Complete within budget ($75,000) and timeframe (Dec 1, 2024 – Jan 1, 2025).</a:t>
            </a:r>
          </a:p>
          <a:p>
            <a:pPr algn="l"/>
            <a:r>
              <a:rPr lang="en-US" b="0" i="0" u="none" strike="noStrike" dirty="0">
                <a:effectLst/>
              </a:rPr>
              <a:t>Key Components:</a:t>
            </a:r>
          </a:p>
          <a:p>
            <a:pPr algn="l"/>
            <a:r>
              <a:rPr lang="en-US" b="0" i="0" u="none" strike="noStrike" dirty="0">
                <a:effectLst/>
              </a:rPr>
              <a:t>Design finalization, structural modifications, cabinetry, appliances.</a:t>
            </a:r>
          </a:p>
          <a:p>
            <a:pPr algn="l"/>
            <a:r>
              <a:rPr lang="en-US" b="0" i="0" u="none" strike="noStrike" dirty="0">
                <a:effectLst/>
              </a:rPr>
              <a:t>Process Inventory:</a:t>
            </a:r>
          </a:p>
          <a:p>
            <a:pPr algn="l"/>
            <a:r>
              <a:rPr lang="en-US" b="0" i="0" u="none" strike="noStrike" dirty="0">
                <a:effectLst/>
              </a:rPr>
              <a:t>Design and planning completion.</a:t>
            </a:r>
          </a:p>
          <a:p>
            <a:pPr algn="l"/>
            <a:r>
              <a:rPr lang="en-US" b="0" i="0" u="none" strike="noStrike" dirty="0">
                <a:effectLst/>
              </a:rPr>
              <a:t>Procurement of all necessary materials.</a:t>
            </a:r>
          </a:p>
          <a:p>
            <a:pPr algn="l"/>
            <a:r>
              <a:rPr lang="en-US" b="0" i="0" u="none" strike="noStrike" dirty="0">
                <a:effectLst/>
              </a:rPr>
              <a:t>Execution of structural changes and installations.</a:t>
            </a:r>
          </a:p>
          <a:p>
            <a:pPr algn="l"/>
            <a:r>
              <a:rPr lang="en-US" b="0" i="0" u="none" strike="noStrike" dirty="0">
                <a:effectLst/>
              </a:rPr>
              <a:t>Final inspection and quality check.</a:t>
            </a:r>
          </a:p>
          <a:p>
            <a:pPr algn="l"/>
            <a:r>
              <a:rPr lang="en-US" b="0" i="0" u="none" strike="noStrike" dirty="0">
                <a:effectLst/>
              </a:rPr>
              <a:t>Documentation:</a:t>
            </a:r>
          </a:p>
          <a:p>
            <a:pPr algn="l"/>
            <a:r>
              <a:rPr lang="en-US" b="0" i="0" u="none" strike="noStrike" dirty="0">
                <a:effectLst/>
              </a:rPr>
              <a:t>Ensure all design plans and permits are filed.</a:t>
            </a:r>
          </a:p>
          <a:p>
            <a:pPr algn="l"/>
            <a:r>
              <a:rPr lang="en-US" b="0" i="0" u="none" strike="noStrike" dirty="0">
                <a:effectLst/>
              </a:rPr>
              <a:t>Gather all contracts, warranties, and user manuals.</a:t>
            </a:r>
          </a:p>
        </p:txBody>
      </p:sp>
    </p:spTree>
    <p:extLst>
      <p:ext uri="{BB962C8B-B14F-4D97-AF65-F5344CB8AC3E}">
        <p14:creationId xmlns:p14="http://schemas.microsoft.com/office/powerpoint/2010/main" val="4209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9957-B8F9-B7D2-95AB-2F480815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Post-Mortem Review Plan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46C6-675E-9200-DCD1-8BAE094F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u="none" strike="noStrike" dirty="0">
                <a:effectLst/>
              </a:rPr>
              <a:t>Objectives:</a:t>
            </a:r>
          </a:p>
          <a:p>
            <a:pPr algn="l"/>
            <a:r>
              <a:rPr lang="en-US" b="0" i="0" u="none" strike="noStrike" dirty="0">
                <a:effectLst/>
              </a:rPr>
              <a:t>Evaluate project success against the original goals.</a:t>
            </a:r>
          </a:p>
          <a:p>
            <a:pPr algn="l"/>
            <a:r>
              <a:rPr lang="en-US" b="0" i="0" u="none" strike="noStrike" dirty="0">
                <a:effectLst/>
              </a:rPr>
              <a:t>Identify what went well and where improvements can be made.</a:t>
            </a:r>
          </a:p>
          <a:p>
            <a:pPr algn="l"/>
            <a:r>
              <a:rPr lang="en-US" b="0" i="0" u="none" strike="noStrike" dirty="0">
                <a:effectLst/>
              </a:rPr>
              <a:t>Method:</a:t>
            </a:r>
          </a:p>
          <a:p>
            <a:pPr algn="l"/>
            <a:r>
              <a:rPr lang="en-US" b="0" i="0" u="none" strike="noStrike" dirty="0">
                <a:effectLst/>
              </a:rPr>
              <a:t>Conduct sessions with key stakeholders (homeowner, contractors, vendors).</a:t>
            </a:r>
          </a:p>
          <a:p>
            <a:pPr algn="l"/>
            <a:r>
              <a:rPr lang="en-US" b="0" i="0" u="none" strike="noStrike" dirty="0">
                <a:effectLst/>
              </a:rPr>
              <a:t>Gather feedback through surveys and discussions.</a:t>
            </a:r>
          </a:p>
          <a:p>
            <a:pPr algn="l"/>
            <a:r>
              <a:rPr lang="en-US" b="0" i="0" u="none" strike="noStrike" dirty="0">
                <a:effectLst/>
              </a:rPr>
              <a:t>Focus Areas:</a:t>
            </a:r>
          </a:p>
          <a:p>
            <a:pPr algn="l"/>
            <a:r>
              <a:rPr lang="en-US" b="0" i="0" u="none" strike="noStrike" dirty="0">
                <a:effectLst/>
              </a:rPr>
              <a:t>Budget adherence and resource management.</a:t>
            </a:r>
          </a:p>
          <a:p>
            <a:pPr algn="l"/>
            <a:r>
              <a:rPr lang="en-US" b="0" i="0" u="none" strike="noStrike" dirty="0">
                <a:effectLst/>
              </a:rPr>
              <a:t>Timeline and scheduling efficiencies.</a:t>
            </a:r>
          </a:p>
          <a:p>
            <a:pPr algn="l"/>
            <a:r>
              <a:rPr lang="en-US" b="0" i="0" u="none" strike="noStrike" dirty="0">
                <a:effectLst/>
              </a:rPr>
              <a:t>Quality of work and client satisfaction.</a:t>
            </a:r>
          </a:p>
          <a:p>
            <a:pPr algn="l"/>
            <a:r>
              <a:rPr lang="en-US" b="0" i="0" u="none" strike="noStrike" dirty="0">
                <a:effectLst/>
              </a:rPr>
              <a:t>Tools:</a:t>
            </a:r>
          </a:p>
          <a:p>
            <a:pPr algn="l"/>
            <a:r>
              <a:rPr lang="en-US" b="0" i="0" u="none" strike="noStrike" dirty="0">
                <a:effectLst/>
              </a:rPr>
              <a:t>Use feedback forms and financial reports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421202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FF02-23EE-AE12-8549-86ACB193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effectLst/>
              </a:rPr>
              <a:t>Project Summary and Benefits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4F50-1891-6D56-15DE-7A6BE7E1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</a:rPr>
              <a:t>Achievements:</a:t>
            </a:r>
          </a:p>
          <a:p>
            <a:pPr algn="l"/>
            <a:r>
              <a:rPr lang="en-US" b="0" i="0" u="none" strike="noStrike" dirty="0">
                <a:effectLst/>
              </a:rPr>
              <a:t>Successful expansion into a modern, functional kitchen.</a:t>
            </a:r>
          </a:p>
          <a:p>
            <a:pPr algn="l"/>
            <a:r>
              <a:rPr lang="en-US" b="0" i="0" u="none" strike="noStrike" dirty="0">
                <a:effectLst/>
              </a:rPr>
              <a:t>Project completed on-time with budget compliance.</a:t>
            </a:r>
          </a:p>
          <a:p>
            <a:pPr algn="l"/>
            <a:r>
              <a:rPr lang="en-US" b="0" i="0" u="none" strike="noStrike" dirty="0">
                <a:effectLst/>
              </a:rPr>
              <a:t>Long-Term Benefits:</a:t>
            </a:r>
          </a:p>
          <a:p>
            <a:pPr algn="l"/>
            <a:r>
              <a:rPr lang="en-US" b="0" i="0" u="none" strike="noStrike" dirty="0">
                <a:effectLst/>
              </a:rPr>
              <a:t>Improved aesthetic and energy efficiency.</a:t>
            </a:r>
          </a:p>
          <a:p>
            <a:pPr algn="l"/>
            <a:r>
              <a:rPr lang="en-US" b="0" i="0" u="none" strike="noStrike" dirty="0">
                <a:effectLst/>
              </a:rPr>
              <a:t>Increased property value.</a:t>
            </a:r>
          </a:p>
          <a:p>
            <a:pPr algn="l"/>
            <a:r>
              <a:rPr lang="en-US" b="0" i="0" u="none" strike="noStrike" dirty="0">
                <a:effectLst/>
              </a:rPr>
              <a:t>Enhanced daily functionality and homeowner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17122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89C9-CAEF-A2AF-8C21-24C6A555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Future Considerations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2AC5-3F7B-17D5-7082-A016E457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</a:rPr>
              <a:t>Project Initiation:</a:t>
            </a:r>
          </a:p>
          <a:p>
            <a:pPr algn="l"/>
            <a:r>
              <a:rPr lang="en-US" b="0" i="0" u="none" strike="noStrike" dirty="0">
                <a:effectLst/>
              </a:rPr>
              <a:t>Emphasize comprehensive scope definition to cover unforeseen needs.</a:t>
            </a:r>
          </a:p>
          <a:p>
            <a:pPr algn="l"/>
            <a:r>
              <a:rPr lang="en-US" b="0" i="0" u="none" strike="noStrike" dirty="0">
                <a:effectLst/>
              </a:rPr>
              <a:t>Strengthen vendor and contractor vetting processes.</a:t>
            </a:r>
          </a:p>
          <a:p>
            <a:pPr algn="l"/>
            <a:r>
              <a:rPr lang="en-US" b="0" i="0" u="none" strike="noStrike" dirty="0">
                <a:effectLst/>
              </a:rPr>
              <a:t>Planning Process:</a:t>
            </a:r>
          </a:p>
          <a:p>
            <a:pPr algn="l"/>
            <a:r>
              <a:rPr lang="en-US" b="0" i="0" u="none" strike="noStrike" dirty="0">
                <a:effectLst/>
              </a:rPr>
              <a:t>Enhance scheduling by incorporating lessons on time management.</a:t>
            </a:r>
          </a:p>
          <a:p>
            <a:pPr algn="l"/>
            <a:r>
              <a:rPr lang="en-US" b="0" i="0" u="none" strike="noStrike" dirty="0">
                <a:effectLst/>
              </a:rPr>
              <a:t>Develop more robust procurement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117257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B3FF-F7F9-DD01-FB52-B616AC6D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A222-BC98-0059-2F66-153E63DA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</a:rPr>
              <a:t>Project Management Institute. (2017). A Guide to the Project Management Body of Knowledge (PMBOK Guide).</a:t>
            </a:r>
          </a:p>
          <a:p>
            <a:pPr algn="l"/>
            <a:r>
              <a:rPr lang="en-US" b="0" i="0" u="none" strike="noStrike" dirty="0" err="1">
                <a:effectLst/>
              </a:rPr>
              <a:t>Schwaber</a:t>
            </a:r>
            <a:r>
              <a:rPr lang="en-US" b="0" i="0" u="none" strike="noStrike" dirty="0">
                <a:effectLst/>
              </a:rPr>
              <a:t>, K., &amp; Sutherland, J. (2013). The Definitive Guide to Scrum: The Rules of the Game.</a:t>
            </a:r>
          </a:p>
          <a:p>
            <a:pPr algn="l"/>
            <a:r>
              <a:rPr lang="en-US" b="0" i="0" u="none" strike="noStrike" dirty="0">
                <a:effectLst/>
              </a:rPr>
              <a:t>Kerzner, H. (2017). Project Management: A Systems Approach to Planning, Scheduling, and Controlling.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1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</TotalTime>
  <Words>336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Project Closure &amp; Lessons Learned </vt:lpstr>
      <vt:lpstr>Project Closure Checklist </vt:lpstr>
      <vt:lpstr>Post-Mortem Review Plan </vt:lpstr>
      <vt:lpstr> Project Summary and Benefits  </vt:lpstr>
      <vt:lpstr>Future Considerations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Newton, Leo (BSTE4)</dc:creator>
  <cp:lastModifiedBy>Newton, Leo (BSTE4)</cp:lastModifiedBy>
  <cp:revision>1</cp:revision>
  <dcterms:created xsi:type="dcterms:W3CDTF">2024-10-12T23:34:45Z</dcterms:created>
  <dcterms:modified xsi:type="dcterms:W3CDTF">2024-10-12T23:45:29Z</dcterms:modified>
</cp:coreProperties>
</file>