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2" r:id="rId27"/>
    <p:sldId id="281" r:id="rId28"/>
    <p:sldId id="283" r:id="rId29"/>
    <p:sldId id="284" r:id="rId30"/>
    <p:sldId id="285" r:id="rId31"/>
    <p:sldId id="286" r:id="rId32"/>
    <p:sldId id="287" r:id="rId33"/>
    <p:sldId id="288" r:id="rId34"/>
    <p:sldId id="290" r:id="rId35"/>
    <p:sldId id="289" r:id="rId36"/>
    <p:sldId id="291" r:id="rId37"/>
    <p:sldId id="292" r:id="rId38"/>
    <p:sldId id="293" r:id="rId39"/>
    <p:sldId id="294" r:id="rId40"/>
    <p:sldId id="295" r:id="rId41"/>
    <p:sldId id="296" r:id="rId42"/>
    <p:sldId id="300" r:id="rId43"/>
    <p:sldId id="301" r:id="rId44"/>
    <p:sldId id="297" r:id="rId45"/>
    <p:sldId id="302" r:id="rId46"/>
    <p:sldId id="298" r:id="rId47"/>
    <p:sldId id="303" r:id="rId48"/>
    <p:sldId id="304" r:id="rId49"/>
    <p:sldId id="305" r:id="rId50"/>
    <p:sldId id="306"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traceFormat>
        <inkml:channelProperties>
          <inkml:channelProperty channel="X" name="resolution" value="2226.01904" units="1/cm"/>
          <inkml:channelProperty channel="Y" name="resolution" value="3561.63037" units="1/cm"/>
          <inkml:channelProperty channel="F" name="resolution" value="2.84167" units="1/deg"/>
        </inkml:channelProperties>
      </inkml:inkSource>
      <inkml:timestamp xml:id="ts0" timeString="2015-02-01T14:47:15.98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7 7,'0'-2'3,"4"-1"-3,-4 1-3,0 2-4</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traceFormat>
        <inkml:channelProperties>
          <inkml:channelProperty channel="X" name="resolution" value="2226.01904" units="1/cm"/>
          <inkml:channelProperty channel="Y" name="resolution" value="3561.63037" units="1/cm"/>
          <inkml:channelProperty channel="F" name="resolution" value="2.84167" units="1/deg"/>
        </inkml:channelProperties>
      </inkml:inkSource>
      <inkml:timestamp xml:id="ts0" timeString="2015-02-01T14:47:16.06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0 200 5,'5'-16'20,"-5"14"-8,0-7-7,0 5-3,0-4-1,0 0 1,0 2 1,0 3 20,0-1 18,0 4 5,0 0-4,0 0-3,0 0-5,2 0-5,-2 0-5,0 0 2,0 0 1,0 0-4,3 0-1,-3 0-1,0 0-4,0 0 3,0 0-11,0 0 1,0 0 2,0 7-4,0 13-2,0 7 0,0 4-5,0 2 0,0 0 0,0-2-1,0 0 0,2-2 1,3-4-2,-1-4 1,-4-7-1,5-2 1,-3-5-2,-2-7 2,0 0 0,0 0 0,0 0 1,0 0-1,0 0-2,0 0 3,0-15-5,-2-7-3,-3-12 3,1-3 4,4 0 0,0 2 0,0 8 0,0 2 1,0 3-2,0-1 2,0 2-2,0-2-4,2 5 1,9-1 3,-2 5-2,1-1-1,-8 11 2,3 2 2,-3 2-1,-2 0-1,0 0-4,0 0 1,0 0-2,2 0 1,0 0-8,8 2 11,6 14 2,-3 5 1,6 6 1,-6 4 0,6 2 1,-2 0 0,-4-2-1,-2-4-1,-3-4 0,-6-3 0,0-1 2,-2 0-2,5-7 1,-3-4-2,-2-3-1,0-5-6,0 0-9,0 0-12,0 0-10,-2 0-40,-15-5 3,-3-3 16,1 2-24</inkml:trace>
  <inkml:trace contextRef="#ctx0" brushRef="#br0" timeOffset="788">12 374 36,'0'0'31,"-2"0"-8,2 0 10,0 0-5,0-2-6,0 0-11,0 0 0,7-9 8,8 5 1,4-4-6,7-3-2,-2 1-8,-3-1-3,0 1 1,-1 4-5,-3-2-5,-6-1-17,1 1-8,-3-2-8,2 1-16,1-1-20</inkml:trace>
  <inkml:trace contextRef="#ctx0" brushRef="#br0" timeOffset="991">276 196 39,'0'0'54,"0"0"-8,0 0-2,0 8-11,0 5 1,7 6-3,2 3 0,-1 5-8,-2 2-4,1 0 0,-5 0 0,3-4-3,2-7-4,0-5-2,-5-5-3,-2-4-5,0-2 0,0-2-2,0 0 0,0 0 2,0 0-4,0 0 0,0 0-7,0 0-16,0 0 0,0-4 30,9-15 3,-7-12-8,8-4 0,-3 2 1,0 2-2,-1 4 0,3 5 1,1 7 1,-1 5-2,-2 2 2,-3 8-1,-2 0 1,6 0-6,1 0 1,0 0 16,1 0 8,-1 12-3,-3 5-4,9 1 0,-4 7-5,2 6-2,-3 2-4,1 6 1,-2-6-3,1-6-4,-1-8-11,-5-7-10,5-10-16,-1-2-8,1 0 12,0-18-6,-5-9 21,1-4 4,-5 2 14,0 6 3,0 8 2,0 7 2,0 4 7,0 2 10,0 2 0,0 0 11,0 0-5,0 0-11,0 0-1,0 0-10,0 0 10,7 14 1,2 5-5,9 4-4,-1-7-3,-2 3-2,-3-7 2,2-5-6,-4-5 0,-4-2-6,10 0 2,-2-13 18,-3-16-6,-4-2 2,-7 6-2,0 3 8,-7 7 1,-14 7-16,-1 2-1,-6 4 11,5 2-4,2 0-2,1 0-4,-1 0-9,3 12-9,-1 4-9,8-1-17,6-6-47,5-9 1,0 0-42</inkml:trace>
  <inkml:trace contextRef="#ctx0" brushRef="#br0" timeOffset="1846">733 35 109,'6'0'48,"-2"0"-40,5 0 12,2 13 16,8 5-9,0 5 0,-6 8 0,8 2-3,-7 2 2,-3 2-9,-6 7 5,4-6-8,-7-2-6,5-5-5,-5-6-3,3-9-6,-3-7-5,1-3-15,-1-4-21,3-2-26,-1 0 43,-4-8-4,0-9-9,0-4 5,-11 3 10,-12 5 15,-5 1 4,-2 5 9,9 3 5,6-4 20,0 6 32,11 0 0,-1 0-10,5 0-9,0 2-13,0 0-14,0 0-9,0 0-2,9 0 9,17-2 6,8-5-3,3-2-13,0-8 9,0-6-4,-9-2-11,-4-4-5,-5-4-1,-8 2 3,-9-2 0,4 4 8,-6 4 1,0 3 3,0 6 2,0 5-2,-6 7-5,0 4 9,-3 0 3,-2 0 0,3 15-2,1 9 0,3 11-6,4 11 1,0 5-2,0 3 0,0 4 0,4-9 0,11-7 0,-2-13 0,0-8 7,2-11-4,-6-2 2,-5-4 1,-2-2-9,8-2 5,-1 0 3,8-18 1,-2-9 0,4-2-4,-8 6-2,0 11-1,-6 9 0,-2 3-2,-1 0-5,7 0 10,0 0-1,0 7-2,-1 1 2,-2-6-2,-1 0 1,-1-2-2,3 0-1,-2 0 2,2 0 0,0-12-3,-3-7 8,-2 7-3,3-1 3,-5 9 6,0 0-2,0 4-4,0 0-5,0 0 7,-5 0-6,3 0-5,-2 0-3,-1 0 4,3 8 2,2 5 5,0-1-2,0 0-2,0 3 0,0-5-5,11-1 1,1-3-2,4-6-2,-3 0 1,8 0-7,0-12 13,-3-9 2,-6 6-3,-3 5 4,-7 6-2,7 4-4,-1 0 0,3 0 6,0 0-1,6 0 0,-6 4 2,-2-2 1,-4 0 4,0 0 5,-1 9 4,-4-3 5,5 6 0,-5 5-1,0-5-1,0-1 2,0-7 2,0-6-2,0 0-6,0 0-6,0 0 2,0-4 2,0-15-4,2-6-3,0 3-5,0 1-2,3 2-9,0 3-5,2-2-11,-3-1-69,-4-2-87</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traceFormat>
        <inkml:channelProperties>
          <inkml:channelProperty channel="X" name="resolution" value="2226.01904" units="1/cm"/>
          <inkml:channelProperty channel="Y" name="resolution" value="3561.63037" units="1/cm"/>
          <inkml:channelProperty channel="F" name="resolution" value="2.84167" units="1/deg"/>
        </inkml:channelProperties>
      </inkml:inkSource>
      <inkml:timestamp xml:id="ts0" timeString="2015-02-01T14:47:19.64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0 386 160,'0'-8'73,"0"8"-53,0 0 9,0 0 16,0 0 6,0 0-12,0 0-16,0 0-1,0 0 0,5 8-1,-3 13-1,0 14 1,0 5-9,-2-1-2,0-1-7,0-7-1,0-6-1,0-11-2,0-6-2,0-3 0,0-5-5,0 0-2,0 0 1,0 0-5,0 0 19,0-17 0,0-12-3,0-8-2,0-3 0,0 7-1,0 6 1,0 13 1,0 5-1,5 7 0,-5 2 0,3 0 0,-3 0 0,2 0-3,3 0-8,1 6 10,3 13 7,6 12-2,-9 0-4,-1-1 1,-3-8-4,0-7 0,-2-11-4,0-4-4,0 0-22,5 0-6,0-15 35,2-18 4,2 0 0,-5 0 0,1 10 0,-3 13 0,-2 7 4,2 3-3,1 0-6,-3 0-7,9 0 16,-2 7 2,4 7 1,1 1-3,4 3-3,-4-3 1,1-5 0,-2 1 0,-1-3 1,-1-4-2,-2-4-2,-3 0-8,11 0 9,-2-18 5,6-16 0,-4-7-6,0 1 3,-11 7-1,-4 10 2,0 9 2,0 6 0,-9 4-9,-3 4-3,1 0 11,0 0-6,1 9 2,3 10 2,5 4-1,0 4 1,2 2-1,0 5 1,0-4 4,0 2-5,0-8-1,0-5-2,4-4-6,13-9-5,-4-6-5,15 0 1,-5-12-6,7-20-10,-5-5-8,-4-3 11,-6 3 12,-5 4 11,-3 6 6,2 2 1,-5 1 3,6 3-2,-3 8 7,-3 7 4,-4 4 3,5 2-5,-3 0-10,0 0-2,-2 0 6,8 0 6,-4 0 14,3 10 2,-5 7-5,7-1 0,1 3-11,-1-2-6,-5-3-3,5-5-4,1-5-15,1-4 1,6 0 9,3 0-3,-1-19-16,1-2-1,-4-8-12,0-4 14,-4-2 6,-5-5 7,-5 1 10,-2 3 5,0 7-1,0 4 1,-2 5 6,-5 5 14,-3 1 8,6 7 10,-1 2-8,3 2-3,0 1-4,2 2-7,0 0-5,0 0-6,0 0 3,0 0 10,0 9-6,0 5-5,0 5-1,0-5-6,0-5-2,0-5-6,0-4-18,0 0-26,0 0-10,0 0-20,0-9-71</inkml:trace>
  <inkml:trace contextRef="#ctx0" brushRef="#br0" timeOffset="1500">600 156 88,'0'-10'39,"0"-3"2,5 3 8,-3 10 8,0 0 2,-2 0-25,0 0-15,2 0 17,3 4-3,0 13-4,0 10-11,-3 8-2,0 11-1,-2 7-12,0 8 7,0 7-3,0 1-1,0-1-4,0-2-1,7-7-2,2-5-7,1-15-7,-4-14-7,-1-10-24,-3-11-23,-2-4 5,0-4 12,-2-30 22,-24-5 8,1-13-4,-4 0 1,-3 4-2,4 9 12,0 6 13,7 6 3,0 4 5,12 7 8,0 5 25,7 5-2,2 6-14,0 0-7,0 0 13,0 0 8,0 0 8,9-2-3,10 2-11,3 0-8,8 0-7,0 0-5,-7 0-2,3 0-2,-11 0-5,4-5 0,7-11 0,-6-9-2,1-17-7,-5-5-8,-7-5 4,-2 0 5,-3 11 6,-4 5 1,0 7 2,0 4-1,0 4 1,0 3 1,0 6-1,0 5 0,0 7 3,0 0-9,0 0 18,0 19-10,-6 18-2,-1 11-1,5 6 0,-3 2 2,5-2-2,0-4 1,0-5-1,0-5-1,0-9 1,0-6-1,0-11-2,9-1-2,2-9-9,6-4 3,-4-2-1,8-27 0,-5-13 3,-6-1 5,-8 9 2,-2 9 0,0 11 1,0 10-1,0 2 1,0 2-4,2 0-4,7 0 0,0 0 10,3 0-2,4 4 1,-2 2-1,-3-1 2,0-1-1,4 1 2,-2-2 1,-1-3-4,-3 0-1,7 0-4,0 0 5,2-23-6,-1-2 0,-6 2-4,-7 5 7,-4 5 3,0 9 1,0 4 3,0 0-2,6 0-9,-4 0-2,0 0 0,5 4 11,-3 13 4,5 1 2,-1 5-3,-4-4-3,3-5 3,-5-3-2,5-3-3,3-2 3,-1-4-3,4-2 0,-1 0 2,4 0 6,-2 0-1,-5-16-2,-2-5 2,-7 0 1,0 0-3,0 3 1,-14-1-1,-7 0 0,6 9-5,-6 2-1,4 4-7,-1 4 0,-5 0-13,0 8-19,-2 19-20,13 2-86,10-8-104</inkml:trace>
  <inkml:trace contextRef="#ctx0" brushRef="#br0" timeOffset="2768">1276 256 52,'0'0'247,"0"0"-207,0 0 10,0 0 6,0 0-16,0 0-11,0 0-4,0 0-6,0 0 0,-14 12-8,-2 11-5,-4 8-2,3 4-2,4 1 0,8-3-4,3-2-1,2-4 0,0-2 0,0-2 2,0-3 0,0-1-2,7-4 0,2-9-2,2-2 0,3-4-2,12 0 2,-6-15 2,3-14 0,-4-6 2,-6-4 1,-2-1-1,-1-5 3,-8 3-1,3-1-1,-5 3 5,0 1-2,0 6 1,0 5-1,0 6-2,0-1 0,0 8 0,0 3-1,0 2 1,0 5-1,0 5 2,0 0 0,0 0 14,0 15 0,0 22-7,0 15-2,0 8 0,0 3-4,0-7 0,0-5-3,0-7 1,0-7 0,0-7 1,9-8-2,-5-1-7,6-6-30,-3-7-46,-5-8-143</inkml:trace>
  <inkml:trace contextRef="#ctx0" brushRef="#br0" timeOffset="3900">1665 171 3,'9'-9'13,"2"-1"2,1-1 10,-5 1 6,-3 2-9,-4 0 1,0 1-4,0 3 3,0 0 6,0 2-2,0 2-11,0-2-1,0 0 5,0-2-2,0 4 2,2-3 4,3 2 13,-5 1 14,0 0-4,0 0-14,0 0-15,0 0 2,0 0-10,0 1 1,0 14-1,0 4 0,0 4 3,-7 5-5,-2 6 1,-1 8-2,6 3-2,2 0-1,2 2-3,0-8-1,4-6 0,15-6-1,4-6-4,-3-7-6,6-7-8,-1 1 7,3-4-1,0-2-4,-4-2-10,8 0-16,-2 0-28,2-21-47,6-14-61</inkml:trace>
  <inkml:trace contextRef="#ctx0" brushRef="#br0" timeOffset="4402">1970 0 179,'-7'0'106,"7"0"-79,0 0 13,0 0 9,0 0-11,0 0-22,0 0 10,21 9-2,7 8 1,2 1-7,-3 7-5,-2 8-2,-4 0-4,-3 4 4,-4 3-7,0 0 1,-7 1-2,2-4-1,-2-1-1,-5-5-1,-2-2 0,0-2-4,-4-2 0,-15-3-7,-3-3-4,-4-4 0,3-5 3,0-2-15,0-1-25,7-7-37,5 0-83</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traceFormat>
        <inkml:channelProperties>
          <inkml:channelProperty channel="X" name="resolution" value="2226.01904" units="1/cm"/>
          <inkml:channelProperty channel="Y" name="resolution" value="3561.63037" units="1/cm"/>
          <inkml:channelProperty channel="F" name="resolution" value="2.84167" units="1/deg"/>
        </inkml:channelProperties>
      </inkml:inkSource>
      <inkml:timestamp xml:id="ts0" timeString="2015-02-01T14:47:27.01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290 5136 144,'0'0'70,"0"0"-28,0 0 10,0 0 1,0 0-7,0 0-6,0 0-12,0 0-7,0 0-4,0 0-4,0 0-1,0 0-2,0 0 0,0 0-2,0 0 0,0 0-2,0 0 3,0 0-4,0 0-2,0 0 0,0 0 1,0 0-3,0 0 0,0 0-2,0 0 1,0 0-1,-7 0-1,-4 0 1,-1 0 1,1 4 1,2 0-1,2-2 0,-1 0 0,-3-2-1,2 2 2,4-2-1,-6 0 0,2 0 0,-1 0 2,1 0-5,0 0 3,0 0-1,-1 0-1,-1 0 1,2 0-1,-1 0 1,4 0-1,-3 0-1,-3 0 1,5 0 1,-4 0-2,1 0-3,3 0 5,3 0-3,-1 0 2,3 0 1,-2 0 0,-1 0 1,0 0 0,0 0 0,3 0 0,-2 0 0,-1 0 0,5 0 0,0 0-1,0 0-1,0 0-4,0 0-8,0 0-22,0 0-25,0 0-23,0 0-24,0 0 4,0 0-10</inkml:trace>
  <inkml:trace contextRef="#ctx0" brushRef="#br0" timeOffset="832">11 5019 52,'0'0'57,"0"0"-46,0 0 10,0 0 13,0 0 2,0 0-2,0 0 2,0 0 5,0 0 0,0 0-2,0 0-7,0 0-7,0 0-8,0 0-6,0-5-6,7-10 0,1-4-3,-4 1-1,3 1 0,2-2-1,3-3 0,-1 1 0,1-2 2,-1-2-2,0-2 0,-1 2 1,-1 1-1,-4 1 0,-1 2 1,-2 7-1,-2 3 2,5 5-4,-3 4 5,-2 0-4,0 2 2,0 0 0,0 0-5,0 0 3,0 0-2,0 0-2,0 0-4,0 0-21,0 0-47,0 0-36,0 0 8,-7 6-38</inkml:trace>
  <inkml:trace contextRef="#ctx0" brushRef="#br0" timeOffset="1508">334 4276 16,'0'0'98,"0"0"-52,0 0-1,0 0 11,0 0 7,0-2-14,0-6-6,0 2-10,0-5-1,0 3-9,-2-3-9,2 2-4,0-6-4,0 0-2,0-10-2,0-1-1,0-3 0,0 0 0,0 4 1,2 2-2,5 2 1,-5 2-1,0-1 2,0 3-4,-2-1 4,0-3-1,0 7-2,0 5 1,0 5 0,5 2-2,-5 2-1,0 0-3,0 0-16,0 0-20,0 0-29,0 0-22,0 0-31,0-2-20</inkml:trace>
  <inkml:trace contextRef="#ctx0" brushRef="#br0" timeOffset="2121">458 3465 25,'0'0'174,"-2"0"-123,2 0-19,0 0-1,-2 0-4,2-5-3,0-3-10,0 0-1,0-3 6,0-1-3,0-1-1,0-5-1,0-3-5,2-4-4,5-5 2,-1 1-2,-1 1 1,-5 4 0,0 3 3,0 0-3,0 5-2,0-1 0,0 2 1,0 3-3,0 2-1,0 1-1,0 1-1,0 2 1,0 2-1,0-3-1,0 6 2,0 1-4,0 0-4,0-3-26,0 2-44,0-3-36,0-3-9</inkml:trace>
  <inkml:trace contextRef="#ctx0" brushRef="#br0" timeOffset="2662">578 2585 83,'0'0'141,"-7"0"-131,7 0 10,0 0 17,0 0 13,0 0-8,0 0-18,0-3-2,-2-7-6,0-4 4,-4-3-2,6 1-6,0-1-5,0-4 1,0 1-3,0-3-3,0-4 3,0-2-2,-2-2 2,0-4-2,-5-3 4,7 1-1,-2 6-1,-5 4 0,5 6-2,-3 7 0,5 2-3,0 1 0,0 5 0,0-1 0,0 6-1,0-2-3,0 1-4,0 0-11,-5-2-18,-4-2-25,0 2-66,-7-2-87</inkml:trace>
  <inkml:trace contextRef="#ctx0" brushRef="#br0" timeOffset="3210">626 1671 39,'-5'-6'101,"5"0"-85,0 0 19,0-3 3,0 3 11,0-2-3,0 0-17,-2 4 2,2 1-3,-2-1-1,2-2-7,-5 0-12,3-4 1,0-5-1,0-2-6,-3-5 0,5-3 1,0-6-1,0-2 4,0 2-1,0 2 1,-2 1 0,-6 4-4,8-3-2,-2-2 2,2 2-1,-2 7 0,2 5-1,0 2 0,0 5 1,0 4-2,0 2-3,0-2-3,-5 0-17,-6-3-20,7-3-23,-6-4-44,1-1-42</inkml:trace>
  <inkml:trace contextRef="#ctx0" brushRef="#br0" timeOffset="3750">651 700 136,'0'0'20,"0"0"-1,0 0 29,0 0 5,0 0-18,0 0-8,0 0-4,0-8-3,-2-1-2,0-3 3,-3-2-5,1-3-3,-3-6 0,2-6-1,0-2-3,5-4-1,0 4 0,0 6-4,0 1-2,0 0 2,0 6-3,0 1 1,0 1-1,0-1 1,0-1-1,0-1 0,0-4-1,0-2 3,0-4-5,0-4 2,0 0-1,0 0-2,0 4-6,0 2-6,0 4-25,0 3-21,0 1-54,0 0-21</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traceFormat>
        <inkml:channelProperties>
          <inkml:channelProperty channel="X" name="resolution" value="2226.01904" units="1/cm"/>
          <inkml:channelProperty channel="Y" name="resolution" value="3561.63037" units="1/cm"/>
          <inkml:channelProperty channel="F" name="resolution" value="2.84167" units="1/deg"/>
        </inkml:channelProperties>
      </inkml:inkSource>
      <inkml:timestamp xml:id="ts0" timeString="2015-02-01T14:47:31.30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216 3769 144,'-25'-7'11,"-1"-1"-10,6 0 12,4 1 34,0 2 19,6-2-14,10 3-25,0 0-4,0-2-5,0-2-10,0-1 4,0-1 2,0 1-3,0-3-3,0 0-1,0-7-1,0 1-4,0-6 4,0 0-5,0 1 1,0 2-2,0 3 1,0 1 0,8-2-1,-6 1 3,-2-3-2,0 3 0,0 1-1,2 1 0,-2 3 0,9 1-5,0 1-8,0-3-11,3-1-11,6-3-14,3-3-33,-1-6-24</inkml:trace>
  <inkml:trace contextRef="#ctx0" brushRef="#br0" timeOffset="592">122 2881 33,'-7'0'90,"5"-2"-83,0-9 6,0 3 22,-4-2 16,4-5-25,0 1-10,-3-7 10,1 2-5,-3-1-1,3-1-8,-3 0 6,-1-3-7,-3-1 1,2-2-7,-3 0-5,8 0 7,-3 4 1,5 5-1,0 5-5,-3 3 1,5 0-1,0-1-4,0 1 1,0-3 2,0 1-1,0-3 2,0-1 0,0-1 0,0-2-2,0 1 0,0-5-4,0 1-2,0-1-11,-9 0-9,7 5-19,2 1-22,0 2-26,0 3-26</inkml:trace>
  <inkml:trace contextRef="#ctx0" brushRef="#br0" timeOffset="1237">150 1922 60,'0'0'25,"0"-12"-10,2-2-3,0 1 14,-2-1 11,0-1-11,0 3-11,0-5 4,0 3-13,0-1 14,0 3-7,0 2 3,0-1-5,0 3-2,0-2 0,0 2-2,0-5 1,7 1 0,2-3-1,3-6 4,1 2 0,1-1 1,-7 3-4,2 1 0,-9 2-2,5 1 1,-3-2 1,0 3-6,0 2 2,-2-1-1,0 3-3,0 0 1,0 0-2,0 1 2,0 1-2,0 2 1,0-2-8,0 0-9,0-1-9,0 1-25,0 0-12,0-2 7,-11-1-20,-3 5-38</inkml:trace>
  <inkml:trace contextRef="#ctx0" brushRef="#br0" timeOffset="1882">230 1186 29,'-7'-19'31,"5"-4"9,-6 1-7,-1 5 9,-2 5-1,0 5-10,3 3-14,6-4 13,2-2 9,-2-3-27,2 1-9,0 2 2,0-1 5,0 1-6,0-1 1,0-1 0,0-1-4,0 1 5,0 2-3,0 2-1,0-1 1,0 1 1,0 2-4,0 2 0,0-5 1,0 1-2,0-2 2,0-7-2,2 3 1,6-3 0,-6 2 0,2 6-2,-4-2 2,0-2-1,0 1-5,0-2-3,0-5 0,0 3-18,0 3-17,-4 7-9,-4 6-10,-1 0-36,9 0 16</inkml:trace>
  <inkml:trace contextRef="#ctx0" brushRef="#br0" timeOffset="2564">236 377 33,'0'-5'34,"0"1"0,0-2-5,0 0 1,0 0 2,-2 0-14,-7 3-3,0-1 11,6 2-10,1 0-3,2 0-1,0-4 2,0-3-4,0 1-6,0-2 2,0-5 2,0 3-5,0 0-3,0-1 2,0 3-2,0 1 1,0 3-1,0-2 1,0 4-1,0-3 1,0 3-1,0-1 4,0 0-1,0-1-2,0-2-2,2-1 4,1 1 0,-3-2-1,7-1 0,-7 3 0,2 0 1,-2 2 2,0 2-3,5-1 2,-5 1-1,0 0-1,4-2-1,3 2-1,-3-4 2,8-1-2,-5-1 0,-5 1 0,5 4 1,-5 1 0,-2 1 1,0 1-3,0 0 2,0 0-2,7-4 0,-3 0-3,6 2 3,-3 1-1,-3 1 1,3 0 1,2 0 0,-4 0 0,4 0 0,0 0 0,0 0 0,1 2-2,-1 0-1,2 0 0,-2 0 1,3 0-2,-3 0 2,0 0-2,3 0 4,-5 2-2,-1 0 2,1 0-1,0 0 1,5 2 0,1-4 0,4 2 0,-6 1 0,-2-3-1,-5 0 2,5 0-1,-9 0 0,0 1 1,0-1-3,0 0-6,0 0-10,0 0-18,0 0-14,0 3-5,0-1-5,12 2-42</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traceFormat>
        <inkml:channelProperties>
          <inkml:channelProperty channel="X" name="resolution" value="2226.01904" units="1/cm"/>
          <inkml:channelProperty channel="Y" name="resolution" value="3561.63037" units="1/cm"/>
          <inkml:channelProperty channel="F" name="resolution" value="2.84167" units="1/deg"/>
        </inkml:channelProperties>
      </inkml:inkSource>
      <inkml:timestamp xml:id="ts0" timeString="2015-02-01T14:47:34.91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0 142 25,'0'0'42,"0"0"-16,5 0-2,-3 0 0,-2 0 0,2 0-5,-2 0 0,0 0-5,0 0-8,10 0-7,1-4 2,10-2 5,14-5 2,8-3-3,9 0 3,1 1 0,-7 1-2,-12 6-3,-8 2-1,-13 1-1,-11 3 0,-2 0 0,0 0 1,0 0 2,0 0-2,0 0-2,0 0 0,0 0 1,0 0-4,5 0-3,0 0 5,6 0 1,3 0 3,0 0-5,-3 0 2,-2 0 2,-7 0-9,4 0-7,-6 0-1,0 0 0,0 0-16,0 0-35,-6 0-4</inkml:trace>
  <inkml:trace contextRef="#ctx0" brushRef="#br0" timeOffset="736">434 157 33,'0'0'18,"0"2"-15,0 0-7,0-2 40,11 0-16,5 0-2,7 0-2,0 0 0,-3 0-2,1 0-3,-1-4-3,10-3-2,0 3 1,2 0-1,-2 0-5,-4 2 0,-13 2 0,-4 0-2,-7 0 0,-2 0 3,0 0 2,0 0 1,0 0 0,0 0 1,0 0-6,0-2-2,0 2-3,0 0-15,0 0-33,0 0-3,0 0-15</inkml:trace>
  <inkml:trace contextRef="#ctx0" brushRef="#br0" timeOffset="1284">568 13 23,'0'0'26,"0"0"0,0 0 3,0 0 1,0 0-7,0 0-1,0 0 2,0 0-3,0 0 2,6 0-6,7 0 0,8 0 1,18 0-4,4 0-4,3-7-5,-2 5-1,-3 0 1,-9 0 0,-5 2 1,-10 0-5,-11 0 0,1 0-1,-7 0 0,0 0 0,0 0 2,0 0 0,0 0 1,0 0-3,0 2 2,0 0-4,2 0 4,-2 5-1,8-3-1,-6 1 0,-2 2 0,2-3-1,-2 0 1,0 2-4,0 2 4,0 5 5,-14 3-4,-6 5 1,-1-1 3,-2-1-2,5 0-2,1 0 0,6-1 1,-2 1 0,1-1-1,-2 1-2,8-3 3,-3 1-1,3-3-2,2-4 3,2-1-2,-3-3 0,5-4 2,0 0-2,-2 0 1,2-2 0,-2 2 0,2-2 0,0 0-1,0 0-2,0 0-6,0 0-17,0 0-24,0 0-29,2 2 2,11-2-73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029"/>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93B28C-FF73-4FF5-BED0-E6619466814C}" type="datetimeFigureOut">
              <a:rPr lang="en-029" smtClean="0"/>
              <a:pPr/>
              <a:t>31/01/2016</a:t>
            </a:fld>
            <a:endParaRPr lang="en-029"/>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029"/>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029"/>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029"/>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456D2A-116A-4A52-8AE8-61729F188680}" type="slidenum">
              <a:rPr lang="en-029" smtClean="0"/>
              <a:pPr/>
              <a:t>‹#›</a:t>
            </a:fld>
            <a:endParaRPr lang="en-029"/>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Ping_(blogging)"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http://en.wikipedia.org/wiki/Weblog_software" TargetMode="External"/><Relationship Id="rId4" Type="http://schemas.openxmlformats.org/officeDocument/2006/relationships/hyperlink" Target="http://en.wikipedia.org/wiki/Blo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029" dirty="0" smtClean="0"/>
              <a:t>Having imparted a package you only have access to classes that are either</a:t>
            </a:r>
            <a:r>
              <a:rPr lang="en-029" baseline="0" dirty="0" smtClean="0"/>
              <a:t> public or package/</a:t>
            </a:r>
            <a:r>
              <a:rPr lang="en-029" baseline="0" dirty="0" err="1" smtClean="0"/>
              <a:t>namepacse</a:t>
            </a:r>
            <a:r>
              <a:rPr lang="en-029" baseline="0" dirty="0" smtClean="0"/>
              <a:t> or module visibility</a:t>
            </a:r>
            <a:endParaRPr lang="en-029" dirty="0"/>
          </a:p>
        </p:txBody>
      </p:sp>
      <p:sp>
        <p:nvSpPr>
          <p:cNvPr id="4" name="Slide Number Placeholder 3"/>
          <p:cNvSpPr>
            <a:spLocks noGrp="1"/>
          </p:cNvSpPr>
          <p:nvPr>
            <p:ph type="sldNum" sz="quarter" idx="10"/>
          </p:nvPr>
        </p:nvSpPr>
        <p:spPr/>
        <p:txBody>
          <a:bodyPr/>
          <a:lstStyle/>
          <a:p>
            <a:fld id="{8C456D2A-116A-4A52-8AE8-61729F188680}" type="slidenum">
              <a:rPr lang="en-029" smtClean="0"/>
              <a:pPr/>
              <a:t>9</a:t>
            </a:fld>
            <a:endParaRPr lang="en-029"/>
          </a:p>
        </p:txBody>
      </p:sp>
    </p:spTree>
    <p:extLst>
      <p:ext uri="{BB962C8B-B14F-4D97-AF65-F5344CB8AC3E}">
        <p14:creationId xmlns:p14="http://schemas.microsoft.com/office/powerpoint/2010/main" val="2008016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029" dirty="0" smtClean="0"/>
              <a:t>Although the two classes in package 2 import package 1 they have no access to the method </a:t>
            </a:r>
            <a:r>
              <a:rPr lang="en-029" dirty="0" err="1" smtClean="0"/>
              <a:t>countEntries</a:t>
            </a:r>
            <a:r>
              <a:rPr lang="en-029" dirty="0" smtClean="0"/>
              <a:t>()</a:t>
            </a:r>
            <a:r>
              <a:rPr lang="en-029" baseline="0" dirty="0" smtClean="0"/>
              <a:t> because it has package visibility in package 1. Note though that the classes within the same package even if in a different class will have access to the method.</a:t>
            </a:r>
            <a:endParaRPr lang="en-029" dirty="0"/>
          </a:p>
        </p:txBody>
      </p:sp>
      <p:sp>
        <p:nvSpPr>
          <p:cNvPr id="4" name="Slide Number Placeholder 3"/>
          <p:cNvSpPr>
            <a:spLocks noGrp="1"/>
          </p:cNvSpPr>
          <p:nvPr>
            <p:ph type="sldNum" sz="quarter" idx="10"/>
          </p:nvPr>
        </p:nvSpPr>
        <p:spPr/>
        <p:txBody>
          <a:bodyPr/>
          <a:lstStyle/>
          <a:p>
            <a:fld id="{8C456D2A-116A-4A52-8AE8-61729F188680}" type="slidenum">
              <a:rPr lang="en-029" smtClean="0"/>
              <a:pPr/>
              <a:t>14</a:t>
            </a:fld>
            <a:endParaRPr lang="en-029"/>
          </a:p>
        </p:txBody>
      </p:sp>
    </p:spTree>
    <p:extLst>
      <p:ext uri="{BB962C8B-B14F-4D97-AF65-F5344CB8AC3E}">
        <p14:creationId xmlns:p14="http://schemas.microsoft.com/office/powerpoint/2010/main" val="3632400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029" sz="1200" b="0" i="0" kern="1200" dirty="0" smtClean="0">
                <a:solidFill>
                  <a:schemeClr val="tx1"/>
                </a:solidFill>
                <a:latin typeface="+mn-lt"/>
                <a:ea typeface="+mn-ea"/>
                <a:cs typeface="+mn-cs"/>
              </a:rPr>
              <a:t>A trackback is an acknowledgment. This acknowledgment is sent via a network signal (</a:t>
            </a:r>
            <a:r>
              <a:rPr lang="en-029" sz="1200" b="0" i="0" u="none" strike="noStrike" kern="1200" dirty="0" smtClean="0">
                <a:solidFill>
                  <a:schemeClr val="tx1"/>
                </a:solidFill>
                <a:latin typeface="+mn-lt"/>
                <a:ea typeface="+mn-ea"/>
                <a:cs typeface="+mn-cs"/>
                <a:hlinkClick r:id="rId3" tooltip="Ping (blogging)"/>
              </a:rPr>
              <a:t>ping</a:t>
            </a:r>
            <a:r>
              <a:rPr lang="en-029" sz="1200" b="0" i="0" kern="1200" dirty="0" smtClean="0">
                <a:solidFill>
                  <a:schemeClr val="tx1"/>
                </a:solidFill>
                <a:latin typeface="+mn-lt"/>
                <a:ea typeface="+mn-ea"/>
                <a:cs typeface="+mn-cs"/>
              </a:rPr>
              <a:t>) from the originating site to the receiving site. The receptor often publishes a link back to the originator indicating its worthiness. Trackback requires both sites to be trackback-enabled in order to establish this communication.</a:t>
            </a:r>
          </a:p>
          <a:p>
            <a:r>
              <a:rPr lang="en-029" sz="1200" b="0" i="0" kern="1200" dirty="0" smtClean="0">
                <a:solidFill>
                  <a:schemeClr val="tx1"/>
                </a:solidFill>
                <a:latin typeface="+mn-lt"/>
                <a:ea typeface="+mn-ea"/>
                <a:cs typeface="+mn-cs"/>
              </a:rPr>
              <a:t>Trackbacks are used primarily to facilitate communication between </a:t>
            </a:r>
            <a:r>
              <a:rPr lang="en-029" sz="1200" b="0" i="0" u="none" strike="noStrike" kern="1200" dirty="0" smtClean="0">
                <a:solidFill>
                  <a:schemeClr val="tx1"/>
                </a:solidFill>
                <a:latin typeface="+mn-lt"/>
                <a:ea typeface="+mn-ea"/>
                <a:cs typeface="+mn-cs"/>
                <a:hlinkClick r:id="rId4" tooltip="Blog"/>
              </a:rPr>
              <a:t>blogs</a:t>
            </a:r>
            <a:r>
              <a:rPr lang="en-029" sz="1200" b="0" i="0" kern="1200" dirty="0" smtClean="0">
                <a:solidFill>
                  <a:schemeClr val="tx1"/>
                </a:solidFill>
                <a:latin typeface="+mn-lt"/>
                <a:ea typeface="+mn-ea"/>
                <a:cs typeface="+mn-cs"/>
              </a:rPr>
              <a:t>; if a blogger writes a new entry commenting on, or referring to, an entry found at another blog, and </a:t>
            </a:r>
            <a:r>
              <a:rPr lang="en-029" sz="1200" b="0" i="0" kern="1200" dirty="0" err="1" smtClean="0">
                <a:solidFill>
                  <a:schemeClr val="tx1"/>
                </a:solidFill>
                <a:latin typeface="+mn-lt"/>
                <a:ea typeface="+mn-ea"/>
                <a:cs typeface="+mn-cs"/>
              </a:rPr>
              <a:t>both</a:t>
            </a:r>
            <a:r>
              <a:rPr lang="en-029" sz="1200" b="0" i="0" u="none" strike="noStrike" kern="1200" dirty="0" err="1" smtClean="0">
                <a:solidFill>
                  <a:schemeClr val="tx1"/>
                </a:solidFill>
                <a:latin typeface="+mn-lt"/>
                <a:ea typeface="+mn-ea"/>
                <a:cs typeface="+mn-cs"/>
                <a:hlinkClick r:id="rId5" tooltip="Weblog software"/>
              </a:rPr>
              <a:t>blogging</a:t>
            </a:r>
            <a:r>
              <a:rPr lang="en-029" sz="1200" b="0" i="0" u="none" strike="noStrike" kern="1200" dirty="0" smtClean="0">
                <a:solidFill>
                  <a:schemeClr val="tx1"/>
                </a:solidFill>
                <a:latin typeface="+mn-lt"/>
                <a:ea typeface="+mn-ea"/>
                <a:cs typeface="+mn-cs"/>
                <a:hlinkClick r:id="rId5" tooltip="Weblog software"/>
              </a:rPr>
              <a:t> tools</a:t>
            </a:r>
            <a:r>
              <a:rPr lang="en-029" sz="1200" b="0" i="0" kern="1200" dirty="0" smtClean="0">
                <a:solidFill>
                  <a:schemeClr val="tx1"/>
                </a:solidFill>
                <a:latin typeface="+mn-lt"/>
                <a:ea typeface="+mn-ea"/>
                <a:cs typeface="+mn-cs"/>
              </a:rPr>
              <a:t> support the </a:t>
            </a:r>
            <a:r>
              <a:rPr lang="en-029" sz="1200" b="0" i="0" kern="1200" dirty="0" err="1" smtClean="0">
                <a:solidFill>
                  <a:schemeClr val="tx1"/>
                </a:solidFill>
                <a:latin typeface="+mn-lt"/>
                <a:ea typeface="+mn-ea"/>
                <a:cs typeface="+mn-cs"/>
              </a:rPr>
              <a:t>TrackBack</a:t>
            </a:r>
            <a:r>
              <a:rPr lang="en-029" sz="1200" b="0" i="0" kern="1200" dirty="0" smtClean="0">
                <a:solidFill>
                  <a:schemeClr val="tx1"/>
                </a:solidFill>
                <a:latin typeface="+mn-lt"/>
                <a:ea typeface="+mn-ea"/>
                <a:cs typeface="+mn-cs"/>
              </a:rPr>
              <a:t> protocol, then the commenting blogger can notify the other blog with a "</a:t>
            </a:r>
            <a:r>
              <a:rPr lang="en-029" sz="1200" b="0" i="0" kern="1200" dirty="0" err="1" smtClean="0">
                <a:solidFill>
                  <a:schemeClr val="tx1"/>
                </a:solidFill>
                <a:latin typeface="+mn-lt"/>
                <a:ea typeface="+mn-ea"/>
                <a:cs typeface="+mn-cs"/>
              </a:rPr>
              <a:t>TrackBack</a:t>
            </a:r>
            <a:r>
              <a:rPr lang="en-029" sz="1200" b="0" i="0" kern="1200" dirty="0" smtClean="0">
                <a:solidFill>
                  <a:schemeClr val="tx1"/>
                </a:solidFill>
                <a:latin typeface="+mn-lt"/>
                <a:ea typeface="+mn-ea"/>
                <a:cs typeface="+mn-cs"/>
              </a:rPr>
              <a:t> </a:t>
            </a:r>
            <a:r>
              <a:rPr lang="en-029" sz="1200" b="0" i="0" u="none" strike="noStrike" kern="1200" dirty="0" smtClean="0">
                <a:solidFill>
                  <a:schemeClr val="tx1"/>
                </a:solidFill>
                <a:latin typeface="+mn-lt"/>
                <a:ea typeface="+mn-ea"/>
                <a:cs typeface="+mn-cs"/>
                <a:hlinkClick r:id="rId3" tooltip="Ping (blogging)"/>
              </a:rPr>
              <a:t>ping</a:t>
            </a:r>
            <a:r>
              <a:rPr lang="en-029" sz="1200" b="0" i="0" kern="1200" dirty="0" smtClean="0">
                <a:solidFill>
                  <a:schemeClr val="tx1"/>
                </a:solidFill>
                <a:latin typeface="+mn-lt"/>
                <a:ea typeface="+mn-ea"/>
                <a:cs typeface="+mn-cs"/>
              </a:rPr>
              <a:t>"; the receiving blog will typically display summaries of, and links to, all the commenting entries below the original entry. This allows for conversations spanning several blogs that readers can easily follow.</a:t>
            </a:r>
          </a:p>
          <a:p>
            <a:endParaRPr lang="en-029" dirty="0"/>
          </a:p>
        </p:txBody>
      </p:sp>
      <p:sp>
        <p:nvSpPr>
          <p:cNvPr id="4" name="Slide Number Placeholder 3"/>
          <p:cNvSpPr>
            <a:spLocks noGrp="1"/>
          </p:cNvSpPr>
          <p:nvPr>
            <p:ph type="sldNum" sz="quarter" idx="10"/>
          </p:nvPr>
        </p:nvSpPr>
        <p:spPr/>
        <p:txBody>
          <a:bodyPr/>
          <a:lstStyle/>
          <a:p>
            <a:fld id="{8C456D2A-116A-4A52-8AE8-61729F188680}" type="slidenum">
              <a:rPr lang="en-029" smtClean="0"/>
              <a:pPr/>
              <a:t>21</a:t>
            </a:fld>
            <a:endParaRPr lang="en-029"/>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15"/>
          <p:cNvGrpSpPr/>
          <p:nvPr/>
        </p:nvGrpSpPr>
        <p:grpSpPr bwMode="ltGray">
          <a:xfrm>
            <a:off x="0" y="0"/>
            <a:ext cx="9144000" cy="6858000"/>
            <a:chOff x="0" y="0"/>
            <a:chExt cx="12192000" cy="6858000"/>
          </a:xfrm>
        </p:grpSpPr>
        <p:sp>
          <p:nvSpPr>
            <p:cNvPr id="14" name="Rectangle 13"/>
            <p:cNvSpPr/>
            <p:nvPr/>
          </p:nvSpPr>
          <p:spPr bwMode="ltGray">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2"/>
            <p:cNvSpPr>
              <a:spLocks noChangeArrowheads="1"/>
            </p:cNvSpPr>
            <p:nvPr/>
          </p:nvSpPr>
          <p:spPr bwMode="ltGray">
            <a:xfrm flipH="1">
              <a:off x="9045819" y="1600200"/>
              <a:ext cx="1524000" cy="1524000"/>
            </a:xfrm>
            <a:prstGeom prst="ellipse">
              <a:avLst/>
            </a:prstGeom>
            <a:solidFill>
              <a:schemeClr val="accent2">
                <a:lumMod val="20000"/>
                <a:lumOff val="80000"/>
              </a:schemeClr>
            </a:solidFill>
            <a:ln>
              <a:noFill/>
            </a:ln>
            <a:effectLst/>
            <a:extLst/>
          </p:spPr>
          <p:txBody>
            <a:bodyPr wrap="none" anchor="ctr"/>
            <a:lstStyle/>
            <a:p>
              <a:pPr algn="ctr" eaLnBrk="1" hangingPunct="1"/>
              <a:endParaRPr lang="en-US" sz="2400">
                <a:latin typeface="Times New Roman" charset="0"/>
              </a:endParaRPr>
            </a:p>
          </p:txBody>
        </p:sp>
        <p:sp>
          <p:nvSpPr>
            <p:cNvPr id="9" name="Oval 3"/>
            <p:cNvSpPr>
              <a:spLocks noChangeArrowheads="1"/>
            </p:cNvSpPr>
            <p:nvPr/>
          </p:nvSpPr>
          <p:spPr bwMode="ltGray">
            <a:xfrm flipH="1">
              <a:off x="7255119" y="1600200"/>
              <a:ext cx="1524000" cy="1524000"/>
            </a:xfrm>
            <a:prstGeom prst="ellipse">
              <a:avLst/>
            </a:prstGeom>
            <a:solidFill>
              <a:schemeClr val="accent2">
                <a:lumMod val="20000"/>
                <a:lumOff val="80000"/>
              </a:schemeClr>
            </a:solidFill>
            <a:ln>
              <a:noFill/>
            </a:ln>
            <a:effectLst/>
            <a:extLst/>
          </p:spPr>
          <p:txBody>
            <a:bodyPr wrap="none" anchor="ctr"/>
            <a:lstStyle/>
            <a:p>
              <a:pPr algn="ctr" eaLnBrk="1" hangingPunct="1"/>
              <a:endParaRPr lang="en-US" sz="2400">
                <a:latin typeface="Times New Roman" charset="0"/>
              </a:endParaRPr>
            </a:p>
          </p:txBody>
        </p:sp>
        <p:sp>
          <p:nvSpPr>
            <p:cNvPr id="10" name="Oval 4"/>
            <p:cNvSpPr>
              <a:spLocks noChangeArrowheads="1"/>
            </p:cNvSpPr>
            <p:nvPr/>
          </p:nvSpPr>
          <p:spPr bwMode="ltGray">
            <a:xfrm flipH="1">
              <a:off x="5464419" y="1600200"/>
              <a:ext cx="1524000" cy="1524000"/>
            </a:xfrm>
            <a:prstGeom prst="ellipse">
              <a:avLst/>
            </a:prstGeom>
            <a:noFill/>
            <a:ln w="28575">
              <a:solidFill>
                <a:schemeClr val="accent2">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sp>
          <p:nvSpPr>
            <p:cNvPr id="11" name="Oval 5"/>
            <p:cNvSpPr>
              <a:spLocks noChangeArrowheads="1"/>
            </p:cNvSpPr>
            <p:nvPr/>
          </p:nvSpPr>
          <p:spPr bwMode="ltGray">
            <a:xfrm flipH="1">
              <a:off x="5464419" y="3276600"/>
              <a:ext cx="1524000" cy="1524000"/>
            </a:xfrm>
            <a:prstGeom prst="ellipse">
              <a:avLst/>
            </a:prstGeom>
            <a:solidFill>
              <a:schemeClr val="accent2">
                <a:lumMod val="20000"/>
                <a:lumOff val="80000"/>
              </a:schemeClr>
            </a:solidFill>
            <a:ln>
              <a:noFill/>
            </a:ln>
            <a:effectLst/>
            <a:extLst/>
          </p:spPr>
          <p:txBody>
            <a:bodyPr wrap="none" anchor="ctr"/>
            <a:lstStyle/>
            <a:p>
              <a:pPr algn="ctr" eaLnBrk="1" hangingPunct="1"/>
              <a:endParaRPr lang="en-US" sz="2400">
                <a:latin typeface="Times New Roman" charset="0"/>
              </a:endParaRPr>
            </a:p>
          </p:txBody>
        </p:sp>
        <p:sp>
          <p:nvSpPr>
            <p:cNvPr id="12" name="Oval 6"/>
            <p:cNvSpPr>
              <a:spLocks noChangeArrowheads="1"/>
            </p:cNvSpPr>
            <p:nvPr/>
          </p:nvSpPr>
          <p:spPr bwMode="ltGray">
            <a:xfrm flipH="1">
              <a:off x="3732457" y="3276600"/>
              <a:ext cx="1524000" cy="1524000"/>
            </a:xfrm>
            <a:prstGeom prst="ellipse">
              <a:avLst/>
            </a:prstGeom>
            <a:solidFill>
              <a:schemeClr val="accent2">
                <a:lumMod val="20000"/>
                <a:lumOff val="80000"/>
              </a:schemeClr>
            </a:solidFill>
            <a:ln>
              <a:noFill/>
            </a:ln>
            <a:effectLst/>
            <a:extLst/>
          </p:spPr>
          <p:txBody>
            <a:bodyPr wrap="none" anchor="ctr"/>
            <a:lstStyle/>
            <a:p>
              <a:pPr algn="ctr" eaLnBrk="1" hangingPunct="1"/>
              <a:endParaRPr lang="en-US" sz="2400">
                <a:latin typeface="Times New Roman" charset="0"/>
              </a:endParaRPr>
            </a:p>
          </p:txBody>
        </p:sp>
        <p:sp>
          <p:nvSpPr>
            <p:cNvPr id="13" name="Oval 7"/>
            <p:cNvSpPr>
              <a:spLocks noChangeArrowheads="1"/>
            </p:cNvSpPr>
            <p:nvPr/>
          </p:nvSpPr>
          <p:spPr bwMode="ltGray">
            <a:xfrm flipH="1">
              <a:off x="9045819" y="3276600"/>
              <a:ext cx="1524000" cy="1524000"/>
            </a:xfrm>
            <a:prstGeom prst="ellipse">
              <a:avLst/>
            </a:prstGeom>
            <a:noFill/>
            <a:ln w="28575">
              <a:solidFill>
                <a:schemeClr val="accent2">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grpSp>
      <p:sp>
        <p:nvSpPr>
          <p:cNvPr id="2" name="Title 1"/>
          <p:cNvSpPr>
            <a:spLocks noGrp="1"/>
          </p:cNvSpPr>
          <p:nvPr>
            <p:ph type="ctrTitle"/>
          </p:nvPr>
        </p:nvSpPr>
        <p:spPr>
          <a:xfrm>
            <a:off x="1143000" y="1041400"/>
            <a:ext cx="6858000"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l">
              <a:buNone/>
              <a:defRPr sz="2400" b="1" i="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7" name="Date Placeholder 6"/>
          <p:cNvSpPr>
            <a:spLocks noGrp="1"/>
          </p:cNvSpPr>
          <p:nvPr>
            <p:ph type="dt" sz="half" idx="10"/>
          </p:nvPr>
        </p:nvSpPr>
        <p:spPr/>
        <p:txBody>
          <a:bodyPr/>
          <a:lstStyle/>
          <a:p>
            <a:fld id="{DA08AD9C-B2AB-4742-B9D5-88A1B5443D17}" type="datetime1">
              <a:rPr lang="en-US" smtClean="0"/>
              <a:pPr/>
              <a:t>1/31/2016</a:t>
            </a:fld>
            <a:endParaRPr lang="en-US"/>
          </a:p>
        </p:txBody>
      </p:sp>
      <p:sp>
        <p:nvSpPr>
          <p:cNvPr id="29" name="Footer Placeholder 28"/>
          <p:cNvSpPr>
            <a:spLocks noGrp="1"/>
          </p:cNvSpPr>
          <p:nvPr>
            <p:ph type="ftr" sz="quarter" idx="11"/>
          </p:nvPr>
        </p:nvSpPr>
        <p:spPr/>
        <p:txBody>
          <a:bodyPr/>
          <a:lstStyle/>
          <a:p>
            <a:endParaRPr lang="en-US"/>
          </a:p>
        </p:txBody>
      </p:sp>
      <p:sp>
        <p:nvSpPr>
          <p:cNvPr id="30" name="Slide Number Placeholder 29"/>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4197503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DCA27D-A8A6-4311-89AB-45056A576C05}" type="datetimeFigureOut">
              <a:rPr lang="en-029" smtClean="0"/>
              <a:pPr/>
              <a:t>31/01/2016</a:t>
            </a:fld>
            <a:endParaRPr lang="en-029"/>
          </a:p>
        </p:txBody>
      </p:sp>
      <p:sp>
        <p:nvSpPr>
          <p:cNvPr id="8" name="Footer Placeholder 7"/>
          <p:cNvSpPr>
            <a:spLocks noGrp="1"/>
          </p:cNvSpPr>
          <p:nvPr>
            <p:ph type="ftr" sz="quarter" idx="11"/>
          </p:nvPr>
        </p:nvSpPr>
        <p:spPr/>
        <p:txBody>
          <a:bodyPr/>
          <a:lstStyle/>
          <a:p>
            <a:endParaRPr lang="en-029"/>
          </a:p>
        </p:txBody>
      </p:sp>
      <p:sp>
        <p:nvSpPr>
          <p:cNvPr id="9" name="Slide Number Placeholder 8"/>
          <p:cNvSpPr>
            <a:spLocks noGrp="1"/>
          </p:cNvSpPr>
          <p:nvPr>
            <p:ph type="sldNum" sz="quarter" idx="12"/>
          </p:nvPr>
        </p:nvSpPr>
        <p:spPr/>
        <p:txBody>
          <a:bodyPr/>
          <a:lstStyle/>
          <a:p>
            <a:fld id="{F2B2F178-2BC5-469A-A26D-2E063FEB819B}" type="slidenum">
              <a:rPr lang="en-029" smtClean="0"/>
              <a:pPr/>
              <a:t>‹#›</a:t>
            </a:fld>
            <a:endParaRPr lang="en-029"/>
          </a:p>
        </p:txBody>
      </p:sp>
    </p:spTree>
    <p:extLst>
      <p:ext uri="{BB962C8B-B14F-4D97-AF65-F5344CB8AC3E}">
        <p14:creationId xmlns:p14="http://schemas.microsoft.com/office/powerpoint/2010/main" val="4006949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DCA27D-A8A6-4311-89AB-45056A576C05}" type="datetimeFigureOut">
              <a:rPr lang="en-029" smtClean="0"/>
              <a:pPr/>
              <a:t>31/01/2016</a:t>
            </a:fld>
            <a:endParaRPr lang="en-029"/>
          </a:p>
        </p:txBody>
      </p:sp>
      <p:sp>
        <p:nvSpPr>
          <p:cNvPr id="8" name="Footer Placeholder 7"/>
          <p:cNvSpPr>
            <a:spLocks noGrp="1"/>
          </p:cNvSpPr>
          <p:nvPr>
            <p:ph type="ftr" sz="quarter" idx="11"/>
          </p:nvPr>
        </p:nvSpPr>
        <p:spPr/>
        <p:txBody>
          <a:bodyPr/>
          <a:lstStyle/>
          <a:p>
            <a:endParaRPr lang="en-029"/>
          </a:p>
        </p:txBody>
      </p:sp>
      <p:sp>
        <p:nvSpPr>
          <p:cNvPr id="9" name="Slide Number Placeholder 8"/>
          <p:cNvSpPr>
            <a:spLocks noGrp="1"/>
          </p:cNvSpPr>
          <p:nvPr>
            <p:ph type="sldNum" sz="quarter" idx="12"/>
          </p:nvPr>
        </p:nvSpPr>
        <p:spPr/>
        <p:txBody>
          <a:bodyPr/>
          <a:lstStyle/>
          <a:p>
            <a:fld id="{F2B2F178-2BC5-469A-A26D-2E063FEB819B}" type="slidenum">
              <a:rPr lang="en-029" smtClean="0"/>
              <a:pPr/>
              <a:t>‹#›</a:t>
            </a:fld>
            <a:endParaRPr lang="en-029"/>
          </a:p>
        </p:txBody>
      </p:sp>
    </p:spTree>
    <p:extLst>
      <p:ext uri="{BB962C8B-B14F-4D97-AF65-F5344CB8AC3E}">
        <p14:creationId xmlns:p14="http://schemas.microsoft.com/office/powerpoint/2010/main" val="1676023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1200">
                <a:solidFill>
                  <a:schemeClr val="tx2"/>
                </a:solidFill>
              </a:defRPr>
            </a:lvl1pPr>
          </a:lstStyle>
          <a:p>
            <a:fld id="{77DCA27D-A8A6-4311-89AB-45056A576C05}" type="datetimeFigureOut">
              <a:rPr lang="en-029" smtClean="0"/>
              <a:pPr/>
              <a:t>31/01/2016</a:t>
            </a:fld>
            <a:endParaRPr lang="en-029"/>
          </a:p>
        </p:txBody>
      </p:sp>
      <p:sp>
        <p:nvSpPr>
          <p:cNvPr id="8"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1200">
                <a:solidFill>
                  <a:schemeClr val="tx2"/>
                </a:solidFill>
              </a:defRPr>
            </a:lvl1pPr>
          </a:lstStyle>
          <a:p>
            <a:endParaRPr lang="en-029"/>
          </a:p>
        </p:txBody>
      </p:sp>
      <p:sp>
        <p:nvSpPr>
          <p:cNvPr id="9"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1200">
                <a:solidFill>
                  <a:schemeClr val="tx2"/>
                </a:solidFill>
              </a:defRPr>
            </a:lvl1pPr>
          </a:lstStyle>
          <a:p>
            <a:fld id="{F2B2F178-2BC5-469A-A26D-2E063FEB819B}" type="slidenum">
              <a:rPr lang="en-029" smtClean="0"/>
              <a:pPr/>
              <a:t>‹#›</a:t>
            </a:fld>
            <a:endParaRPr lang="en-029"/>
          </a:p>
        </p:txBody>
      </p:sp>
    </p:spTree>
    <p:extLst>
      <p:ext uri="{BB962C8B-B14F-4D97-AF65-F5344CB8AC3E}">
        <p14:creationId xmlns:p14="http://schemas.microsoft.com/office/powerpoint/2010/main" val="2387230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7" y="1709738"/>
            <a:ext cx="7886700" cy="2862262"/>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7" y="4589464"/>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DDF117CD-D39E-4644-9F4A-FCA0A2101615}" type="datetime1">
              <a:rPr lang="en-US" smtClean="0"/>
              <a:pPr/>
              <a:t>1/31/2016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3112303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7"/>
          <p:cNvSpPr>
            <a:spLocks noGrp="1"/>
          </p:cNvSpPr>
          <p:nvPr>
            <p:ph type="dt" sz="half" idx="10"/>
          </p:nvPr>
        </p:nvSpPr>
        <p:spPr/>
        <p:txBody>
          <a:bodyPr/>
          <a:lstStyle/>
          <a:p>
            <a:fld id="{77DCA27D-A8A6-4311-89AB-45056A576C05}" type="datetimeFigureOut">
              <a:rPr lang="en-029" smtClean="0"/>
              <a:pPr/>
              <a:t>31/01/2016</a:t>
            </a:fld>
            <a:endParaRPr lang="en-029"/>
          </a:p>
        </p:txBody>
      </p:sp>
      <p:sp>
        <p:nvSpPr>
          <p:cNvPr id="9" name="Footer Placeholder 8"/>
          <p:cNvSpPr>
            <a:spLocks noGrp="1"/>
          </p:cNvSpPr>
          <p:nvPr>
            <p:ph type="ftr" sz="quarter" idx="11"/>
          </p:nvPr>
        </p:nvSpPr>
        <p:spPr/>
        <p:txBody>
          <a:bodyPr/>
          <a:lstStyle/>
          <a:p>
            <a:endParaRPr lang="en-029"/>
          </a:p>
        </p:txBody>
      </p:sp>
      <p:sp>
        <p:nvSpPr>
          <p:cNvPr id="10" name="Slide Number Placeholder 9"/>
          <p:cNvSpPr>
            <a:spLocks noGrp="1"/>
          </p:cNvSpPr>
          <p:nvPr>
            <p:ph type="sldNum" sz="quarter" idx="12"/>
          </p:nvPr>
        </p:nvSpPr>
        <p:spPr/>
        <p:txBody>
          <a:bodyPr/>
          <a:lstStyle/>
          <a:p>
            <a:fld id="{F2B2F178-2BC5-469A-A26D-2E063FEB819B}" type="slidenum">
              <a:rPr lang="en-029" smtClean="0"/>
              <a:pPr/>
              <a:t>‹#›</a:t>
            </a:fld>
            <a:endParaRPr lang="en-029"/>
          </a:p>
        </p:txBody>
      </p:sp>
    </p:spTree>
    <p:extLst>
      <p:ext uri="{BB962C8B-B14F-4D97-AF65-F5344CB8AC3E}">
        <p14:creationId xmlns:p14="http://schemas.microsoft.com/office/powerpoint/2010/main" val="3578019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3887" y="274638"/>
            <a:ext cx="7886700" cy="11430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3887" y="1489075"/>
            <a:ext cx="386715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3887" y="2193926"/>
            <a:ext cx="386715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2248" y="1489075"/>
            <a:ext cx="386834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2248" y="2193926"/>
            <a:ext cx="386834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9"/>
          <p:cNvSpPr>
            <a:spLocks noGrp="1"/>
          </p:cNvSpPr>
          <p:nvPr>
            <p:ph type="dt" sz="half" idx="10"/>
          </p:nvPr>
        </p:nvSpPr>
        <p:spPr/>
        <p:txBody>
          <a:bodyPr/>
          <a:lstStyle/>
          <a:p>
            <a:fld id="{77DCA27D-A8A6-4311-89AB-45056A576C05}" type="datetimeFigureOut">
              <a:rPr lang="en-029" smtClean="0"/>
              <a:pPr/>
              <a:t>31/01/2016</a:t>
            </a:fld>
            <a:endParaRPr lang="en-029"/>
          </a:p>
        </p:txBody>
      </p:sp>
      <p:sp>
        <p:nvSpPr>
          <p:cNvPr id="11" name="Footer Placeholder 10"/>
          <p:cNvSpPr>
            <a:spLocks noGrp="1"/>
          </p:cNvSpPr>
          <p:nvPr>
            <p:ph type="ftr" sz="quarter" idx="11"/>
          </p:nvPr>
        </p:nvSpPr>
        <p:spPr/>
        <p:txBody>
          <a:bodyPr/>
          <a:lstStyle/>
          <a:p>
            <a:endParaRPr lang="en-029"/>
          </a:p>
        </p:txBody>
      </p:sp>
      <p:sp>
        <p:nvSpPr>
          <p:cNvPr id="12" name="Slide Number Placeholder 11"/>
          <p:cNvSpPr>
            <a:spLocks noGrp="1"/>
          </p:cNvSpPr>
          <p:nvPr>
            <p:ph type="sldNum" sz="quarter" idx="12"/>
          </p:nvPr>
        </p:nvSpPr>
        <p:spPr/>
        <p:txBody>
          <a:bodyPr/>
          <a:lstStyle/>
          <a:p>
            <a:fld id="{F2B2F178-2BC5-469A-A26D-2E063FEB819B}" type="slidenum">
              <a:rPr lang="en-029" smtClean="0"/>
              <a:pPr/>
              <a:t>‹#›</a:t>
            </a:fld>
            <a:endParaRPr lang="en-029"/>
          </a:p>
        </p:txBody>
      </p:sp>
    </p:spTree>
    <p:extLst>
      <p:ext uri="{BB962C8B-B14F-4D97-AF65-F5344CB8AC3E}">
        <p14:creationId xmlns:p14="http://schemas.microsoft.com/office/powerpoint/2010/main" val="941831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Date Placeholder 5"/>
          <p:cNvSpPr>
            <a:spLocks noGrp="1"/>
          </p:cNvSpPr>
          <p:nvPr>
            <p:ph type="dt" sz="half" idx="10"/>
          </p:nvPr>
        </p:nvSpPr>
        <p:spPr/>
        <p:txBody>
          <a:bodyPr/>
          <a:lstStyle/>
          <a:p>
            <a:fld id="{77DCA27D-A8A6-4311-89AB-45056A576C05}" type="datetimeFigureOut">
              <a:rPr lang="en-029" smtClean="0"/>
              <a:pPr/>
              <a:t>31/01/2016</a:t>
            </a:fld>
            <a:endParaRPr lang="en-029"/>
          </a:p>
        </p:txBody>
      </p:sp>
      <p:sp>
        <p:nvSpPr>
          <p:cNvPr id="7" name="Footer Placeholder 6"/>
          <p:cNvSpPr>
            <a:spLocks noGrp="1"/>
          </p:cNvSpPr>
          <p:nvPr>
            <p:ph type="ftr" sz="quarter" idx="11"/>
          </p:nvPr>
        </p:nvSpPr>
        <p:spPr/>
        <p:txBody>
          <a:bodyPr/>
          <a:lstStyle/>
          <a:p>
            <a:endParaRPr lang="en-029"/>
          </a:p>
        </p:txBody>
      </p:sp>
      <p:sp>
        <p:nvSpPr>
          <p:cNvPr id="8" name="Slide Number Placeholder 7"/>
          <p:cNvSpPr>
            <a:spLocks noGrp="1"/>
          </p:cNvSpPr>
          <p:nvPr>
            <p:ph type="sldNum" sz="quarter" idx="12"/>
          </p:nvPr>
        </p:nvSpPr>
        <p:spPr/>
        <p:txBody>
          <a:bodyPr/>
          <a:lstStyle/>
          <a:p>
            <a:fld id="{F2B2F178-2BC5-469A-A26D-2E063FEB819B}" type="slidenum">
              <a:rPr lang="en-029" smtClean="0"/>
              <a:pPr/>
              <a:t>‹#›</a:t>
            </a:fld>
            <a:endParaRPr lang="en-029"/>
          </a:p>
        </p:txBody>
      </p:sp>
    </p:spTree>
    <p:extLst>
      <p:ext uri="{BB962C8B-B14F-4D97-AF65-F5344CB8AC3E}">
        <p14:creationId xmlns:p14="http://schemas.microsoft.com/office/powerpoint/2010/main" val="3382545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7DCA27D-A8A6-4311-89AB-45056A576C05}" type="datetimeFigureOut">
              <a:rPr lang="en-029" smtClean="0"/>
              <a:pPr/>
              <a:t>31/01/2016</a:t>
            </a:fld>
            <a:endParaRPr lang="en-029"/>
          </a:p>
        </p:txBody>
      </p:sp>
      <p:sp>
        <p:nvSpPr>
          <p:cNvPr id="6" name="Footer Placeholder 5"/>
          <p:cNvSpPr>
            <a:spLocks noGrp="1"/>
          </p:cNvSpPr>
          <p:nvPr>
            <p:ph type="ftr" sz="quarter" idx="11"/>
          </p:nvPr>
        </p:nvSpPr>
        <p:spPr/>
        <p:txBody>
          <a:bodyPr/>
          <a:lstStyle/>
          <a:p>
            <a:endParaRPr lang="en-029"/>
          </a:p>
        </p:txBody>
      </p:sp>
      <p:sp>
        <p:nvSpPr>
          <p:cNvPr id="7" name="Slide Number Placeholder 6"/>
          <p:cNvSpPr>
            <a:spLocks noGrp="1"/>
          </p:cNvSpPr>
          <p:nvPr>
            <p:ph type="sldNum" sz="quarter" idx="12"/>
          </p:nvPr>
        </p:nvSpPr>
        <p:spPr/>
        <p:txBody>
          <a:bodyPr/>
          <a:lstStyle/>
          <a:p>
            <a:fld id="{F2B2F178-2BC5-469A-A26D-2E063FEB819B}" type="slidenum">
              <a:rPr lang="en-029" smtClean="0"/>
              <a:pPr/>
              <a:t>‹#›</a:t>
            </a:fld>
            <a:endParaRPr lang="en-029"/>
          </a:p>
        </p:txBody>
      </p:sp>
    </p:spTree>
    <p:extLst>
      <p:ext uri="{BB962C8B-B14F-4D97-AF65-F5344CB8AC3E}">
        <p14:creationId xmlns:p14="http://schemas.microsoft.com/office/powerpoint/2010/main" val="797648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101850"/>
            <a:ext cx="2949178"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77DCA27D-A8A6-4311-89AB-45056A576C05}" type="datetimeFigureOut">
              <a:rPr lang="en-029" smtClean="0"/>
              <a:pPr/>
              <a:t>31/01/2016</a:t>
            </a:fld>
            <a:endParaRPr lang="en-029"/>
          </a:p>
        </p:txBody>
      </p:sp>
      <p:sp>
        <p:nvSpPr>
          <p:cNvPr id="9" name="Footer Placeholder 8"/>
          <p:cNvSpPr>
            <a:spLocks noGrp="1"/>
          </p:cNvSpPr>
          <p:nvPr>
            <p:ph type="ftr" sz="quarter" idx="11"/>
          </p:nvPr>
        </p:nvSpPr>
        <p:spPr/>
        <p:txBody>
          <a:bodyPr/>
          <a:lstStyle/>
          <a:p>
            <a:endParaRPr lang="en-029"/>
          </a:p>
        </p:txBody>
      </p:sp>
      <p:sp>
        <p:nvSpPr>
          <p:cNvPr id="10" name="Slide Number Placeholder 9"/>
          <p:cNvSpPr>
            <a:spLocks noGrp="1"/>
          </p:cNvSpPr>
          <p:nvPr>
            <p:ph type="sldNum" sz="quarter" idx="12"/>
          </p:nvPr>
        </p:nvSpPr>
        <p:spPr/>
        <p:txBody>
          <a:bodyPr/>
          <a:lstStyle/>
          <a:p>
            <a:fld id="{F2B2F178-2BC5-469A-A26D-2E063FEB819B}" type="slidenum">
              <a:rPr lang="en-029" smtClean="0"/>
              <a:pPr/>
              <a:t>‹#›</a:t>
            </a:fld>
            <a:endParaRPr lang="en-029"/>
          </a:p>
        </p:txBody>
      </p:sp>
    </p:spTree>
    <p:extLst>
      <p:ext uri="{BB962C8B-B14F-4D97-AF65-F5344CB8AC3E}">
        <p14:creationId xmlns:p14="http://schemas.microsoft.com/office/powerpoint/2010/main" val="1664369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29841" y="2101850"/>
            <a:ext cx="2949178"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9C6CC7D-996C-4D51-8355-44BC67D378B3}" type="datetime1">
              <a:rPr lang="en-US" smtClean="0"/>
              <a:pPr/>
              <a:t>1/31/2016</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3953468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grpSp>
        <p:nvGrpSpPr>
          <p:cNvPr id="4" name="Group 20"/>
          <p:cNvGrpSpPr/>
          <p:nvPr/>
        </p:nvGrpSpPr>
        <p:grpSpPr>
          <a:xfrm>
            <a:off x="1395515" y="450998"/>
            <a:ext cx="5715000" cy="1139952"/>
            <a:chOff x="1860687" y="450998"/>
            <a:chExt cx="7620000" cy="1139952"/>
          </a:xfrm>
        </p:grpSpPr>
        <p:pic>
          <p:nvPicPr>
            <p:cNvPr id="22" name="Picture 2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bwMode="gray">
            <a:xfrm>
              <a:off x="1860687" y="450998"/>
              <a:ext cx="7620000" cy="1139952"/>
            </a:xfrm>
            <a:prstGeom prst="rect">
              <a:avLst/>
            </a:prstGeom>
          </p:spPr>
        </p:pic>
        <p:grpSp>
          <p:nvGrpSpPr>
            <p:cNvPr id="5" name="Group 22"/>
            <p:cNvGrpSpPr/>
            <p:nvPr userDrawn="1"/>
          </p:nvGrpSpPr>
          <p:grpSpPr>
            <a:xfrm>
              <a:off x="1860687" y="450998"/>
              <a:ext cx="7615237" cy="1106488"/>
              <a:chOff x="1891518" y="519806"/>
              <a:chExt cx="7615237" cy="1106488"/>
            </a:xfrm>
          </p:grpSpPr>
          <p:sp>
            <p:nvSpPr>
              <p:cNvPr id="24" name="Oval 6"/>
              <p:cNvSpPr>
                <a:spLocks noChangeArrowheads="1"/>
              </p:cNvSpPr>
              <p:nvPr/>
            </p:nvSpPr>
            <p:spPr bwMode="hidden">
              <a:xfrm flipH="1">
                <a:off x="5688818" y="519806"/>
                <a:ext cx="1104900" cy="1104900"/>
              </a:xfrm>
              <a:prstGeom prst="ellipse">
                <a:avLst/>
              </a:prstGeom>
              <a:solidFill>
                <a:schemeClr val="accent1">
                  <a:lumMod val="20000"/>
                  <a:lumOff val="80000"/>
                </a:schemeClr>
              </a:solidFill>
              <a:ln>
                <a:noFill/>
              </a:ln>
              <a:effectLst/>
              <a:extLst/>
            </p:spPr>
            <p:txBody>
              <a:bodyPr wrap="none" anchor="ctr"/>
              <a:lstStyle/>
              <a:p>
                <a:pPr algn="ctr" eaLnBrk="1" hangingPunct="1"/>
                <a:endParaRPr lang="en-US" sz="2400">
                  <a:latin typeface="Times New Roman" charset="0"/>
                </a:endParaRPr>
              </a:p>
            </p:txBody>
          </p:sp>
          <p:sp>
            <p:nvSpPr>
              <p:cNvPr id="25" name="Oval 7"/>
              <p:cNvSpPr>
                <a:spLocks noChangeArrowheads="1"/>
              </p:cNvSpPr>
              <p:nvPr/>
            </p:nvSpPr>
            <p:spPr bwMode="hidden">
              <a:xfrm flipH="1">
                <a:off x="8403443" y="519806"/>
                <a:ext cx="1103312" cy="1104900"/>
              </a:xfrm>
              <a:prstGeom prst="ellipse">
                <a:avLst/>
              </a:prstGeom>
              <a:solidFill>
                <a:schemeClr val="accent1">
                  <a:lumMod val="20000"/>
                  <a:lumOff val="80000"/>
                </a:schemeClr>
              </a:solidFill>
              <a:ln>
                <a:noFill/>
              </a:ln>
              <a:effectLst/>
              <a:extLst/>
            </p:spPr>
            <p:txBody>
              <a:bodyPr wrap="none" anchor="ctr"/>
              <a:lstStyle/>
              <a:p>
                <a:pPr algn="ctr" eaLnBrk="1" hangingPunct="1"/>
                <a:endParaRPr lang="en-US" sz="2400">
                  <a:latin typeface="Times New Roman" charset="0"/>
                </a:endParaRPr>
              </a:p>
            </p:txBody>
          </p:sp>
          <p:sp>
            <p:nvSpPr>
              <p:cNvPr id="26" name="Oval 8"/>
              <p:cNvSpPr>
                <a:spLocks noChangeArrowheads="1"/>
              </p:cNvSpPr>
              <p:nvPr/>
            </p:nvSpPr>
            <p:spPr bwMode="hidden">
              <a:xfrm flipH="1">
                <a:off x="1891518" y="521394"/>
                <a:ext cx="1103312" cy="1104900"/>
              </a:xfrm>
              <a:prstGeom prst="ellipse">
                <a:avLst/>
              </a:prstGeom>
              <a:solidFill>
                <a:schemeClr val="accent1">
                  <a:lumMod val="20000"/>
                  <a:lumOff val="80000"/>
                </a:schemeClr>
              </a:solidFill>
              <a:ln>
                <a:noFill/>
              </a:ln>
              <a:effectLst/>
              <a:extLst/>
            </p:spPr>
            <p:txBody>
              <a:bodyPr wrap="none" anchor="ctr"/>
              <a:lstStyle/>
              <a:p>
                <a:pPr algn="ctr" eaLnBrk="1" hangingPunct="1"/>
                <a:endParaRPr lang="en-US" sz="2400">
                  <a:latin typeface="Times New Roman" charset="0"/>
                </a:endParaRPr>
              </a:p>
            </p:txBody>
          </p:sp>
          <p:sp>
            <p:nvSpPr>
              <p:cNvPr id="27" name="Oval 9"/>
              <p:cNvSpPr>
                <a:spLocks noChangeArrowheads="1"/>
              </p:cNvSpPr>
              <p:nvPr/>
            </p:nvSpPr>
            <p:spPr bwMode="hidden">
              <a:xfrm flipH="1">
                <a:off x="7144555" y="519806"/>
                <a:ext cx="1103312" cy="1104900"/>
              </a:xfrm>
              <a:prstGeom prst="ellipse">
                <a:avLst/>
              </a:prstGeom>
              <a:noFill/>
              <a:ln w="28575">
                <a:solidFill>
                  <a:schemeClr val="accent1">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sp>
            <p:nvSpPr>
              <p:cNvPr id="28" name="Oval 10"/>
              <p:cNvSpPr>
                <a:spLocks noChangeArrowheads="1"/>
              </p:cNvSpPr>
              <p:nvPr/>
            </p:nvSpPr>
            <p:spPr bwMode="hidden">
              <a:xfrm flipH="1">
                <a:off x="3178980" y="519806"/>
                <a:ext cx="1103312" cy="1104900"/>
              </a:xfrm>
              <a:prstGeom prst="ellipse">
                <a:avLst/>
              </a:prstGeom>
              <a:noFill/>
              <a:ln w="28575">
                <a:solidFill>
                  <a:schemeClr val="accent1">
                    <a:lumMod val="20000"/>
                    <a:lumOff val="80000"/>
                  </a:schemeClr>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grpSp>
      </p:grpSp>
      <p:sp>
        <p:nvSpPr>
          <p:cNvPr id="31"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1200">
                <a:solidFill>
                  <a:schemeClr val="tx2"/>
                </a:solidFill>
              </a:defRPr>
            </a:lvl1pPr>
          </a:lstStyle>
          <a:p>
            <a:fld id="{77DCA27D-A8A6-4311-89AB-45056A576C05}" type="datetimeFigureOut">
              <a:rPr lang="en-029" smtClean="0"/>
              <a:pPr/>
              <a:t>31/01/2016</a:t>
            </a:fld>
            <a:endParaRPr lang="en-029"/>
          </a:p>
        </p:txBody>
      </p:sp>
      <p:sp>
        <p:nvSpPr>
          <p:cNvPr id="32"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1200">
                <a:solidFill>
                  <a:schemeClr val="tx2"/>
                </a:solidFill>
              </a:defRPr>
            </a:lvl1pPr>
          </a:lstStyle>
          <a:p>
            <a:endParaRPr lang="en-029"/>
          </a:p>
        </p:txBody>
      </p:sp>
      <p:sp>
        <p:nvSpPr>
          <p:cNvPr id="33"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1200">
                <a:solidFill>
                  <a:schemeClr val="tx2"/>
                </a:solidFill>
              </a:defRPr>
            </a:lvl1pPr>
          </a:lstStyle>
          <a:p>
            <a:fld id="{F2B2F178-2BC5-469A-A26D-2E063FEB819B}" type="slidenum">
              <a:rPr lang="en-029" smtClean="0"/>
              <a:pPr/>
              <a:t>‹#›</a:t>
            </a:fld>
            <a:endParaRPr lang="en-029"/>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241830664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4400" b="1" kern="1200" cap="none" spc="0">
          <a:ln w="22225">
            <a:solidFill>
              <a:schemeClr val="tx2"/>
            </a:solidFill>
            <a:prstDash val="solid"/>
          </a:ln>
          <a:solidFill>
            <a:schemeClr val="tx2">
              <a:lumMod val="60000"/>
              <a:lumOff val="40000"/>
            </a:schemeClr>
          </a:solidFill>
          <a:effectLst/>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2"/>
        </a:buClr>
        <a:buSzPct val="70000"/>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SzPct val="70000"/>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4"/>
        </a:buClr>
        <a:buSzPct val="70000"/>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5"/>
        </a:buClr>
        <a:buSzPct val="70000"/>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SzPct val="70000"/>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6"/>
        </a:buClr>
        <a:buSzPct val="70000"/>
        <a:buFont typeface="Wingdings" panose="05000000000000000000" pitchFamily="2" charset="2"/>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6"/>
        </a:buClr>
        <a:buSzPct val="70000"/>
        <a:buFont typeface="Wingdings" panose="05000000000000000000" pitchFamily="2" charset="2"/>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6"/>
        </a:buClr>
        <a:buSzPct val="70000"/>
        <a:buFont typeface="Wingdings" panose="05000000000000000000" pitchFamily="2" charset="2"/>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6"/>
        </a:buClr>
        <a:buSzPct val="70000"/>
        <a:buFont typeface="Wingdings" panose="05000000000000000000" pitchFamily="2"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2.emf"/><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9.emf"/><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11.emf"/><Relationship Id="rId4" Type="http://schemas.openxmlformats.org/officeDocument/2006/relationships/image" Target="../media/image8.emf"/><Relationship Id="rId9" Type="http://schemas.openxmlformats.org/officeDocument/2006/relationships/customXml" Target="../ink/ink4.xml"/><Relationship Id="rId14" Type="http://schemas.openxmlformats.org/officeDocument/2006/relationships/image" Target="../media/image13.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029" dirty="0" smtClean="0"/>
              <a:t>Lecture 3 Pt. 1</a:t>
            </a:r>
            <a:endParaRPr lang="en-029" dirty="0"/>
          </a:p>
        </p:txBody>
      </p:sp>
      <p:sp>
        <p:nvSpPr>
          <p:cNvPr id="3" name="Subtitle 2"/>
          <p:cNvSpPr>
            <a:spLocks noGrp="1"/>
          </p:cNvSpPr>
          <p:nvPr>
            <p:ph type="subTitle" idx="1"/>
          </p:nvPr>
        </p:nvSpPr>
        <p:spPr/>
        <p:txBody>
          <a:bodyPr/>
          <a:lstStyle/>
          <a:p>
            <a:r>
              <a:rPr lang="en-029" dirty="0" smtClean="0"/>
              <a:t>Classes and Class Diagrams</a:t>
            </a:r>
            <a:endParaRPr lang="en-029"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Public Visibility</a:t>
            </a:r>
            <a:endParaRPr lang="en-029" dirty="0"/>
          </a:p>
        </p:txBody>
      </p:sp>
      <p:sp>
        <p:nvSpPr>
          <p:cNvPr id="6" name="Content Placeholder 5"/>
          <p:cNvSpPr>
            <a:spLocks noGrp="1"/>
          </p:cNvSpPr>
          <p:nvPr>
            <p:ph sz="half" idx="2"/>
          </p:nvPr>
        </p:nvSpPr>
        <p:spPr>
          <a:xfrm>
            <a:off x="6553200" y="1752600"/>
            <a:ext cx="2152650" cy="4351338"/>
          </a:xfrm>
        </p:spPr>
        <p:txBody>
          <a:bodyPr>
            <a:normAutofit/>
          </a:bodyPr>
          <a:lstStyle/>
          <a:p>
            <a:r>
              <a:rPr lang="en-029" sz="1800" i="1" dirty="0" smtClean="0"/>
              <a:t>public visibility</a:t>
            </a:r>
            <a:r>
              <a:rPr lang="en-029" sz="1800" dirty="0" smtClean="0"/>
              <a:t> is specified using the plus (+) symbol before the associated attribute or operation  </a:t>
            </a:r>
          </a:p>
          <a:p>
            <a:r>
              <a:rPr lang="en-029" sz="1800" dirty="0" smtClean="0"/>
              <a:t>Declare an attribute or operation public if you want it to be accessible directly by any other class.</a:t>
            </a:r>
            <a:endParaRPr lang="en-029" sz="1800" dirty="0"/>
          </a:p>
        </p:txBody>
      </p:sp>
      <p:pic>
        <p:nvPicPr>
          <p:cNvPr id="23555" name="Picture 3"/>
          <p:cNvPicPr>
            <a:picLocks noGrp="1" noChangeAspect="1" noChangeArrowheads="1"/>
          </p:cNvPicPr>
          <p:nvPr>
            <p:ph sz="half" idx="1"/>
          </p:nvPr>
        </p:nvPicPr>
        <p:blipFill>
          <a:blip r:embed="rId2" cstate="print"/>
          <a:srcRect/>
          <a:stretch>
            <a:fillRect/>
          </a:stretch>
        </p:blipFill>
        <p:spPr bwMode="auto">
          <a:xfrm>
            <a:off x="0" y="1447800"/>
            <a:ext cx="6644566" cy="5264549"/>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Public visibility contd.</a:t>
            </a:r>
            <a:endParaRPr lang="en-029" dirty="0"/>
          </a:p>
        </p:txBody>
      </p:sp>
      <p:sp>
        <p:nvSpPr>
          <p:cNvPr id="5" name="Content Placeholder 4"/>
          <p:cNvSpPr>
            <a:spLocks noGrp="1"/>
          </p:cNvSpPr>
          <p:nvPr>
            <p:ph idx="1"/>
          </p:nvPr>
        </p:nvSpPr>
        <p:spPr/>
        <p:txBody>
          <a:bodyPr/>
          <a:lstStyle/>
          <a:p>
            <a:r>
              <a:rPr lang="en-029" dirty="0" smtClean="0"/>
              <a:t>The </a:t>
            </a:r>
            <a:r>
              <a:rPr lang="en-029" i="1" dirty="0" smtClean="0"/>
              <a:t>public interface</a:t>
            </a:r>
            <a:r>
              <a:rPr lang="en-029" dirty="0" smtClean="0"/>
              <a:t> of a class consists of the attributes and operations that can be accessed and used by other classes.</a:t>
            </a:r>
          </a:p>
          <a:p>
            <a:r>
              <a:rPr lang="en-029" dirty="0" smtClean="0"/>
              <a:t>This means the public interface is the part of your class that other classes will depend on the most. </a:t>
            </a:r>
          </a:p>
          <a:p>
            <a:r>
              <a:rPr lang="en-029" dirty="0" smtClean="0"/>
              <a:t>It is important that the public interface to your classes changes as little as possible to prevent unnecessary changes wherever your class is used.</a:t>
            </a:r>
            <a:endParaRPr lang="en-029"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029" dirty="0" smtClean="0"/>
              <a:t>Protected visibility</a:t>
            </a:r>
            <a:endParaRPr lang="en-029" dirty="0"/>
          </a:p>
        </p:txBody>
      </p:sp>
      <p:pic>
        <p:nvPicPr>
          <p:cNvPr id="24578" name="Picture 2"/>
          <p:cNvPicPr>
            <a:picLocks noGrp="1" noChangeAspect="1" noChangeArrowheads="1"/>
          </p:cNvPicPr>
          <p:nvPr>
            <p:ph sz="half" idx="1"/>
          </p:nvPr>
        </p:nvPicPr>
        <p:blipFill>
          <a:blip r:embed="rId2" cstate="print"/>
          <a:stretch>
            <a:fillRect/>
          </a:stretch>
        </p:blipFill>
        <p:spPr bwMode="auto">
          <a:xfrm>
            <a:off x="0" y="1640269"/>
            <a:ext cx="6781800" cy="5217731"/>
          </a:xfrm>
          <a:prstGeom prst="rect">
            <a:avLst/>
          </a:prstGeom>
          <a:noFill/>
          <a:ln w="9525">
            <a:noFill/>
            <a:miter lim="800000"/>
            <a:headEnd/>
            <a:tailEnd/>
          </a:ln>
        </p:spPr>
      </p:pic>
      <p:sp>
        <p:nvSpPr>
          <p:cNvPr id="6" name="Content Placeholder 5"/>
          <p:cNvSpPr>
            <a:spLocks noGrp="1"/>
          </p:cNvSpPr>
          <p:nvPr>
            <p:ph sz="half" idx="2"/>
          </p:nvPr>
        </p:nvSpPr>
        <p:spPr>
          <a:xfrm>
            <a:off x="6800850" y="1828800"/>
            <a:ext cx="2343150" cy="4351338"/>
          </a:xfrm>
        </p:spPr>
        <p:txBody>
          <a:bodyPr>
            <a:normAutofit fontScale="55000" lnSpcReduction="20000"/>
          </a:bodyPr>
          <a:lstStyle/>
          <a:p>
            <a:r>
              <a:rPr lang="en-029" dirty="0" smtClean="0"/>
              <a:t>Protected visibility is specified using the hash (#) symbol and are more visible to the rest of your system than private attributes and operations, but are less visible than public. </a:t>
            </a:r>
          </a:p>
          <a:p>
            <a:r>
              <a:rPr lang="en-029" dirty="0" smtClean="0"/>
              <a:t>Declared protected elements on classes can be accessed by methods that are part of your class and also by methods that are declared on any class that inherits from your class.</a:t>
            </a:r>
            <a:endParaRPr lang="en-029" dirty="0"/>
          </a:p>
        </p:txBody>
      </p:sp>
      <mc:AlternateContent xmlns:mc="http://schemas.openxmlformats.org/markup-compatibility/2006">
        <mc:Choice xmlns:p14="http://schemas.microsoft.com/office/powerpoint/2010/main" Requires="p14">
          <p:contentPart p14:bwMode="auto" r:id="rId3">
            <p14:nvContentPartPr>
              <p14:cNvPr id="24579" name="Ink 3"/>
              <p14:cNvContentPartPr>
                <a14:cpLocks xmlns:a14="http://schemas.microsoft.com/office/drawing/2010/main" noRot="1" noChangeAspect="1" noEditPoints="1" noChangeArrowheads="1" noChangeShapeType="1"/>
              </p14:cNvContentPartPr>
              <p14:nvPr/>
            </p14:nvContentPartPr>
            <p14:xfrm>
              <a:off x="2416175" y="6053138"/>
              <a:ext cx="1588" cy="3175"/>
            </p14:xfrm>
          </p:contentPart>
        </mc:Choice>
        <mc:Fallback>
          <p:pic>
            <p:nvPicPr>
              <p:cNvPr id="24579" name="Ink 3"/>
              <p:cNvPicPr>
                <a:picLocks noRot="1" noChangeAspect="1" noEditPoints="1" noChangeArrowheads="1" noChangeShapeType="1"/>
              </p:cNvPicPr>
              <p:nvPr/>
            </p:nvPicPr>
            <p:blipFill>
              <a:blip r:embed="rId4"/>
              <a:stretch>
                <a:fillRect/>
              </a:stretch>
            </p:blipFill>
            <p:spPr>
              <a:xfrm>
                <a:off x="2410458" y="6045994"/>
                <a:ext cx="13022" cy="17463"/>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4580" name="Ink 4"/>
              <p14:cNvContentPartPr>
                <a14:cpLocks xmlns:a14="http://schemas.microsoft.com/office/drawing/2010/main" noRot="1" noChangeAspect="1" noEditPoints="1" noChangeArrowheads="1" noChangeShapeType="1"/>
              </p14:cNvContentPartPr>
              <p14:nvPr/>
            </p14:nvContentPartPr>
            <p14:xfrm>
              <a:off x="2416175" y="5983288"/>
              <a:ext cx="531813" cy="171450"/>
            </p14:xfrm>
          </p:contentPart>
        </mc:Choice>
        <mc:Fallback>
          <p:pic>
            <p:nvPicPr>
              <p:cNvPr id="24580" name="Ink 4"/>
              <p:cNvPicPr>
                <a:picLocks noRot="1" noChangeAspect="1" noEditPoints="1" noChangeArrowheads="1" noChangeShapeType="1"/>
              </p:cNvPicPr>
              <p:nvPr/>
            </p:nvPicPr>
            <p:blipFill>
              <a:blip r:embed="rId6"/>
              <a:stretch>
                <a:fillRect/>
              </a:stretch>
            </p:blipFill>
            <p:spPr>
              <a:xfrm>
                <a:off x="2409694" y="5976805"/>
                <a:ext cx="544775" cy="184417"/>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4581" name="Ink 5"/>
              <p14:cNvContentPartPr>
                <a14:cpLocks xmlns:a14="http://schemas.microsoft.com/office/drawing/2010/main" noRot="1" noChangeAspect="1" noEditPoints="1" noChangeArrowheads="1" noChangeShapeType="1"/>
              </p14:cNvContentPartPr>
              <p14:nvPr/>
            </p14:nvContentPartPr>
            <p14:xfrm>
              <a:off x="3090863" y="5935663"/>
              <a:ext cx="788987" cy="300037"/>
            </p14:xfrm>
          </p:contentPart>
        </mc:Choice>
        <mc:Fallback>
          <p:pic>
            <p:nvPicPr>
              <p:cNvPr id="24581" name="Ink 5"/>
              <p:cNvPicPr>
                <a:picLocks noRot="1" noChangeAspect="1" noEditPoints="1" noChangeArrowheads="1" noChangeShapeType="1"/>
              </p:cNvPicPr>
              <p:nvPr/>
            </p:nvPicPr>
            <p:blipFill>
              <a:blip r:embed="rId8"/>
              <a:stretch>
                <a:fillRect/>
              </a:stretch>
            </p:blipFill>
            <p:spPr>
              <a:xfrm>
                <a:off x="3084384" y="5929180"/>
                <a:ext cx="801945" cy="313004"/>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4582" name="Ink 6"/>
              <p14:cNvContentPartPr>
                <a14:cpLocks xmlns:a14="http://schemas.microsoft.com/office/drawing/2010/main" noRot="1" noChangeAspect="1" noEditPoints="1" noChangeArrowheads="1" noChangeShapeType="1"/>
              </p14:cNvContentPartPr>
              <p14:nvPr/>
            </p14:nvContentPartPr>
            <p14:xfrm>
              <a:off x="2312988" y="4225925"/>
              <a:ext cx="234950" cy="1854200"/>
            </p14:xfrm>
          </p:contentPart>
        </mc:Choice>
        <mc:Fallback>
          <p:pic>
            <p:nvPicPr>
              <p:cNvPr id="24582" name="Ink 6"/>
              <p:cNvPicPr>
                <a:picLocks noRot="1" noChangeAspect="1" noEditPoints="1" noChangeArrowheads="1" noChangeShapeType="1"/>
              </p:cNvPicPr>
              <p:nvPr/>
            </p:nvPicPr>
            <p:blipFill>
              <a:blip r:embed="rId10"/>
              <a:stretch>
                <a:fillRect/>
              </a:stretch>
            </p:blipFill>
            <p:spPr>
              <a:xfrm>
                <a:off x="2306502" y="4219446"/>
                <a:ext cx="247923" cy="1867159"/>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4583" name="Ink 7"/>
              <p14:cNvContentPartPr>
                <a14:cpLocks xmlns:a14="http://schemas.microsoft.com/office/drawing/2010/main" noRot="1" noChangeAspect="1" noEditPoints="1" noChangeArrowheads="1" noChangeShapeType="1"/>
              </p14:cNvContentPartPr>
              <p14:nvPr/>
            </p14:nvContentPartPr>
            <p14:xfrm>
              <a:off x="2474913" y="2671763"/>
              <a:ext cx="198437" cy="1357312"/>
            </p14:xfrm>
          </p:contentPart>
        </mc:Choice>
        <mc:Fallback>
          <p:pic>
            <p:nvPicPr>
              <p:cNvPr id="24583" name="Ink 7"/>
              <p:cNvPicPr>
                <a:picLocks noRot="1" noChangeAspect="1" noEditPoints="1" noChangeArrowheads="1" noChangeShapeType="1"/>
              </p:cNvPicPr>
              <p:nvPr/>
            </p:nvPicPr>
            <p:blipFill>
              <a:blip r:embed="rId12"/>
              <a:stretch>
                <a:fillRect/>
              </a:stretch>
            </p:blipFill>
            <p:spPr>
              <a:xfrm>
                <a:off x="2468430" y="2665282"/>
                <a:ext cx="211402" cy="1370273"/>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4584" name="Ink 8"/>
              <p14:cNvContentPartPr>
                <a14:cpLocks xmlns:a14="http://schemas.microsoft.com/office/drawing/2010/main" noRot="1" noChangeAspect="1" noEditPoints="1" noChangeArrowheads="1" noChangeShapeType="1"/>
              </p14:cNvContentPartPr>
              <p14:nvPr/>
            </p14:nvContentPartPr>
            <p14:xfrm>
              <a:off x="2743200" y="2640013"/>
              <a:ext cx="333375" cy="120650"/>
            </p14:xfrm>
          </p:contentPart>
        </mc:Choice>
        <mc:Fallback>
          <p:pic>
            <p:nvPicPr>
              <p:cNvPr id="24584" name="Ink 8"/>
              <p:cNvPicPr>
                <a:picLocks noRot="1" noChangeAspect="1" noEditPoints="1" noChangeArrowheads="1" noChangeShapeType="1"/>
              </p:cNvPicPr>
              <p:nvPr/>
            </p:nvPicPr>
            <p:blipFill>
              <a:blip r:embed="rId14"/>
              <a:stretch>
                <a:fillRect/>
              </a:stretch>
            </p:blipFill>
            <p:spPr>
              <a:xfrm>
                <a:off x="2736720" y="2633530"/>
                <a:ext cx="346336" cy="133615"/>
              </a:xfrm>
              <a:prstGeom prst="rect">
                <a:avLst/>
              </a:prstGeom>
            </p:spPr>
          </p:pic>
        </mc:Fallback>
      </mc:AlternateContent>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029" dirty="0" smtClean="0"/>
              <a:t>Protected visibility contd.</a:t>
            </a:r>
            <a:endParaRPr lang="en-029" dirty="0"/>
          </a:p>
        </p:txBody>
      </p:sp>
      <p:sp>
        <p:nvSpPr>
          <p:cNvPr id="6" name="Content Placeholder 5"/>
          <p:cNvSpPr>
            <a:spLocks noGrp="1"/>
          </p:cNvSpPr>
          <p:nvPr>
            <p:ph idx="1"/>
          </p:nvPr>
        </p:nvSpPr>
        <p:spPr/>
        <p:txBody>
          <a:bodyPr/>
          <a:lstStyle/>
          <a:p>
            <a:r>
              <a:rPr lang="en-029" dirty="0" smtClean="0"/>
              <a:t>Protected elements cannot be accessed by a class that does not inherit from your class whether it’s in the same package or not</a:t>
            </a:r>
          </a:p>
          <a:p>
            <a:r>
              <a:rPr lang="en-029" dirty="0" smtClean="0"/>
              <a:t>Protected visibility is crucial if you want allow specialized classes to access an attribute or operation in the base class without opening that attribute or operation to the entire system.</a:t>
            </a:r>
            <a:endParaRPr lang="en-029"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029" dirty="0" smtClean="0"/>
              <a:t>Package visibility contd.</a:t>
            </a:r>
            <a:endParaRPr lang="en-029" dirty="0"/>
          </a:p>
        </p:txBody>
      </p:sp>
      <p:sp>
        <p:nvSpPr>
          <p:cNvPr id="6" name="Content Placeholder 5"/>
          <p:cNvSpPr>
            <a:spLocks noGrp="1"/>
          </p:cNvSpPr>
          <p:nvPr>
            <p:ph sz="half" idx="2"/>
          </p:nvPr>
        </p:nvSpPr>
        <p:spPr>
          <a:xfrm>
            <a:off x="6629400" y="1825625"/>
            <a:ext cx="2514600" cy="4351338"/>
          </a:xfrm>
        </p:spPr>
        <p:txBody>
          <a:bodyPr>
            <a:normAutofit lnSpcReduction="10000"/>
          </a:bodyPr>
          <a:lstStyle/>
          <a:p>
            <a:r>
              <a:rPr lang="en-029" sz="1800" dirty="0" smtClean="0"/>
              <a:t>Package visibility, specified with a tilde (~), when applied to attributes and operations, sits in between protected and private</a:t>
            </a:r>
          </a:p>
          <a:p>
            <a:r>
              <a:rPr lang="en-029" sz="1800" dirty="0" smtClean="0"/>
              <a:t>packages are the key factor in determining which classes can see an attribute or operation that is declared with package visibility .</a:t>
            </a:r>
          </a:p>
          <a:p>
            <a:endParaRPr lang="en-029" sz="1800" dirty="0"/>
          </a:p>
        </p:txBody>
      </p:sp>
      <p:pic>
        <p:nvPicPr>
          <p:cNvPr id="25602" name="Picture 2"/>
          <p:cNvPicPr>
            <a:picLocks noGrp="1" noChangeAspect="1" noChangeArrowheads="1"/>
          </p:cNvPicPr>
          <p:nvPr>
            <p:ph sz="half" idx="1"/>
          </p:nvPr>
        </p:nvPicPr>
        <p:blipFill>
          <a:blip r:embed="rId3" cstate="print"/>
          <a:srcRect/>
          <a:stretch>
            <a:fillRect/>
          </a:stretch>
        </p:blipFill>
        <p:spPr bwMode="auto">
          <a:xfrm>
            <a:off x="-1" y="1676400"/>
            <a:ext cx="6437712" cy="49530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Package visibility Contd.</a:t>
            </a:r>
            <a:endParaRPr lang="en-029" dirty="0"/>
          </a:p>
        </p:txBody>
      </p:sp>
      <p:sp>
        <p:nvSpPr>
          <p:cNvPr id="5" name="Content Placeholder 4"/>
          <p:cNvSpPr>
            <a:spLocks noGrp="1"/>
          </p:cNvSpPr>
          <p:nvPr>
            <p:ph idx="1"/>
          </p:nvPr>
        </p:nvSpPr>
        <p:spPr>
          <a:xfrm>
            <a:off x="609600" y="1524000"/>
            <a:ext cx="7886700" cy="4652963"/>
          </a:xfrm>
        </p:spPr>
        <p:txBody>
          <a:bodyPr>
            <a:normAutofit fontScale="77500" lnSpcReduction="20000"/>
          </a:bodyPr>
          <a:lstStyle/>
          <a:p>
            <a:r>
              <a:rPr lang="en-029" dirty="0" smtClean="0"/>
              <a:t>If you add an attribute or operation that is declared with package visibility to your class, then any class in the same package can directly access that attribute or operation</a:t>
            </a:r>
          </a:p>
          <a:p>
            <a:r>
              <a:rPr lang="en-029" dirty="0" smtClean="0"/>
              <a:t>Classes outside the package cannot access protected attributes or operations even if it’s an inheriting class.</a:t>
            </a:r>
          </a:p>
          <a:p>
            <a:r>
              <a:rPr lang="en-029" dirty="0" smtClean="0"/>
              <a:t>In practice, package visibility is most useful </a:t>
            </a:r>
            <a:r>
              <a:rPr lang="en-029" dirty="0" smtClean="0">
                <a:solidFill>
                  <a:srgbClr val="FF0000"/>
                </a:solidFill>
              </a:rPr>
              <a:t>when you want to declare a collection of methods and attributes across your classes that can only be used within your package</a:t>
            </a:r>
            <a:r>
              <a:rPr lang="en-029" dirty="0" smtClean="0"/>
              <a:t>.</a:t>
            </a:r>
          </a:p>
          <a:p>
            <a:r>
              <a:rPr lang="en-029" i="1" dirty="0" smtClean="0">
                <a:solidFill>
                  <a:schemeClr val="accent1">
                    <a:lumMod val="75000"/>
                  </a:schemeClr>
                </a:solidFill>
              </a:rPr>
              <a:t>In Java – called package private achieved by not explicitly stating any visibility – note that this is different than private as this is achieved by the use of the keyword private – and means that the element is not visible to anyone outside the class (including other classes in the same package) while package private is less restrictive and means visible to any class in package but not outside of package.</a:t>
            </a:r>
            <a:endParaRPr lang="en-029" i="1" dirty="0">
              <a:solidFill>
                <a:schemeClr val="accent1">
                  <a:lumMod val="75000"/>
                </a:scheme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Private Visibility</a:t>
            </a:r>
            <a:endParaRPr lang="en-029" dirty="0"/>
          </a:p>
        </p:txBody>
      </p:sp>
      <p:sp>
        <p:nvSpPr>
          <p:cNvPr id="4" name="Content Placeholder 3"/>
          <p:cNvSpPr>
            <a:spLocks noGrp="1"/>
          </p:cNvSpPr>
          <p:nvPr>
            <p:ph sz="half" idx="2"/>
          </p:nvPr>
        </p:nvSpPr>
        <p:spPr>
          <a:xfrm>
            <a:off x="6781800" y="1828800"/>
            <a:ext cx="2514600" cy="4351338"/>
          </a:xfrm>
        </p:spPr>
        <p:txBody>
          <a:bodyPr>
            <a:normAutofit lnSpcReduction="10000"/>
          </a:bodyPr>
          <a:lstStyle/>
          <a:p>
            <a:r>
              <a:rPr lang="en-029" sz="1800" i="1" dirty="0" smtClean="0"/>
              <a:t>Private visibility</a:t>
            </a:r>
            <a:r>
              <a:rPr lang="en-029" sz="1800" dirty="0" smtClean="0"/>
              <a:t> is the most tightly constrained type of visibility classification, and it is shown by adding a minus (-) symbol before the attribute or operation.</a:t>
            </a:r>
          </a:p>
          <a:p>
            <a:r>
              <a:rPr lang="en-029" sz="1800" dirty="0" smtClean="0"/>
              <a:t>Only the class that contains the private element can see or work with the data stored in a private attribute or make a call to a private operation</a:t>
            </a:r>
            <a:endParaRPr lang="en-029" sz="1800" dirty="0"/>
          </a:p>
        </p:txBody>
      </p:sp>
      <p:pic>
        <p:nvPicPr>
          <p:cNvPr id="26626" name="Picture 2"/>
          <p:cNvPicPr>
            <a:picLocks noGrp="1" noChangeAspect="1" noChangeArrowheads="1"/>
          </p:cNvPicPr>
          <p:nvPr>
            <p:ph sz="half" idx="1"/>
          </p:nvPr>
        </p:nvPicPr>
        <p:blipFill>
          <a:blip r:embed="rId2" cstate="print"/>
          <a:srcRect/>
          <a:stretch>
            <a:fillRect/>
          </a:stretch>
        </p:blipFill>
        <p:spPr bwMode="auto">
          <a:xfrm>
            <a:off x="0" y="1752599"/>
            <a:ext cx="6934200" cy="5105401"/>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Private Visibility contd.</a:t>
            </a:r>
            <a:endParaRPr lang="en-029" dirty="0"/>
          </a:p>
        </p:txBody>
      </p:sp>
      <p:sp>
        <p:nvSpPr>
          <p:cNvPr id="3" name="Content Placeholder 2"/>
          <p:cNvSpPr>
            <a:spLocks noGrp="1"/>
          </p:cNvSpPr>
          <p:nvPr>
            <p:ph idx="1"/>
          </p:nvPr>
        </p:nvSpPr>
        <p:spPr/>
        <p:txBody>
          <a:bodyPr>
            <a:normAutofit fontScale="77500" lnSpcReduction="20000"/>
          </a:bodyPr>
          <a:lstStyle/>
          <a:p>
            <a:r>
              <a:rPr lang="en-029" dirty="0" smtClean="0"/>
              <a:t>Private visibility is most useful if you have an attribute or operation that you want no other part of the system to depend on.</a:t>
            </a:r>
          </a:p>
          <a:p>
            <a:r>
              <a:rPr lang="en-029" dirty="0" smtClean="0"/>
              <a:t>This might be the case if you intend to change an attribute or operation at a later time but don’t want other classes with access to that element to be changed.</a:t>
            </a:r>
          </a:p>
          <a:p>
            <a:r>
              <a:rPr lang="en-029" dirty="0" smtClean="0"/>
              <a:t>Attributes should always be private and only in extreme cases opened to direct access by using something more visible.</a:t>
            </a:r>
          </a:p>
          <a:p>
            <a:r>
              <a:rPr lang="en-029" dirty="0" smtClean="0"/>
              <a:t>The exception to this rule is when </a:t>
            </a:r>
            <a:r>
              <a:rPr lang="en-029" dirty="0" smtClean="0">
                <a:solidFill>
                  <a:srgbClr val="FF0000"/>
                </a:solidFill>
              </a:rPr>
              <a:t>you need to share your class’s attribute with classes that inherit from your class.</a:t>
            </a:r>
            <a:r>
              <a:rPr lang="en-029" dirty="0" smtClean="0"/>
              <a:t> </a:t>
            </a:r>
          </a:p>
          <a:p>
            <a:pPr lvl="1"/>
            <a:r>
              <a:rPr lang="en-029" dirty="0" smtClean="0"/>
              <a:t>In this case, </a:t>
            </a:r>
            <a:r>
              <a:rPr lang="en-029" dirty="0" smtClean="0">
                <a:solidFill>
                  <a:srgbClr val="FF0000"/>
                </a:solidFill>
              </a:rPr>
              <a:t>it is common to use protected</a:t>
            </a:r>
            <a:r>
              <a:rPr lang="en-029" dirty="0" smtClean="0"/>
              <a:t>. In well-designed OO systems, </a:t>
            </a:r>
            <a:r>
              <a:rPr lang="en-029" dirty="0" smtClean="0">
                <a:solidFill>
                  <a:srgbClr val="FF0000"/>
                </a:solidFill>
              </a:rPr>
              <a:t>attributes are usually private or protected,</a:t>
            </a:r>
            <a:r>
              <a:rPr lang="en-029" dirty="0" smtClean="0"/>
              <a:t> but very rarely public.</a:t>
            </a:r>
            <a:endParaRPr lang="en-029"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Attributes</a:t>
            </a:r>
            <a:endParaRPr lang="en-029" dirty="0"/>
          </a:p>
        </p:txBody>
      </p:sp>
      <p:sp>
        <p:nvSpPr>
          <p:cNvPr id="3" name="Content Placeholder 2"/>
          <p:cNvSpPr>
            <a:spLocks noGrp="1"/>
          </p:cNvSpPr>
          <p:nvPr>
            <p:ph idx="1"/>
          </p:nvPr>
        </p:nvSpPr>
        <p:spPr>
          <a:xfrm>
            <a:off x="628650" y="1825625"/>
            <a:ext cx="7886700" cy="1527175"/>
          </a:xfrm>
        </p:spPr>
        <p:txBody>
          <a:bodyPr>
            <a:normAutofit fontScale="77500" lnSpcReduction="20000"/>
          </a:bodyPr>
          <a:lstStyle/>
          <a:p>
            <a:r>
              <a:rPr lang="en-029" dirty="0" smtClean="0"/>
              <a:t>A class’s </a:t>
            </a:r>
            <a:r>
              <a:rPr lang="en-029" i="1" dirty="0" smtClean="0"/>
              <a:t>attributes</a:t>
            </a:r>
            <a:r>
              <a:rPr lang="en-029" dirty="0" smtClean="0"/>
              <a:t> are the pieces of information that represent the state of an object. These attributes can be represented on a class diagram either by placing them inside </a:t>
            </a:r>
            <a:r>
              <a:rPr lang="en-029" dirty="0" smtClean="0"/>
              <a:t>the </a:t>
            </a:r>
            <a:r>
              <a:rPr lang="en-029" dirty="0" smtClean="0"/>
              <a:t>section of the class box—known as inline attributes —or by association with another class</a:t>
            </a:r>
            <a:endParaRPr lang="en-029" dirty="0"/>
          </a:p>
        </p:txBody>
      </p:sp>
      <p:pic>
        <p:nvPicPr>
          <p:cNvPr id="27650" name="Picture 2"/>
          <p:cNvPicPr>
            <a:picLocks noChangeAspect="1" noChangeArrowheads="1"/>
          </p:cNvPicPr>
          <p:nvPr/>
        </p:nvPicPr>
        <p:blipFill>
          <a:blip r:embed="rId2" cstate="print"/>
          <a:srcRect/>
          <a:stretch>
            <a:fillRect/>
          </a:stretch>
        </p:blipFill>
        <p:spPr bwMode="auto">
          <a:xfrm>
            <a:off x="914399" y="3048000"/>
            <a:ext cx="7696853" cy="34290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Attributes</a:t>
            </a:r>
            <a:endParaRPr lang="en-029" dirty="0"/>
          </a:p>
        </p:txBody>
      </p:sp>
      <p:sp>
        <p:nvSpPr>
          <p:cNvPr id="3" name="Content Placeholder 2"/>
          <p:cNvSpPr>
            <a:spLocks noGrp="1"/>
          </p:cNvSpPr>
          <p:nvPr>
            <p:ph idx="1"/>
          </p:nvPr>
        </p:nvSpPr>
        <p:spPr/>
        <p:txBody>
          <a:bodyPr/>
          <a:lstStyle/>
          <a:p>
            <a:r>
              <a:rPr lang="en-029" dirty="0" smtClean="0"/>
              <a:t>Visibility</a:t>
            </a:r>
          </a:p>
          <a:p>
            <a:r>
              <a:rPr lang="en-029" dirty="0" smtClean="0"/>
              <a:t>Name</a:t>
            </a:r>
          </a:p>
          <a:p>
            <a:r>
              <a:rPr lang="en-029" dirty="0" smtClean="0"/>
              <a:t>Type</a:t>
            </a:r>
            <a:endParaRPr lang="en-029" dirty="0"/>
          </a:p>
        </p:txBody>
      </p:sp>
      <p:sp>
        <p:nvSpPr>
          <p:cNvPr id="4" name="Rounded Rectangle 3"/>
          <p:cNvSpPr/>
          <p:nvPr/>
        </p:nvSpPr>
        <p:spPr>
          <a:xfrm>
            <a:off x="3733800" y="1371600"/>
            <a:ext cx="4419600" cy="2057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029" dirty="0" smtClean="0"/>
              <a:t>Discussed previously!!!</a:t>
            </a:r>
            <a:endParaRPr lang="en-029" dirty="0"/>
          </a:p>
        </p:txBody>
      </p:sp>
      <p:cxnSp>
        <p:nvCxnSpPr>
          <p:cNvPr id="6" name="Straight Arrow Connector 5"/>
          <p:cNvCxnSpPr/>
          <p:nvPr/>
        </p:nvCxnSpPr>
        <p:spPr>
          <a:xfrm>
            <a:off x="2209800" y="2133600"/>
            <a:ext cx="1524000" cy="26670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3657600" y="2819400"/>
            <a:ext cx="4572000" cy="23622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buFont typeface="Arial" pitchFamily="34" charset="0"/>
              <a:buChar char="•"/>
            </a:pPr>
            <a:r>
              <a:rPr lang="en-029" dirty="0" smtClean="0"/>
              <a:t>Can be any set of characters, but no two attributes in the same class can have the same name</a:t>
            </a:r>
          </a:p>
          <a:p>
            <a:pPr>
              <a:buFont typeface="Arial" pitchFamily="34" charset="0"/>
              <a:buChar char="•"/>
            </a:pPr>
            <a:r>
              <a:rPr lang="en-029" dirty="0" smtClean="0"/>
              <a:t>make sure that the name accurately describes what is being named</a:t>
            </a:r>
          </a:p>
          <a:p>
            <a:pPr>
              <a:buFont typeface="Arial" pitchFamily="34" charset="0"/>
              <a:buChar char="•"/>
            </a:pPr>
            <a:r>
              <a:rPr lang="en-029" dirty="0" smtClean="0"/>
              <a:t>the name should meet the conventions of the target language</a:t>
            </a:r>
            <a:endParaRPr lang="en-029" dirty="0"/>
          </a:p>
        </p:txBody>
      </p:sp>
      <p:cxnSp>
        <p:nvCxnSpPr>
          <p:cNvPr id="14" name="Straight Arrow Connector 13"/>
          <p:cNvCxnSpPr/>
          <p:nvPr/>
        </p:nvCxnSpPr>
        <p:spPr>
          <a:xfrm>
            <a:off x="1905000" y="2590800"/>
            <a:ext cx="1905000" cy="91440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3581400" y="3733800"/>
            <a:ext cx="4648200" cy="1676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029" dirty="0" smtClean="0"/>
              <a:t>The type of attribute can vary depending on how the class will be implemented in your system but it is usually either a class, such as String, or a primitive type, such as an </a:t>
            </a:r>
            <a:r>
              <a:rPr lang="en-029" dirty="0" err="1" smtClean="0"/>
              <a:t>int</a:t>
            </a:r>
            <a:r>
              <a:rPr lang="en-029" dirty="0" smtClean="0"/>
              <a:t> in Java</a:t>
            </a:r>
            <a:endParaRPr lang="en-029" dirty="0"/>
          </a:p>
        </p:txBody>
      </p:sp>
      <p:cxnSp>
        <p:nvCxnSpPr>
          <p:cNvPr id="17" name="Straight Arrow Connector 16"/>
          <p:cNvCxnSpPr/>
          <p:nvPr/>
        </p:nvCxnSpPr>
        <p:spPr>
          <a:xfrm>
            <a:off x="1524000" y="3124200"/>
            <a:ext cx="2209800" cy="129540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1000" fill="hold"/>
                                        <p:tgtEl>
                                          <p:spTgt spid="6"/>
                                        </p:tgtEl>
                                        <p:attrNameLst>
                                          <p:attrName>ppt_w</p:attrName>
                                        </p:attrNameLst>
                                      </p:cBhvr>
                                      <p:tavLst>
                                        <p:tav tm="0">
                                          <p:val>
                                            <p:strVal val="#ppt_w*0.70"/>
                                          </p:val>
                                        </p:tav>
                                        <p:tav tm="100000">
                                          <p:val>
                                            <p:strVal val="#ppt_w"/>
                                          </p:val>
                                        </p:tav>
                                      </p:tavLst>
                                    </p:anim>
                                    <p:anim calcmode="lin" valueType="num">
                                      <p:cBhvr>
                                        <p:cTn id="16" dur="1000" fill="hold"/>
                                        <p:tgtEl>
                                          <p:spTgt spid="6"/>
                                        </p:tgtEl>
                                        <p:attrNameLst>
                                          <p:attrName>ppt_h</p:attrName>
                                        </p:attrNameLst>
                                      </p:cBhvr>
                                      <p:tavLst>
                                        <p:tav tm="0">
                                          <p:val>
                                            <p:strVal val="#ppt_h"/>
                                          </p:val>
                                        </p:tav>
                                        <p:tav tm="100000">
                                          <p:val>
                                            <p:strVal val="#ppt_h"/>
                                          </p:val>
                                        </p:tav>
                                      </p:tavLst>
                                    </p:anim>
                                    <p:animEffect transition="in" filter="fade">
                                      <p:cBhvr>
                                        <p:cTn id="17" dur="1000"/>
                                        <p:tgtEl>
                                          <p:spTgt spid="6"/>
                                        </p:tgtEl>
                                      </p:cBhvr>
                                    </p:animEffect>
                                  </p:childTnLst>
                                </p:cTn>
                              </p:par>
                              <p:par>
                                <p:cTn id="18" presetID="55"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1000" fill="hold"/>
                                        <p:tgtEl>
                                          <p:spTgt spid="4"/>
                                        </p:tgtEl>
                                        <p:attrNameLst>
                                          <p:attrName>ppt_w</p:attrName>
                                        </p:attrNameLst>
                                      </p:cBhvr>
                                      <p:tavLst>
                                        <p:tav tm="0">
                                          <p:val>
                                            <p:strVal val="#ppt_w*0.70"/>
                                          </p:val>
                                        </p:tav>
                                        <p:tav tm="100000">
                                          <p:val>
                                            <p:strVal val="#ppt_w"/>
                                          </p:val>
                                        </p:tav>
                                      </p:tavLst>
                                    </p:anim>
                                    <p:anim calcmode="lin" valueType="num">
                                      <p:cBhvr>
                                        <p:cTn id="21" dur="1000" fill="hold"/>
                                        <p:tgtEl>
                                          <p:spTgt spid="4"/>
                                        </p:tgtEl>
                                        <p:attrNameLst>
                                          <p:attrName>ppt_h</p:attrName>
                                        </p:attrNameLst>
                                      </p:cBhvr>
                                      <p:tavLst>
                                        <p:tav tm="0">
                                          <p:val>
                                            <p:strVal val="#ppt_h"/>
                                          </p:val>
                                        </p:tav>
                                        <p:tav tm="100000">
                                          <p:val>
                                            <p:strVal val="#ppt_h"/>
                                          </p:val>
                                        </p:tav>
                                      </p:tavLst>
                                    </p:anim>
                                    <p:animEffect transition="in" filter="fade">
                                      <p:cBhvr>
                                        <p:cTn id="22" dur="1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6"/>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p:cTn id="33" dur="1000" fill="hold"/>
                                        <p:tgtEl>
                                          <p:spTgt spid="14"/>
                                        </p:tgtEl>
                                        <p:attrNameLst>
                                          <p:attrName>ppt_w</p:attrName>
                                        </p:attrNameLst>
                                      </p:cBhvr>
                                      <p:tavLst>
                                        <p:tav tm="0">
                                          <p:val>
                                            <p:strVal val="#ppt_w*0.70"/>
                                          </p:val>
                                        </p:tav>
                                        <p:tav tm="100000">
                                          <p:val>
                                            <p:strVal val="#ppt_w"/>
                                          </p:val>
                                        </p:tav>
                                      </p:tavLst>
                                    </p:anim>
                                    <p:anim calcmode="lin" valueType="num">
                                      <p:cBhvr>
                                        <p:cTn id="34" dur="1000" fill="hold"/>
                                        <p:tgtEl>
                                          <p:spTgt spid="14"/>
                                        </p:tgtEl>
                                        <p:attrNameLst>
                                          <p:attrName>ppt_h</p:attrName>
                                        </p:attrNameLst>
                                      </p:cBhvr>
                                      <p:tavLst>
                                        <p:tav tm="0">
                                          <p:val>
                                            <p:strVal val="#ppt_h"/>
                                          </p:val>
                                        </p:tav>
                                        <p:tav tm="100000">
                                          <p:val>
                                            <p:strVal val="#ppt_h"/>
                                          </p:val>
                                        </p:tav>
                                      </p:tavLst>
                                    </p:anim>
                                    <p:animEffect transition="in" filter="fade">
                                      <p:cBhvr>
                                        <p:cTn id="35" dur="1000"/>
                                        <p:tgtEl>
                                          <p:spTgt spid="14"/>
                                        </p:tgtEl>
                                      </p:cBhvr>
                                    </p:animEffect>
                                  </p:childTnLst>
                                </p:cTn>
                              </p:par>
                              <p:par>
                                <p:cTn id="36" presetID="55"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p:cTn id="38" dur="1000" fill="hold"/>
                                        <p:tgtEl>
                                          <p:spTgt spid="12"/>
                                        </p:tgtEl>
                                        <p:attrNameLst>
                                          <p:attrName>ppt_w</p:attrName>
                                        </p:attrNameLst>
                                      </p:cBhvr>
                                      <p:tavLst>
                                        <p:tav tm="0">
                                          <p:val>
                                            <p:strVal val="#ppt_w*0.70"/>
                                          </p:val>
                                        </p:tav>
                                        <p:tav tm="100000">
                                          <p:val>
                                            <p:strVal val="#ppt_w"/>
                                          </p:val>
                                        </p:tav>
                                      </p:tavLst>
                                    </p:anim>
                                    <p:anim calcmode="lin" valueType="num">
                                      <p:cBhvr>
                                        <p:cTn id="39" dur="1000" fill="hold"/>
                                        <p:tgtEl>
                                          <p:spTgt spid="12"/>
                                        </p:tgtEl>
                                        <p:attrNameLst>
                                          <p:attrName>ppt_h</p:attrName>
                                        </p:attrNameLst>
                                      </p:cBhvr>
                                      <p:tavLst>
                                        <p:tav tm="0">
                                          <p:val>
                                            <p:strVal val="#ppt_h"/>
                                          </p:val>
                                        </p:tav>
                                        <p:tav tm="100000">
                                          <p:val>
                                            <p:strVal val="#ppt_h"/>
                                          </p:val>
                                        </p:tav>
                                      </p:tavLst>
                                    </p:anim>
                                    <p:animEffect transition="in" filter="fade">
                                      <p:cBhvr>
                                        <p:cTn id="40" dur="10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2"/>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4"/>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55" presetClass="entr" presetSubtype="0"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p:cTn id="51" dur="1000" fill="hold"/>
                                        <p:tgtEl>
                                          <p:spTgt spid="17"/>
                                        </p:tgtEl>
                                        <p:attrNameLst>
                                          <p:attrName>ppt_w</p:attrName>
                                        </p:attrNameLst>
                                      </p:cBhvr>
                                      <p:tavLst>
                                        <p:tav tm="0">
                                          <p:val>
                                            <p:strVal val="#ppt_w*0.70"/>
                                          </p:val>
                                        </p:tav>
                                        <p:tav tm="100000">
                                          <p:val>
                                            <p:strVal val="#ppt_w"/>
                                          </p:val>
                                        </p:tav>
                                      </p:tavLst>
                                    </p:anim>
                                    <p:anim calcmode="lin" valueType="num">
                                      <p:cBhvr>
                                        <p:cTn id="52" dur="1000" fill="hold"/>
                                        <p:tgtEl>
                                          <p:spTgt spid="17"/>
                                        </p:tgtEl>
                                        <p:attrNameLst>
                                          <p:attrName>ppt_h</p:attrName>
                                        </p:attrNameLst>
                                      </p:cBhvr>
                                      <p:tavLst>
                                        <p:tav tm="0">
                                          <p:val>
                                            <p:strVal val="#ppt_h"/>
                                          </p:val>
                                        </p:tav>
                                        <p:tav tm="100000">
                                          <p:val>
                                            <p:strVal val="#ppt_h"/>
                                          </p:val>
                                        </p:tav>
                                      </p:tavLst>
                                    </p:anim>
                                    <p:animEffect transition="in" filter="fade">
                                      <p:cBhvr>
                                        <p:cTn id="53" dur="1000"/>
                                        <p:tgtEl>
                                          <p:spTgt spid="17"/>
                                        </p:tgtEl>
                                      </p:cBhvr>
                                    </p:animEffect>
                                  </p:childTnLst>
                                </p:cTn>
                              </p:par>
                              <p:par>
                                <p:cTn id="54" presetID="55"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p:cTn id="56" dur="1000" fill="hold"/>
                                        <p:tgtEl>
                                          <p:spTgt spid="15"/>
                                        </p:tgtEl>
                                        <p:attrNameLst>
                                          <p:attrName>ppt_w</p:attrName>
                                        </p:attrNameLst>
                                      </p:cBhvr>
                                      <p:tavLst>
                                        <p:tav tm="0">
                                          <p:val>
                                            <p:strVal val="#ppt_w*0.70"/>
                                          </p:val>
                                        </p:tav>
                                        <p:tav tm="100000">
                                          <p:val>
                                            <p:strVal val="#ppt_w"/>
                                          </p:val>
                                        </p:tav>
                                      </p:tavLst>
                                    </p:anim>
                                    <p:anim calcmode="lin" valueType="num">
                                      <p:cBhvr>
                                        <p:cTn id="57" dur="1000" fill="hold"/>
                                        <p:tgtEl>
                                          <p:spTgt spid="15"/>
                                        </p:tgtEl>
                                        <p:attrNameLst>
                                          <p:attrName>ppt_h</p:attrName>
                                        </p:attrNameLst>
                                      </p:cBhvr>
                                      <p:tavLst>
                                        <p:tav tm="0">
                                          <p:val>
                                            <p:strVal val="#ppt_h"/>
                                          </p:val>
                                        </p:tav>
                                        <p:tav tm="100000">
                                          <p:val>
                                            <p:strVal val="#ppt_h"/>
                                          </p:val>
                                        </p:tav>
                                      </p:tavLst>
                                    </p:anim>
                                    <p:animEffect transition="in" filter="fade">
                                      <p:cBhvr>
                                        <p:cTn id="58" dur="10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17"/>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2" grpId="0" animBg="1"/>
      <p:bldP spid="12" grpId="1" animBg="1"/>
      <p:bldP spid="15" grpId="0" animBg="1"/>
      <p:bldP spid="15"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Classes and Class Diagrams</a:t>
            </a:r>
            <a:endParaRPr lang="en-029" dirty="0"/>
          </a:p>
        </p:txBody>
      </p:sp>
      <p:sp>
        <p:nvSpPr>
          <p:cNvPr id="3" name="Content Placeholder 2"/>
          <p:cNvSpPr>
            <a:spLocks noGrp="1"/>
          </p:cNvSpPr>
          <p:nvPr>
            <p:ph idx="1"/>
          </p:nvPr>
        </p:nvSpPr>
        <p:spPr/>
        <p:txBody>
          <a:bodyPr/>
          <a:lstStyle/>
          <a:p>
            <a:r>
              <a:rPr lang="en-029" dirty="0" smtClean="0"/>
              <a:t>The most popular UML diagram is the </a:t>
            </a:r>
            <a:r>
              <a:rPr lang="en-029" b="1" dirty="0" smtClean="0"/>
              <a:t>class diagram. </a:t>
            </a:r>
          </a:p>
          <a:p>
            <a:r>
              <a:rPr lang="en-029" dirty="0" smtClean="0"/>
              <a:t>A system’s structure is made up of a collection of pieces often referred to as </a:t>
            </a:r>
            <a:r>
              <a:rPr lang="en-029" i="1" dirty="0" smtClean="0"/>
              <a:t>objects</a:t>
            </a:r>
            <a:r>
              <a:rPr lang="en-029" dirty="0" smtClean="0"/>
              <a:t>. </a:t>
            </a:r>
          </a:p>
          <a:p>
            <a:r>
              <a:rPr lang="en-029" dirty="0" smtClean="0"/>
              <a:t>Classes describe the different types of objects that your system can have, and class diagrams show these classes and their relationships.</a:t>
            </a:r>
            <a:endParaRPr lang="en-029"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Example – Blog Account</a:t>
            </a:r>
            <a:endParaRPr lang="en-029" dirty="0"/>
          </a:p>
        </p:txBody>
      </p:sp>
      <p:pic>
        <p:nvPicPr>
          <p:cNvPr id="28675" name="Picture 3"/>
          <p:cNvPicPr>
            <a:picLocks noGrp="1" noChangeAspect="1" noChangeArrowheads="1"/>
          </p:cNvPicPr>
          <p:nvPr>
            <p:ph sz="half" idx="2"/>
          </p:nvPr>
        </p:nvPicPr>
        <p:blipFill>
          <a:blip r:embed="rId2" cstate="print"/>
          <a:srcRect l="19946" t="36428" r="42581" b="38828"/>
          <a:stretch>
            <a:fillRect/>
          </a:stretch>
        </p:blipFill>
        <p:spPr bwMode="auto">
          <a:xfrm>
            <a:off x="3505200" y="1676400"/>
            <a:ext cx="5381625" cy="3810000"/>
          </a:xfrm>
          <a:prstGeom prst="rect">
            <a:avLst/>
          </a:prstGeom>
          <a:noFill/>
          <a:ln w="9525">
            <a:noFill/>
            <a:miter lim="800000"/>
            <a:headEnd/>
            <a:tailEnd/>
          </a:ln>
        </p:spPr>
      </p:pic>
      <p:sp>
        <p:nvSpPr>
          <p:cNvPr id="8" name="Rectangle 7"/>
          <p:cNvSpPr/>
          <p:nvPr/>
        </p:nvSpPr>
        <p:spPr>
          <a:xfrm>
            <a:off x="6638778" y="2494671"/>
            <a:ext cx="1219200" cy="457200"/>
          </a:xfrm>
          <a:prstGeom prst="rect">
            <a:avLst/>
          </a:prstGeom>
          <a:solidFill>
            <a:schemeClr val="bg1"/>
          </a:solidFill>
          <a:ln>
            <a:solidFill>
              <a:schemeClr val="bg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029"/>
          </a:p>
        </p:txBody>
      </p:sp>
      <p:pic>
        <p:nvPicPr>
          <p:cNvPr id="28676" name="Picture 4"/>
          <p:cNvPicPr>
            <a:picLocks noGrp="1" noChangeAspect="1" noChangeArrowheads="1"/>
          </p:cNvPicPr>
          <p:nvPr>
            <p:ph sz="half" idx="1"/>
          </p:nvPr>
        </p:nvPicPr>
        <p:blipFill>
          <a:blip r:embed="rId3" cstate="print"/>
          <a:srcRect/>
          <a:stretch>
            <a:fillRect/>
          </a:stretch>
        </p:blipFill>
        <p:spPr bwMode="auto">
          <a:xfrm rot="5400000">
            <a:off x="-378302" y="2740502"/>
            <a:ext cx="4947604" cy="2819400"/>
          </a:xfrm>
          <a:prstGeom prst="rect">
            <a:avLst/>
          </a:prstGeom>
          <a:noFill/>
          <a:ln w="9525">
            <a:noFill/>
            <a:miter lim="800000"/>
            <a:headEnd/>
            <a:tailEnd/>
          </a:ln>
          <a:effectLst/>
        </p:spPr>
      </p:pic>
      <p:sp>
        <p:nvSpPr>
          <p:cNvPr id="10" name="TextBox 9"/>
          <p:cNvSpPr txBox="1"/>
          <p:nvPr/>
        </p:nvSpPr>
        <p:spPr>
          <a:xfrm>
            <a:off x="3657600" y="5486400"/>
            <a:ext cx="5105400" cy="1169551"/>
          </a:xfrm>
          <a:prstGeom prst="rect">
            <a:avLst/>
          </a:prstGeom>
          <a:noFill/>
          <a:ln>
            <a:solidFill>
              <a:schemeClr val="bg2"/>
            </a:solidFill>
          </a:ln>
        </p:spPr>
        <p:txBody>
          <a:bodyPr wrap="square" rtlCol="0">
            <a:spAutoFit/>
          </a:bodyPr>
          <a:lstStyle/>
          <a:p>
            <a:r>
              <a:rPr lang="en-029" sz="1400" dirty="0" smtClean="0">
                <a:solidFill>
                  <a:srgbClr val="FF0000"/>
                </a:solidFill>
              </a:rPr>
              <a:t>We commonly use association (or other relationship to show attributes that are of the type of one of the classes in your system). In line classes usually reflect those attributes that are Java/UML types (existing independent of your system definition)</a:t>
            </a:r>
          </a:p>
        </p:txBody>
      </p:sp>
      <p:sp>
        <p:nvSpPr>
          <p:cNvPr id="11" name="Rectangle 10"/>
          <p:cNvSpPr/>
          <p:nvPr/>
        </p:nvSpPr>
        <p:spPr>
          <a:xfrm>
            <a:off x="3810000" y="3886200"/>
            <a:ext cx="1752600" cy="304800"/>
          </a:xfrm>
          <a:prstGeom prst="rect">
            <a:avLst/>
          </a:prstGeom>
          <a:solidFill>
            <a:schemeClr val="bg1"/>
          </a:solidFill>
          <a:ln>
            <a:solidFill>
              <a:schemeClr val="bg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029" sz="1600" b="1" dirty="0" smtClean="0">
                <a:solidFill>
                  <a:schemeClr val="tx1">
                    <a:lumMod val="85000"/>
                    <a:lumOff val="15000"/>
                  </a:schemeClr>
                </a:solidFill>
                <a:latin typeface="Agency FB" pitchFamily="34" charset="0"/>
              </a:rPr>
              <a:t>BlogEntry[ ] entries;</a:t>
            </a:r>
            <a:endParaRPr lang="en-029" sz="1600" b="1" dirty="0">
              <a:solidFill>
                <a:schemeClr val="tx1">
                  <a:lumMod val="85000"/>
                  <a:lumOff val="15000"/>
                </a:schemeClr>
              </a:solidFill>
              <a:latin typeface="Agency FB"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Multiplicity</a:t>
            </a:r>
            <a:endParaRPr lang="en-029" dirty="0"/>
          </a:p>
        </p:txBody>
      </p:sp>
      <p:sp>
        <p:nvSpPr>
          <p:cNvPr id="5" name="Content Placeholder 4"/>
          <p:cNvSpPr>
            <a:spLocks noGrp="1"/>
          </p:cNvSpPr>
          <p:nvPr>
            <p:ph idx="1"/>
          </p:nvPr>
        </p:nvSpPr>
        <p:spPr>
          <a:xfrm>
            <a:off x="628650" y="1825625"/>
            <a:ext cx="7886700" cy="2060575"/>
          </a:xfrm>
        </p:spPr>
        <p:txBody>
          <a:bodyPr>
            <a:normAutofit/>
          </a:bodyPr>
          <a:lstStyle/>
          <a:p>
            <a:r>
              <a:rPr lang="en-029" sz="2000" dirty="0" smtClean="0"/>
              <a:t>an attribute could represent any number of objects of its type</a:t>
            </a:r>
          </a:p>
          <a:p>
            <a:r>
              <a:rPr lang="en-029" sz="2000" dirty="0" smtClean="0"/>
              <a:t> this is like declaring that an attribute is an array</a:t>
            </a:r>
          </a:p>
          <a:p>
            <a:r>
              <a:rPr lang="en-029" sz="2000" dirty="0" smtClean="0"/>
              <a:t>Multiplicity allows you to specify that an attribute actually represents a collection of objects, and it can be applied to both inline and attributes by association</a:t>
            </a:r>
            <a:endParaRPr lang="en-029" sz="2000" dirty="0"/>
          </a:p>
        </p:txBody>
      </p:sp>
      <p:sp>
        <p:nvSpPr>
          <p:cNvPr id="34818" name="AutoShape 2" descr="Applying several flavors of attribute multiplicity to the attributes of the BlogAccount and BlogEntry class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029"/>
          </a:p>
        </p:txBody>
      </p:sp>
      <p:pic>
        <p:nvPicPr>
          <p:cNvPr id="34819" name="Picture 3"/>
          <p:cNvPicPr>
            <a:picLocks noChangeAspect="1" noChangeArrowheads="1"/>
          </p:cNvPicPr>
          <p:nvPr/>
        </p:nvPicPr>
        <p:blipFill>
          <a:blip r:embed="rId3" cstate="print"/>
          <a:srcRect/>
          <a:stretch>
            <a:fillRect/>
          </a:stretch>
        </p:blipFill>
        <p:spPr bwMode="auto">
          <a:xfrm>
            <a:off x="197498" y="3962400"/>
            <a:ext cx="8946502" cy="1676400"/>
          </a:xfrm>
          <a:prstGeom prst="rect">
            <a:avLst/>
          </a:prstGeom>
          <a:noFill/>
          <a:ln w="9525">
            <a:noFill/>
            <a:miter lim="800000"/>
            <a:headEnd/>
            <a:tailEnd/>
          </a:ln>
        </p:spPr>
      </p:pic>
      <p:sp>
        <p:nvSpPr>
          <p:cNvPr id="9" name="Rounded Rectangle 8"/>
          <p:cNvSpPr/>
          <p:nvPr/>
        </p:nvSpPr>
        <p:spPr>
          <a:xfrm>
            <a:off x="304800" y="5105400"/>
            <a:ext cx="2133600" cy="228600"/>
          </a:xfrm>
          <a:prstGeom prst="roundRect">
            <a:avLst/>
          </a:prstGeom>
          <a:solidFill>
            <a:srgbClr val="FFFF00">
              <a:alpha val="21176"/>
            </a:srgb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029"/>
          </a:p>
        </p:txBody>
      </p:sp>
      <p:sp>
        <p:nvSpPr>
          <p:cNvPr id="10" name="Rounded Rectangle 9"/>
          <p:cNvSpPr/>
          <p:nvPr/>
        </p:nvSpPr>
        <p:spPr>
          <a:xfrm>
            <a:off x="5715000" y="4495800"/>
            <a:ext cx="3124200" cy="304800"/>
          </a:xfrm>
          <a:prstGeom prst="roundRect">
            <a:avLst/>
          </a:prstGeom>
          <a:solidFill>
            <a:srgbClr val="FFFF00">
              <a:alpha val="21176"/>
            </a:srgb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029"/>
          </a:p>
        </p:txBody>
      </p:sp>
      <p:sp>
        <p:nvSpPr>
          <p:cNvPr id="11" name="Rounded Rectangle 10"/>
          <p:cNvSpPr/>
          <p:nvPr/>
        </p:nvSpPr>
        <p:spPr>
          <a:xfrm>
            <a:off x="5715000" y="4800600"/>
            <a:ext cx="3124200" cy="304800"/>
          </a:xfrm>
          <a:prstGeom prst="roundRect">
            <a:avLst/>
          </a:prstGeom>
          <a:solidFill>
            <a:srgbClr val="FFFF00">
              <a:alpha val="21176"/>
            </a:srgb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029"/>
          </a:p>
        </p:txBody>
      </p:sp>
      <p:sp>
        <p:nvSpPr>
          <p:cNvPr id="12" name="Rounded Rectangle 11"/>
          <p:cNvSpPr/>
          <p:nvPr/>
        </p:nvSpPr>
        <p:spPr>
          <a:xfrm>
            <a:off x="2819400" y="4495800"/>
            <a:ext cx="1905000" cy="304800"/>
          </a:xfrm>
          <a:prstGeom prst="roundRect">
            <a:avLst/>
          </a:prstGeom>
          <a:solidFill>
            <a:srgbClr val="FFFF00">
              <a:alpha val="21176"/>
            </a:srgb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029"/>
          </a:p>
        </p:txBody>
      </p:sp>
      <p:cxnSp>
        <p:nvCxnSpPr>
          <p:cNvPr id="14" name="Straight Arrow Connector 13"/>
          <p:cNvCxnSpPr/>
          <p:nvPr/>
        </p:nvCxnSpPr>
        <p:spPr>
          <a:xfrm>
            <a:off x="3962400" y="48768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52800" y="5325666"/>
            <a:ext cx="5562600" cy="1293971"/>
          </a:xfrm>
          <a:prstGeom prst="round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029" sz="1400" dirty="0" smtClean="0"/>
              <a:t>Note that any given Blog Account can have any number of BlogEntry objects stored in the entries attribute (attribute by association). On the other hand, shown at the BlogEntry end of the relationship Any given Blog entry will be associated with only 1 Blog Account.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029" dirty="0" smtClean="0"/>
              <a:t>Indicating a read only Attribute</a:t>
            </a:r>
            <a:endParaRPr lang="en-029" dirty="0"/>
          </a:p>
        </p:txBody>
      </p:sp>
      <p:sp>
        <p:nvSpPr>
          <p:cNvPr id="3" name="Content Placeholder 2"/>
          <p:cNvSpPr>
            <a:spLocks noGrp="1"/>
          </p:cNvSpPr>
          <p:nvPr>
            <p:ph idx="1"/>
          </p:nvPr>
        </p:nvSpPr>
        <p:spPr>
          <a:xfrm>
            <a:off x="628650" y="1825625"/>
            <a:ext cx="7886700" cy="2441575"/>
          </a:xfrm>
        </p:spPr>
        <p:txBody>
          <a:bodyPr/>
          <a:lstStyle/>
          <a:p>
            <a:r>
              <a:rPr lang="en-029" dirty="0" smtClean="0"/>
              <a:t>The main exception to the rule that attributes should be private is in the case of read only attributes where the attribute will be visible anywhere the class is visible. Usually this is some constant value that is important for use to all other classes.</a:t>
            </a:r>
          </a:p>
          <a:p>
            <a:endParaRPr lang="en-029" dirty="0"/>
          </a:p>
        </p:txBody>
      </p:sp>
      <p:pic>
        <p:nvPicPr>
          <p:cNvPr id="35842" name="Picture 2"/>
          <p:cNvPicPr>
            <a:picLocks noChangeAspect="1" noChangeArrowheads="1"/>
          </p:cNvPicPr>
          <p:nvPr/>
        </p:nvPicPr>
        <p:blipFill>
          <a:blip r:embed="rId2" cstate="print"/>
          <a:srcRect/>
          <a:stretch>
            <a:fillRect/>
          </a:stretch>
        </p:blipFill>
        <p:spPr bwMode="auto">
          <a:xfrm>
            <a:off x="228600" y="4191000"/>
            <a:ext cx="5264075" cy="1219200"/>
          </a:xfrm>
          <a:prstGeom prst="rect">
            <a:avLst/>
          </a:prstGeom>
          <a:noFill/>
          <a:ln w="9525">
            <a:noFill/>
            <a:miter lim="800000"/>
            <a:headEnd/>
            <a:tailEnd/>
          </a:ln>
        </p:spPr>
      </p:pic>
      <p:pic>
        <p:nvPicPr>
          <p:cNvPr id="35843" name="Picture 3"/>
          <p:cNvPicPr>
            <a:picLocks noChangeAspect="1" noChangeArrowheads="1"/>
          </p:cNvPicPr>
          <p:nvPr/>
        </p:nvPicPr>
        <p:blipFill>
          <a:blip r:embed="rId3" cstate="print"/>
          <a:srcRect l="19546" t="60268" r="46486" b="29167"/>
          <a:stretch>
            <a:fillRect/>
          </a:stretch>
        </p:blipFill>
        <p:spPr bwMode="auto">
          <a:xfrm>
            <a:off x="1736504" y="5334000"/>
            <a:ext cx="7407496" cy="1295400"/>
          </a:xfrm>
          <a:prstGeom prst="rect">
            <a:avLst/>
          </a:prstGeom>
          <a:noFill/>
          <a:ln w="9525">
            <a:noFill/>
            <a:miter lim="800000"/>
            <a:headEnd/>
            <a:tailEnd/>
          </a:ln>
          <a:effectLst>
            <a:outerShdw blurRad="50800" dist="38100" algn="l"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Behaviours</a:t>
            </a:r>
            <a:endParaRPr lang="en-029" dirty="0"/>
          </a:p>
        </p:txBody>
      </p:sp>
      <p:sp>
        <p:nvSpPr>
          <p:cNvPr id="3" name="Content Placeholder 2"/>
          <p:cNvSpPr>
            <a:spLocks noGrp="1"/>
          </p:cNvSpPr>
          <p:nvPr>
            <p:ph idx="1"/>
          </p:nvPr>
        </p:nvSpPr>
        <p:spPr/>
        <p:txBody>
          <a:bodyPr>
            <a:normAutofit fontScale="92500"/>
          </a:bodyPr>
          <a:lstStyle/>
          <a:p>
            <a:r>
              <a:rPr lang="en-029" dirty="0" smtClean="0"/>
              <a:t>A class’s operations describe </a:t>
            </a:r>
            <a:r>
              <a:rPr lang="en-029" i="1" dirty="0" smtClean="0"/>
              <a:t>what</a:t>
            </a:r>
            <a:r>
              <a:rPr lang="en-029" dirty="0" smtClean="0"/>
              <a:t> a class can do but not necessarily </a:t>
            </a:r>
            <a:r>
              <a:rPr lang="en-029" i="1" dirty="0" smtClean="0"/>
              <a:t>how</a:t>
            </a:r>
            <a:r>
              <a:rPr lang="en-029" dirty="0" smtClean="0"/>
              <a:t> it is going to do it.</a:t>
            </a:r>
          </a:p>
          <a:p>
            <a:r>
              <a:rPr lang="en-029" dirty="0" smtClean="0"/>
              <a:t>Operations in UML are specified on a class diagram with a signature that is at minimum made up of a:</a:t>
            </a:r>
          </a:p>
          <a:p>
            <a:pPr lvl="1"/>
            <a:r>
              <a:rPr lang="en-029" dirty="0" smtClean="0"/>
              <a:t> visibility property</a:t>
            </a:r>
          </a:p>
          <a:p>
            <a:pPr lvl="1"/>
            <a:r>
              <a:rPr lang="en-029" dirty="0" smtClean="0"/>
              <a:t>a name</a:t>
            </a:r>
          </a:p>
          <a:p>
            <a:pPr lvl="1"/>
            <a:r>
              <a:rPr lang="en-029" dirty="0" smtClean="0"/>
              <a:t>a pair of parentheses in which any parameters that are needed for the operation to do its job can be supplied</a:t>
            </a:r>
          </a:p>
          <a:p>
            <a:pPr lvl="1"/>
            <a:r>
              <a:rPr lang="en-029" dirty="0" smtClean="0"/>
              <a:t>and a return type</a:t>
            </a:r>
            <a:endParaRPr lang="en-029"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Behaviours contd.</a:t>
            </a:r>
            <a:endParaRPr lang="en-029" dirty="0"/>
          </a:p>
        </p:txBody>
      </p:sp>
      <p:pic>
        <p:nvPicPr>
          <p:cNvPr id="50178" name="Picture 2"/>
          <p:cNvPicPr>
            <a:picLocks noGrp="1" noChangeAspect="1" noChangeArrowheads="1"/>
          </p:cNvPicPr>
          <p:nvPr>
            <p:ph idx="1"/>
          </p:nvPr>
        </p:nvPicPr>
        <p:blipFill>
          <a:blip r:embed="rId2" cstate="print"/>
          <a:srcRect/>
          <a:stretch>
            <a:fillRect/>
          </a:stretch>
        </p:blipFill>
        <p:spPr bwMode="auto">
          <a:xfrm>
            <a:off x="0" y="1371600"/>
            <a:ext cx="5295900" cy="2438400"/>
          </a:xfrm>
          <a:prstGeom prst="rect">
            <a:avLst/>
          </a:prstGeom>
          <a:noFill/>
          <a:ln w="9525">
            <a:noFill/>
            <a:miter lim="800000"/>
            <a:headEnd/>
            <a:tailEnd/>
          </a:ln>
        </p:spPr>
      </p:pic>
      <p:pic>
        <p:nvPicPr>
          <p:cNvPr id="50179" name="Picture 3"/>
          <p:cNvPicPr>
            <a:picLocks noChangeAspect="1" noChangeArrowheads="1"/>
          </p:cNvPicPr>
          <p:nvPr/>
        </p:nvPicPr>
        <p:blipFill>
          <a:blip r:embed="rId3" cstate="print"/>
          <a:srcRect/>
          <a:stretch>
            <a:fillRect/>
          </a:stretch>
        </p:blipFill>
        <p:spPr bwMode="auto">
          <a:xfrm>
            <a:off x="2362200" y="3962400"/>
            <a:ext cx="6499578" cy="2667000"/>
          </a:xfrm>
          <a:prstGeom prst="rect">
            <a:avLst/>
          </a:prstGeom>
          <a:noFill/>
          <a:ln w="9525">
            <a:noFill/>
            <a:miter lim="800000"/>
            <a:headEnd/>
            <a:tailEnd/>
          </a:ln>
        </p:spPr>
      </p:pic>
      <p:sp>
        <p:nvSpPr>
          <p:cNvPr id="6" name="Bent-Up Arrow 5"/>
          <p:cNvSpPr/>
          <p:nvPr/>
        </p:nvSpPr>
        <p:spPr>
          <a:xfrm flipV="1">
            <a:off x="5410200" y="1828800"/>
            <a:ext cx="2766636" cy="1744863"/>
          </a:xfrm>
          <a:prstGeom prst="bentUpArrow">
            <a:avLst>
              <a:gd name="adj1" fmla="val 17580"/>
              <a:gd name="adj2" fmla="val 20163"/>
              <a:gd name="adj3" fmla="val 25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029">
              <a:solidFill>
                <a:schemeClr val="tx1"/>
              </a:solidFill>
            </a:endParaRPr>
          </a:p>
        </p:txBody>
      </p:sp>
      <p:sp>
        <p:nvSpPr>
          <p:cNvPr id="7" name="TextBox 6"/>
          <p:cNvSpPr txBox="1"/>
          <p:nvPr/>
        </p:nvSpPr>
        <p:spPr>
          <a:xfrm>
            <a:off x="152400" y="5791200"/>
            <a:ext cx="1981200" cy="369332"/>
          </a:xfrm>
          <a:prstGeom prst="rect">
            <a:avLst/>
          </a:prstGeom>
          <a:noFill/>
          <a:ln>
            <a:solidFill>
              <a:schemeClr val="accent1"/>
            </a:solidFill>
          </a:ln>
        </p:spPr>
        <p:txBody>
          <a:bodyPr wrap="square" rtlCol="0">
            <a:spAutoFit/>
          </a:bodyPr>
          <a:lstStyle/>
          <a:p>
            <a:r>
              <a:rPr lang="en-029" dirty="0" smtClean="0"/>
              <a:t>Parameters</a:t>
            </a:r>
          </a:p>
        </p:txBody>
      </p:sp>
      <p:sp>
        <p:nvSpPr>
          <p:cNvPr id="14" name="Freeform 13"/>
          <p:cNvSpPr/>
          <p:nvPr/>
        </p:nvSpPr>
        <p:spPr>
          <a:xfrm>
            <a:off x="1195754" y="6124858"/>
            <a:ext cx="3028640" cy="543228"/>
          </a:xfrm>
          <a:custGeom>
            <a:avLst/>
            <a:gdLst>
              <a:gd name="connsiteX0" fmla="*/ 0 w 3028640"/>
              <a:gd name="connsiteY0" fmla="*/ 8656 h 543228"/>
              <a:gd name="connsiteX1" fmla="*/ 56271 w 3028640"/>
              <a:gd name="connsiteY1" fmla="*/ 135265 h 543228"/>
              <a:gd name="connsiteX2" fmla="*/ 84406 w 3028640"/>
              <a:gd name="connsiteY2" fmla="*/ 219671 h 543228"/>
              <a:gd name="connsiteX3" fmla="*/ 112541 w 3028640"/>
              <a:gd name="connsiteY3" fmla="*/ 247807 h 543228"/>
              <a:gd name="connsiteX4" fmla="*/ 168812 w 3028640"/>
              <a:gd name="connsiteY4" fmla="*/ 332213 h 543228"/>
              <a:gd name="connsiteX5" fmla="*/ 225083 w 3028640"/>
              <a:gd name="connsiteY5" fmla="*/ 388484 h 543228"/>
              <a:gd name="connsiteX6" fmla="*/ 253218 w 3028640"/>
              <a:gd name="connsiteY6" fmla="*/ 430687 h 543228"/>
              <a:gd name="connsiteX7" fmla="*/ 323557 w 3028640"/>
              <a:gd name="connsiteY7" fmla="*/ 486957 h 543228"/>
              <a:gd name="connsiteX8" fmla="*/ 407963 w 3028640"/>
              <a:gd name="connsiteY8" fmla="*/ 515093 h 543228"/>
              <a:gd name="connsiteX9" fmla="*/ 520504 w 3028640"/>
              <a:gd name="connsiteY9" fmla="*/ 543228 h 543228"/>
              <a:gd name="connsiteX10" fmla="*/ 633046 w 3028640"/>
              <a:gd name="connsiteY10" fmla="*/ 529160 h 543228"/>
              <a:gd name="connsiteX11" fmla="*/ 717452 w 3028640"/>
              <a:gd name="connsiteY11" fmla="*/ 515093 h 543228"/>
              <a:gd name="connsiteX12" fmla="*/ 829994 w 3028640"/>
              <a:gd name="connsiteY12" fmla="*/ 501025 h 543228"/>
              <a:gd name="connsiteX13" fmla="*/ 1012874 w 3028640"/>
              <a:gd name="connsiteY13" fmla="*/ 458822 h 543228"/>
              <a:gd name="connsiteX14" fmla="*/ 1153551 w 3028640"/>
              <a:gd name="connsiteY14" fmla="*/ 430687 h 543228"/>
              <a:gd name="connsiteX15" fmla="*/ 1223889 w 3028640"/>
              <a:gd name="connsiteY15" fmla="*/ 416619 h 543228"/>
              <a:gd name="connsiteX16" fmla="*/ 1294228 w 3028640"/>
              <a:gd name="connsiteY16" fmla="*/ 402551 h 543228"/>
              <a:gd name="connsiteX17" fmla="*/ 1378634 w 3028640"/>
              <a:gd name="connsiteY17" fmla="*/ 374416 h 543228"/>
              <a:gd name="connsiteX18" fmla="*/ 1519311 w 3028640"/>
              <a:gd name="connsiteY18" fmla="*/ 346280 h 543228"/>
              <a:gd name="connsiteX19" fmla="*/ 1589649 w 3028640"/>
              <a:gd name="connsiteY19" fmla="*/ 332213 h 543228"/>
              <a:gd name="connsiteX20" fmla="*/ 1688123 w 3028640"/>
              <a:gd name="connsiteY20" fmla="*/ 318145 h 543228"/>
              <a:gd name="connsiteX21" fmla="*/ 1814732 w 3028640"/>
              <a:gd name="connsiteY21" fmla="*/ 304077 h 543228"/>
              <a:gd name="connsiteX22" fmla="*/ 1899138 w 3028640"/>
              <a:gd name="connsiteY22" fmla="*/ 290010 h 543228"/>
              <a:gd name="connsiteX23" fmla="*/ 2025748 w 3028640"/>
              <a:gd name="connsiteY23" fmla="*/ 275942 h 543228"/>
              <a:gd name="connsiteX24" fmla="*/ 2124221 w 3028640"/>
              <a:gd name="connsiteY24" fmla="*/ 261874 h 543228"/>
              <a:gd name="connsiteX25" fmla="*/ 2264898 w 3028640"/>
              <a:gd name="connsiteY25" fmla="*/ 247807 h 543228"/>
              <a:gd name="connsiteX26" fmla="*/ 2433711 w 3028640"/>
              <a:gd name="connsiteY26" fmla="*/ 219671 h 543228"/>
              <a:gd name="connsiteX27" fmla="*/ 2518117 w 3028640"/>
              <a:gd name="connsiteY27" fmla="*/ 191536 h 543228"/>
              <a:gd name="connsiteX28" fmla="*/ 2602523 w 3028640"/>
              <a:gd name="connsiteY28" fmla="*/ 177468 h 543228"/>
              <a:gd name="connsiteX29" fmla="*/ 2743200 w 3028640"/>
              <a:gd name="connsiteY29" fmla="*/ 135265 h 543228"/>
              <a:gd name="connsiteX30" fmla="*/ 2912012 w 3028640"/>
              <a:gd name="connsiteY30" fmla="*/ 78994 h 543228"/>
              <a:gd name="connsiteX31" fmla="*/ 2954215 w 3028640"/>
              <a:gd name="connsiteY31" fmla="*/ 64927 h 543228"/>
              <a:gd name="connsiteX32" fmla="*/ 2996418 w 3028640"/>
              <a:gd name="connsiteY32" fmla="*/ 50859 h 543228"/>
              <a:gd name="connsiteX33" fmla="*/ 2954215 w 3028640"/>
              <a:gd name="connsiteY33" fmla="*/ 36791 h 543228"/>
              <a:gd name="connsiteX34" fmla="*/ 2897944 w 3028640"/>
              <a:gd name="connsiteY34" fmla="*/ 8656 h 543228"/>
              <a:gd name="connsiteX35" fmla="*/ 3010486 w 3028640"/>
              <a:gd name="connsiteY35" fmla="*/ 22724 h 543228"/>
              <a:gd name="connsiteX36" fmla="*/ 2996418 w 3028640"/>
              <a:gd name="connsiteY36" fmla="*/ 93062 h 543228"/>
              <a:gd name="connsiteX37" fmla="*/ 2869809 w 3028640"/>
              <a:gd name="connsiteY37" fmla="*/ 64927 h 543228"/>
              <a:gd name="connsiteX38" fmla="*/ 2897944 w 3028640"/>
              <a:gd name="connsiteY38" fmla="*/ 107130 h 543228"/>
              <a:gd name="connsiteX39" fmla="*/ 2968283 w 3028640"/>
              <a:gd name="connsiteY39" fmla="*/ 177468 h 543228"/>
              <a:gd name="connsiteX40" fmla="*/ 2996418 w 3028640"/>
              <a:gd name="connsiteY40" fmla="*/ 205604 h 543228"/>
              <a:gd name="connsiteX41" fmla="*/ 2968283 w 3028640"/>
              <a:gd name="connsiteY41" fmla="*/ 177468 h 543228"/>
              <a:gd name="connsiteX42" fmla="*/ 2883877 w 3028640"/>
              <a:gd name="connsiteY42" fmla="*/ 78994 h 543228"/>
              <a:gd name="connsiteX43" fmla="*/ 2855741 w 3028640"/>
              <a:gd name="connsiteY43" fmla="*/ 50859 h 543228"/>
              <a:gd name="connsiteX44" fmla="*/ 2883877 w 3028640"/>
              <a:gd name="connsiteY44" fmla="*/ 78994 h 543228"/>
              <a:gd name="connsiteX45" fmla="*/ 2940148 w 3028640"/>
              <a:gd name="connsiteY45" fmla="*/ 135265 h 543228"/>
              <a:gd name="connsiteX46" fmla="*/ 2982351 w 3028640"/>
              <a:gd name="connsiteY46" fmla="*/ 163400 h 543228"/>
              <a:gd name="connsiteX47" fmla="*/ 2968283 w 3028640"/>
              <a:gd name="connsiteY47" fmla="*/ 121197 h 543228"/>
              <a:gd name="connsiteX48" fmla="*/ 2954215 w 3028640"/>
              <a:gd name="connsiteY48" fmla="*/ 177468 h 543228"/>
              <a:gd name="connsiteX49" fmla="*/ 2940148 w 3028640"/>
              <a:gd name="connsiteY49" fmla="*/ 64927 h 543228"/>
              <a:gd name="connsiteX50" fmla="*/ 2926080 w 3028640"/>
              <a:gd name="connsiteY50" fmla="*/ 107130 h 543228"/>
              <a:gd name="connsiteX51" fmla="*/ 2897944 w 3028640"/>
              <a:gd name="connsiteY51" fmla="*/ 78994 h 543228"/>
              <a:gd name="connsiteX52" fmla="*/ 2855741 w 3028640"/>
              <a:gd name="connsiteY52" fmla="*/ 93062 h 543228"/>
              <a:gd name="connsiteX53" fmla="*/ 2982351 w 3028640"/>
              <a:gd name="connsiteY53" fmla="*/ 78994 h 543228"/>
              <a:gd name="connsiteX54" fmla="*/ 2940148 w 3028640"/>
              <a:gd name="connsiteY54" fmla="*/ 93062 h 543228"/>
              <a:gd name="connsiteX55" fmla="*/ 2897944 w 3028640"/>
              <a:gd name="connsiteY55" fmla="*/ 78994 h 543228"/>
              <a:gd name="connsiteX56" fmla="*/ 2940148 w 3028640"/>
              <a:gd name="connsiteY56" fmla="*/ 64927 h 543228"/>
              <a:gd name="connsiteX57" fmla="*/ 2982351 w 3028640"/>
              <a:gd name="connsiteY57" fmla="*/ 50859 h 543228"/>
              <a:gd name="connsiteX58" fmla="*/ 2897944 w 3028640"/>
              <a:gd name="connsiteY58" fmla="*/ 22724 h 543228"/>
              <a:gd name="connsiteX59" fmla="*/ 2940148 w 3028640"/>
              <a:gd name="connsiteY59" fmla="*/ 36791 h 543228"/>
              <a:gd name="connsiteX60" fmla="*/ 2996418 w 3028640"/>
              <a:gd name="connsiteY60" fmla="*/ 64927 h 543228"/>
              <a:gd name="connsiteX61" fmla="*/ 2968283 w 3028640"/>
              <a:gd name="connsiteY61" fmla="*/ 149333 h 543228"/>
              <a:gd name="connsiteX62" fmla="*/ 2954215 w 3028640"/>
              <a:gd name="connsiteY62" fmla="*/ 107130 h 543228"/>
              <a:gd name="connsiteX63" fmla="*/ 2940148 w 3028640"/>
              <a:gd name="connsiteY63" fmla="*/ 121197 h 543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028640" h="543228">
                <a:moveTo>
                  <a:pt x="0" y="8656"/>
                </a:moveTo>
                <a:cubicBezTo>
                  <a:pt x="18757" y="50859"/>
                  <a:pt x="39119" y="92385"/>
                  <a:pt x="56271" y="135265"/>
                </a:cubicBezTo>
                <a:cubicBezTo>
                  <a:pt x="67285" y="162801"/>
                  <a:pt x="63436" y="198700"/>
                  <a:pt x="84406" y="219671"/>
                </a:cubicBezTo>
                <a:cubicBezTo>
                  <a:pt x="93784" y="229050"/>
                  <a:pt x="104583" y="237196"/>
                  <a:pt x="112541" y="247807"/>
                </a:cubicBezTo>
                <a:cubicBezTo>
                  <a:pt x="132830" y="274859"/>
                  <a:pt x="144902" y="308303"/>
                  <a:pt x="168812" y="332213"/>
                </a:cubicBezTo>
                <a:cubicBezTo>
                  <a:pt x="187569" y="350970"/>
                  <a:pt x="210369" y="366413"/>
                  <a:pt x="225083" y="388484"/>
                </a:cubicBezTo>
                <a:cubicBezTo>
                  <a:pt x="234461" y="402552"/>
                  <a:pt x="242656" y="417485"/>
                  <a:pt x="253218" y="430687"/>
                </a:cubicBezTo>
                <a:cubicBezTo>
                  <a:pt x="269345" y="450846"/>
                  <a:pt x="300867" y="476872"/>
                  <a:pt x="323557" y="486957"/>
                </a:cubicBezTo>
                <a:cubicBezTo>
                  <a:pt x="350658" y="499002"/>
                  <a:pt x="379828" y="505715"/>
                  <a:pt x="407963" y="515093"/>
                </a:cubicBezTo>
                <a:cubicBezTo>
                  <a:pt x="472842" y="536719"/>
                  <a:pt x="435638" y="526254"/>
                  <a:pt x="520504" y="543228"/>
                </a:cubicBezTo>
                <a:lnTo>
                  <a:pt x="633046" y="529160"/>
                </a:lnTo>
                <a:cubicBezTo>
                  <a:pt x="661283" y="525126"/>
                  <a:pt x="689215" y="519127"/>
                  <a:pt x="717452" y="515093"/>
                </a:cubicBezTo>
                <a:cubicBezTo>
                  <a:pt x="754878" y="509747"/>
                  <a:pt x="792480" y="505714"/>
                  <a:pt x="829994" y="501025"/>
                </a:cubicBezTo>
                <a:cubicBezTo>
                  <a:pt x="917565" y="471834"/>
                  <a:pt x="857653" y="489866"/>
                  <a:pt x="1012874" y="458822"/>
                </a:cubicBezTo>
                <a:lnTo>
                  <a:pt x="1153551" y="430687"/>
                </a:lnTo>
                <a:lnTo>
                  <a:pt x="1223889" y="416619"/>
                </a:lnTo>
                <a:cubicBezTo>
                  <a:pt x="1247335" y="411930"/>
                  <a:pt x="1271544" y="410112"/>
                  <a:pt x="1294228" y="402551"/>
                </a:cubicBezTo>
                <a:cubicBezTo>
                  <a:pt x="1322363" y="393173"/>
                  <a:pt x="1349553" y="380232"/>
                  <a:pt x="1378634" y="374416"/>
                </a:cubicBezTo>
                <a:lnTo>
                  <a:pt x="1519311" y="346280"/>
                </a:lnTo>
                <a:cubicBezTo>
                  <a:pt x="1542757" y="341591"/>
                  <a:pt x="1565979" y="335594"/>
                  <a:pt x="1589649" y="332213"/>
                </a:cubicBezTo>
                <a:lnTo>
                  <a:pt x="1688123" y="318145"/>
                </a:lnTo>
                <a:cubicBezTo>
                  <a:pt x="1730258" y="312878"/>
                  <a:pt x="1772642" y="309689"/>
                  <a:pt x="1814732" y="304077"/>
                </a:cubicBezTo>
                <a:cubicBezTo>
                  <a:pt x="1843005" y="300307"/>
                  <a:pt x="1870865" y="293780"/>
                  <a:pt x="1899138" y="290010"/>
                </a:cubicBezTo>
                <a:cubicBezTo>
                  <a:pt x="1941229" y="284398"/>
                  <a:pt x="1983613" y="281209"/>
                  <a:pt x="2025748" y="275942"/>
                </a:cubicBezTo>
                <a:cubicBezTo>
                  <a:pt x="2058650" y="271829"/>
                  <a:pt x="2091291" y="265748"/>
                  <a:pt x="2124221" y="261874"/>
                </a:cubicBezTo>
                <a:cubicBezTo>
                  <a:pt x="2171024" y="256368"/>
                  <a:pt x="2218060" y="253011"/>
                  <a:pt x="2264898" y="247807"/>
                </a:cubicBezTo>
                <a:cubicBezTo>
                  <a:pt x="2338832" y="239592"/>
                  <a:pt x="2370319" y="238689"/>
                  <a:pt x="2433711" y="219671"/>
                </a:cubicBezTo>
                <a:cubicBezTo>
                  <a:pt x="2462117" y="211149"/>
                  <a:pt x="2488863" y="196412"/>
                  <a:pt x="2518117" y="191536"/>
                </a:cubicBezTo>
                <a:cubicBezTo>
                  <a:pt x="2546252" y="186847"/>
                  <a:pt x="2574553" y="183062"/>
                  <a:pt x="2602523" y="177468"/>
                </a:cubicBezTo>
                <a:cubicBezTo>
                  <a:pt x="2655672" y="166838"/>
                  <a:pt x="2689375" y="153207"/>
                  <a:pt x="2743200" y="135265"/>
                </a:cubicBezTo>
                <a:lnTo>
                  <a:pt x="2912012" y="78994"/>
                </a:lnTo>
                <a:lnTo>
                  <a:pt x="2954215" y="64927"/>
                </a:lnTo>
                <a:lnTo>
                  <a:pt x="2996418" y="50859"/>
                </a:lnTo>
                <a:cubicBezTo>
                  <a:pt x="2982350" y="46170"/>
                  <a:pt x="2968756" y="39699"/>
                  <a:pt x="2954215" y="36791"/>
                </a:cubicBezTo>
                <a:cubicBezTo>
                  <a:pt x="2853186" y="16585"/>
                  <a:pt x="2818863" y="35017"/>
                  <a:pt x="2897944" y="8656"/>
                </a:cubicBezTo>
                <a:lnTo>
                  <a:pt x="3010486" y="22724"/>
                </a:lnTo>
                <a:cubicBezTo>
                  <a:pt x="3028640" y="38285"/>
                  <a:pt x="3017178" y="81199"/>
                  <a:pt x="2996418" y="93062"/>
                </a:cubicBezTo>
                <a:cubicBezTo>
                  <a:pt x="2978177" y="103485"/>
                  <a:pt x="2897071" y="74014"/>
                  <a:pt x="2869809" y="64927"/>
                </a:cubicBezTo>
                <a:cubicBezTo>
                  <a:pt x="2869809" y="64927"/>
                  <a:pt x="2886811" y="94406"/>
                  <a:pt x="2897944" y="107130"/>
                </a:cubicBezTo>
                <a:cubicBezTo>
                  <a:pt x="2919779" y="132084"/>
                  <a:pt x="2944837" y="154022"/>
                  <a:pt x="2968283" y="177468"/>
                </a:cubicBezTo>
                <a:lnTo>
                  <a:pt x="2996418" y="205604"/>
                </a:lnTo>
                <a:cubicBezTo>
                  <a:pt x="2996418" y="205604"/>
                  <a:pt x="2975640" y="188504"/>
                  <a:pt x="2968283" y="177468"/>
                </a:cubicBezTo>
                <a:cubicBezTo>
                  <a:pt x="2925435" y="113195"/>
                  <a:pt x="2952102" y="147218"/>
                  <a:pt x="2883877" y="78994"/>
                </a:cubicBezTo>
                <a:lnTo>
                  <a:pt x="2855741" y="50859"/>
                </a:lnTo>
                <a:lnTo>
                  <a:pt x="2883877" y="78994"/>
                </a:lnTo>
                <a:lnTo>
                  <a:pt x="2940148" y="135265"/>
                </a:lnTo>
                <a:lnTo>
                  <a:pt x="2982351" y="163400"/>
                </a:lnTo>
                <a:cubicBezTo>
                  <a:pt x="2977662" y="149332"/>
                  <a:pt x="2981546" y="114565"/>
                  <a:pt x="2968283" y="121197"/>
                </a:cubicBezTo>
                <a:cubicBezTo>
                  <a:pt x="2950990" y="129844"/>
                  <a:pt x="2962862" y="194761"/>
                  <a:pt x="2954215" y="177468"/>
                </a:cubicBezTo>
                <a:cubicBezTo>
                  <a:pt x="2937308" y="143654"/>
                  <a:pt x="2944837" y="102441"/>
                  <a:pt x="2940148" y="64927"/>
                </a:cubicBezTo>
                <a:cubicBezTo>
                  <a:pt x="2935459" y="78995"/>
                  <a:pt x="2940148" y="102441"/>
                  <a:pt x="2926080" y="107130"/>
                </a:cubicBezTo>
                <a:cubicBezTo>
                  <a:pt x="2913497" y="111324"/>
                  <a:pt x="2910950" y="81595"/>
                  <a:pt x="2897944" y="78994"/>
                </a:cubicBezTo>
                <a:cubicBezTo>
                  <a:pt x="2883403" y="76086"/>
                  <a:pt x="2840912" y="93062"/>
                  <a:pt x="2855741" y="93062"/>
                </a:cubicBezTo>
                <a:cubicBezTo>
                  <a:pt x="2898204" y="93062"/>
                  <a:pt x="2940148" y="83683"/>
                  <a:pt x="2982351" y="78994"/>
                </a:cubicBezTo>
                <a:cubicBezTo>
                  <a:pt x="2968283" y="83683"/>
                  <a:pt x="2954977" y="93062"/>
                  <a:pt x="2940148" y="93062"/>
                </a:cubicBezTo>
                <a:cubicBezTo>
                  <a:pt x="2925319" y="93062"/>
                  <a:pt x="2897944" y="93823"/>
                  <a:pt x="2897944" y="78994"/>
                </a:cubicBezTo>
                <a:cubicBezTo>
                  <a:pt x="2897944" y="64165"/>
                  <a:pt x="2926080" y="69616"/>
                  <a:pt x="2940148" y="64927"/>
                </a:cubicBezTo>
                <a:lnTo>
                  <a:pt x="2982351" y="50859"/>
                </a:lnTo>
                <a:lnTo>
                  <a:pt x="2897944" y="22724"/>
                </a:lnTo>
                <a:lnTo>
                  <a:pt x="2940148" y="36791"/>
                </a:lnTo>
                <a:cubicBezTo>
                  <a:pt x="2970448" y="26691"/>
                  <a:pt x="3003632" y="0"/>
                  <a:pt x="2996418" y="64927"/>
                </a:cubicBezTo>
                <a:cubicBezTo>
                  <a:pt x="2993143" y="94403"/>
                  <a:pt x="2968283" y="149333"/>
                  <a:pt x="2968283" y="149333"/>
                </a:cubicBezTo>
                <a:cubicBezTo>
                  <a:pt x="2963594" y="135265"/>
                  <a:pt x="2969044" y="107130"/>
                  <a:pt x="2954215" y="107130"/>
                </a:cubicBezTo>
                <a:cubicBezTo>
                  <a:pt x="2937182" y="107130"/>
                  <a:pt x="2940148" y="196481"/>
                  <a:pt x="2940148" y="121197"/>
                </a:cubicBezTo>
              </a:path>
            </a:pathLst>
          </a:cu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029"/>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Behaviours Contd.</a:t>
            </a:r>
            <a:endParaRPr lang="en-029" dirty="0"/>
          </a:p>
        </p:txBody>
      </p:sp>
      <p:sp>
        <p:nvSpPr>
          <p:cNvPr id="3" name="Content Placeholder 2"/>
          <p:cNvSpPr>
            <a:spLocks noGrp="1"/>
          </p:cNvSpPr>
          <p:nvPr>
            <p:ph idx="1"/>
          </p:nvPr>
        </p:nvSpPr>
        <p:spPr>
          <a:xfrm>
            <a:off x="628650" y="1825625"/>
            <a:ext cx="7886700" cy="3279775"/>
          </a:xfrm>
        </p:spPr>
        <p:txBody>
          <a:bodyPr>
            <a:noAutofit/>
          </a:bodyPr>
          <a:lstStyle/>
          <a:p>
            <a:r>
              <a:rPr lang="en-029" dirty="0" smtClean="0"/>
              <a:t>A </a:t>
            </a:r>
            <a:r>
              <a:rPr lang="en-029" b="1" dirty="0" smtClean="0"/>
              <a:t>return type </a:t>
            </a:r>
            <a:r>
              <a:rPr lang="en-029" dirty="0" smtClean="0"/>
              <a:t>is specified after a colon at the end of an operation’s signature and specifies the type of object that will be returned by the operation</a:t>
            </a:r>
          </a:p>
          <a:p>
            <a:r>
              <a:rPr lang="en-029" dirty="0" smtClean="0"/>
              <a:t>There is one exception where you don’t need to specify a return type: when you are declaring a class’s constructor</a:t>
            </a:r>
            <a:endParaRPr lang="en-029"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Behaviours</a:t>
            </a:r>
            <a:endParaRPr lang="en-029" dirty="0"/>
          </a:p>
        </p:txBody>
      </p:sp>
      <p:pic>
        <p:nvPicPr>
          <p:cNvPr id="51202" name="Picture 2"/>
          <p:cNvPicPr>
            <a:picLocks noGrp="1" noChangeAspect="1" noChangeArrowheads="1"/>
          </p:cNvPicPr>
          <p:nvPr>
            <p:ph sz="half" idx="1"/>
          </p:nvPr>
        </p:nvPicPr>
        <p:blipFill>
          <a:blip r:embed="rId2" cstate="print"/>
          <a:srcRect/>
          <a:stretch>
            <a:fillRect/>
          </a:stretch>
        </p:blipFill>
        <p:spPr bwMode="auto">
          <a:xfrm>
            <a:off x="228600" y="1752600"/>
            <a:ext cx="5181600" cy="2164411"/>
          </a:xfrm>
          <a:prstGeom prst="rect">
            <a:avLst/>
          </a:prstGeom>
          <a:noFill/>
          <a:ln w="9525">
            <a:noFill/>
            <a:miter lim="800000"/>
            <a:headEnd/>
            <a:tailEnd/>
          </a:ln>
        </p:spPr>
      </p:pic>
      <p:pic>
        <p:nvPicPr>
          <p:cNvPr id="51203" name="Picture 3"/>
          <p:cNvPicPr>
            <a:picLocks noGrp="1" noChangeAspect="1" noChangeArrowheads="1"/>
          </p:cNvPicPr>
          <p:nvPr>
            <p:ph sz="half" idx="2"/>
          </p:nvPr>
        </p:nvPicPr>
        <p:blipFill>
          <a:blip r:embed="rId3" cstate="print"/>
          <a:srcRect/>
          <a:stretch>
            <a:fillRect/>
          </a:stretch>
        </p:blipFill>
        <p:spPr bwMode="auto">
          <a:xfrm>
            <a:off x="3048000" y="3962400"/>
            <a:ext cx="6096000" cy="2438400"/>
          </a:xfrm>
          <a:prstGeom prst="rect">
            <a:avLst/>
          </a:prstGeom>
          <a:noFill/>
          <a:ln w="9525">
            <a:noFill/>
            <a:miter lim="800000"/>
            <a:headEnd/>
            <a:tailEnd/>
          </a:ln>
        </p:spPr>
      </p:pic>
      <p:sp>
        <p:nvSpPr>
          <p:cNvPr id="7" name="Bent-Up Arrow 6"/>
          <p:cNvSpPr/>
          <p:nvPr/>
        </p:nvSpPr>
        <p:spPr>
          <a:xfrm flipV="1">
            <a:off x="5410200" y="2057400"/>
            <a:ext cx="2766636" cy="1744863"/>
          </a:xfrm>
          <a:prstGeom prst="bentUpArrow">
            <a:avLst>
              <a:gd name="adj1" fmla="val 17580"/>
              <a:gd name="adj2" fmla="val 20163"/>
              <a:gd name="adj3" fmla="val 25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029">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Static Class Members</a:t>
            </a:r>
            <a:endParaRPr lang="en-029" dirty="0"/>
          </a:p>
        </p:txBody>
      </p:sp>
      <p:sp>
        <p:nvSpPr>
          <p:cNvPr id="3" name="Content Placeholder 2"/>
          <p:cNvSpPr>
            <a:spLocks noGrp="1"/>
          </p:cNvSpPr>
          <p:nvPr>
            <p:ph idx="1"/>
          </p:nvPr>
        </p:nvSpPr>
        <p:spPr/>
        <p:txBody>
          <a:bodyPr/>
          <a:lstStyle/>
          <a:p>
            <a:r>
              <a:rPr lang="en-029" dirty="0" smtClean="0"/>
              <a:t>Sometimes you want all of the objects in a particular class to share the same copy of an attribute or operation. </a:t>
            </a:r>
          </a:p>
          <a:p>
            <a:r>
              <a:rPr lang="en-029" dirty="0" smtClean="0"/>
              <a:t>In this case the class’s attributes and operations are associated with the class itself and have a lifetime beyond that of the any objects that are instantiated from the class. </a:t>
            </a:r>
          </a:p>
          <a:p>
            <a:r>
              <a:rPr lang="en-029" dirty="0" smtClean="0"/>
              <a:t>This is where static attributes and operations become useful.</a:t>
            </a:r>
            <a:endParaRPr lang="en-029"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Static Class Member</a:t>
            </a:r>
            <a:endParaRPr lang="en-029" dirty="0"/>
          </a:p>
        </p:txBody>
      </p:sp>
      <p:sp>
        <p:nvSpPr>
          <p:cNvPr id="3" name="Content Placeholder 2"/>
          <p:cNvSpPr>
            <a:spLocks noGrp="1"/>
          </p:cNvSpPr>
          <p:nvPr>
            <p:ph idx="1"/>
          </p:nvPr>
        </p:nvSpPr>
        <p:spPr>
          <a:xfrm>
            <a:off x="628650" y="1447801"/>
            <a:ext cx="7905750" cy="1828799"/>
          </a:xfrm>
        </p:spPr>
        <p:txBody>
          <a:bodyPr>
            <a:noAutofit/>
          </a:bodyPr>
          <a:lstStyle/>
          <a:p>
            <a:r>
              <a:rPr lang="en-029" sz="2200" dirty="0" smtClean="0">
                <a:latin typeface="Arial" pitchFamily="34" charset="0"/>
                <a:cs typeface="Arial" pitchFamily="34" charset="0"/>
              </a:rPr>
              <a:t>if we wanted to keep a count of all the </a:t>
            </a:r>
            <a:r>
              <a:rPr lang="en-029" sz="2200" dirty="0" err="1" smtClean="0">
                <a:latin typeface="Arial" pitchFamily="34" charset="0"/>
                <a:cs typeface="Arial" pitchFamily="34" charset="0"/>
              </a:rPr>
              <a:t>BlogAccount</a:t>
            </a:r>
            <a:r>
              <a:rPr lang="en-029" sz="2200" dirty="0" smtClean="0">
                <a:latin typeface="Arial" pitchFamily="34" charset="0"/>
                <a:cs typeface="Arial" pitchFamily="34" charset="0"/>
              </a:rPr>
              <a:t> objects currently alive in the system, then this counter would be a good candidate for being a static class attribute.</a:t>
            </a:r>
          </a:p>
          <a:p>
            <a:r>
              <a:rPr lang="en-029" sz="2200" dirty="0" smtClean="0">
                <a:latin typeface="Arial" pitchFamily="34" charset="0"/>
                <a:cs typeface="Arial" pitchFamily="34" charset="0"/>
              </a:rPr>
              <a:t>Rather than the counter attribute being associated with any one object, it is associated with the </a:t>
            </a:r>
            <a:r>
              <a:rPr lang="en-029" sz="2200" dirty="0" err="1" smtClean="0">
                <a:latin typeface="Arial" pitchFamily="34" charset="0"/>
                <a:cs typeface="Arial" pitchFamily="34" charset="0"/>
              </a:rPr>
              <a:t>BlogAccount</a:t>
            </a:r>
            <a:r>
              <a:rPr lang="en-029" sz="2200" dirty="0" smtClean="0">
                <a:latin typeface="Arial" pitchFamily="34" charset="0"/>
                <a:cs typeface="Arial" pitchFamily="34" charset="0"/>
              </a:rPr>
              <a:t> class and is therefore a static attribute</a:t>
            </a:r>
            <a:endParaRPr lang="en-029" sz="2200" dirty="0">
              <a:latin typeface="Arial" pitchFamily="34" charset="0"/>
              <a:cs typeface="Arial" pitchFamily="34" charset="0"/>
            </a:endParaRPr>
          </a:p>
        </p:txBody>
      </p:sp>
      <p:sp>
        <p:nvSpPr>
          <p:cNvPr id="52226" name="AutoShape 2" descr="An attribute or operation is made static in UML by underlining it; the accountCounter attribute will be used to keep a running count of the number of objects created from the BlogAccount clas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029"/>
          </a:p>
        </p:txBody>
      </p:sp>
      <p:pic>
        <p:nvPicPr>
          <p:cNvPr id="52227" name="Picture 3"/>
          <p:cNvPicPr>
            <a:picLocks noChangeAspect="1" noChangeArrowheads="1"/>
          </p:cNvPicPr>
          <p:nvPr/>
        </p:nvPicPr>
        <p:blipFill>
          <a:blip r:embed="rId2" cstate="print"/>
          <a:srcRect/>
          <a:stretch>
            <a:fillRect/>
          </a:stretch>
        </p:blipFill>
        <p:spPr bwMode="auto">
          <a:xfrm>
            <a:off x="990600" y="3657599"/>
            <a:ext cx="7391400" cy="3025719"/>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029" dirty="0" smtClean="0"/>
              <a:t>Relationships between Classes</a:t>
            </a:r>
            <a:endParaRPr lang="en-029" dirty="0"/>
          </a:p>
        </p:txBody>
      </p:sp>
      <p:pic>
        <p:nvPicPr>
          <p:cNvPr id="67586" name="Picture 2"/>
          <p:cNvPicPr>
            <a:picLocks noGrp="1" noChangeAspect="1" noChangeArrowheads="1"/>
          </p:cNvPicPr>
          <p:nvPr>
            <p:ph idx="1"/>
          </p:nvPr>
        </p:nvPicPr>
        <p:blipFill>
          <a:blip r:embed="rId2" cstate="print"/>
          <a:srcRect/>
          <a:stretch>
            <a:fillRect/>
          </a:stretch>
        </p:blipFill>
        <p:spPr bwMode="auto">
          <a:xfrm>
            <a:off x="-1" y="1752600"/>
            <a:ext cx="9117981" cy="36576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029" dirty="0" smtClean="0"/>
              <a:t>The relationship between classes and objects</a:t>
            </a:r>
            <a:endParaRPr lang="en-029" dirty="0"/>
          </a:p>
        </p:txBody>
      </p:sp>
      <p:pic>
        <p:nvPicPr>
          <p:cNvPr id="1026" name="Picture 2"/>
          <p:cNvPicPr>
            <a:picLocks noChangeAspect="1" noChangeArrowheads="1"/>
          </p:cNvPicPr>
          <p:nvPr/>
        </p:nvPicPr>
        <p:blipFill>
          <a:blip r:embed="rId2" cstate="print"/>
          <a:srcRect/>
          <a:stretch>
            <a:fillRect/>
          </a:stretch>
        </p:blipFill>
        <p:spPr bwMode="auto">
          <a:xfrm>
            <a:off x="1066800" y="1905000"/>
            <a:ext cx="7191910" cy="42672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Dependency</a:t>
            </a:r>
            <a:endParaRPr lang="en-029" dirty="0"/>
          </a:p>
        </p:txBody>
      </p:sp>
      <p:pic>
        <p:nvPicPr>
          <p:cNvPr id="68611" name="Picture 3"/>
          <p:cNvPicPr>
            <a:picLocks noGrp="1" noChangeAspect="1" noChangeArrowheads="1"/>
          </p:cNvPicPr>
          <p:nvPr>
            <p:ph sz="half" idx="1"/>
          </p:nvPr>
        </p:nvPicPr>
        <p:blipFill>
          <a:blip r:embed="rId2" cstate="print"/>
          <a:srcRect/>
          <a:stretch>
            <a:fillRect/>
          </a:stretch>
        </p:blipFill>
        <p:spPr bwMode="auto">
          <a:xfrm>
            <a:off x="0" y="2438400"/>
            <a:ext cx="5256234" cy="2057400"/>
          </a:xfrm>
          <a:prstGeom prst="rect">
            <a:avLst/>
          </a:prstGeom>
          <a:noFill/>
          <a:ln w="9525">
            <a:noFill/>
            <a:miter lim="800000"/>
            <a:headEnd/>
            <a:tailEnd/>
          </a:ln>
        </p:spPr>
      </p:pic>
      <p:sp>
        <p:nvSpPr>
          <p:cNvPr id="8" name="Content Placeholder 7"/>
          <p:cNvSpPr>
            <a:spLocks noGrp="1"/>
          </p:cNvSpPr>
          <p:nvPr>
            <p:ph sz="half" idx="2"/>
          </p:nvPr>
        </p:nvSpPr>
        <p:spPr>
          <a:xfrm>
            <a:off x="5257800" y="1828800"/>
            <a:ext cx="3886200" cy="4800600"/>
          </a:xfrm>
        </p:spPr>
        <p:txBody>
          <a:bodyPr>
            <a:normAutofit fontScale="70000" lnSpcReduction="20000"/>
          </a:bodyPr>
          <a:lstStyle/>
          <a:p>
            <a:r>
              <a:rPr lang="en-029" dirty="0" smtClean="0"/>
              <a:t>a </a:t>
            </a:r>
            <a:r>
              <a:rPr lang="en-029" b="1" dirty="0" smtClean="0"/>
              <a:t>Dependency</a:t>
            </a:r>
            <a:r>
              <a:rPr lang="en-029" dirty="0" smtClean="0"/>
              <a:t> is a relationship that shows that an element, or set of elements, requires other model elements for their specification or implementation</a:t>
            </a:r>
          </a:p>
          <a:p>
            <a:r>
              <a:rPr lang="en-029" dirty="0" smtClean="0"/>
              <a:t>dependency is called a </a:t>
            </a:r>
            <a:r>
              <a:rPr lang="en-029" b="1" dirty="0" smtClean="0"/>
              <a:t>supplier</a:t>
            </a:r>
            <a:r>
              <a:rPr lang="en-029" dirty="0" smtClean="0"/>
              <a:t> - </a:t>
            </a:r>
            <a:r>
              <a:rPr lang="en-029" b="1" dirty="0" smtClean="0"/>
              <a:t>client</a:t>
            </a:r>
            <a:r>
              <a:rPr lang="en-029" dirty="0" smtClean="0"/>
              <a:t> relationship, where supplier </a:t>
            </a:r>
            <a:r>
              <a:rPr lang="en-029" i="1" dirty="0" smtClean="0">
                <a:solidFill>
                  <a:srgbClr val="FF0000"/>
                </a:solidFill>
              </a:rPr>
              <a:t>provides something to the client, and thus the client is in some sense incomplete while semantically or structurally dependent on the </a:t>
            </a:r>
            <a:r>
              <a:rPr lang="en-029" i="1" dirty="0" err="1" smtClean="0">
                <a:solidFill>
                  <a:srgbClr val="FF0000"/>
                </a:solidFill>
              </a:rPr>
              <a:t>the</a:t>
            </a:r>
            <a:r>
              <a:rPr lang="en-029" i="1" dirty="0" smtClean="0">
                <a:solidFill>
                  <a:srgbClr val="FF0000"/>
                </a:solidFill>
              </a:rPr>
              <a:t> supplier element(s).</a:t>
            </a:r>
          </a:p>
          <a:p>
            <a:r>
              <a:rPr lang="en-029" dirty="0" smtClean="0"/>
              <a:t>Modification of the supplier may impact the client elements.</a:t>
            </a:r>
            <a:endParaRPr lang="en-029"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Association</a:t>
            </a:r>
            <a:endParaRPr lang="en-029" dirty="0"/>
          </a:p>
        </p:txBody>
      </p:sp>
      <p:sp>
        <p:nvSpPr>
          <p:cNvPr id="4" name="Content Placeholder 3"/>
          <p:cNvSpPr>
            <a:spLocks noGrp="1"/>
          </p:cNvSpPr>
          <p:nvPr>
            <p:ph sz="half" idx="2"/>
          </p:nvPr>
        </p:nvSpPr>
        <p:spPr>
          <a:xfrm>
            <a:off x="6191250" y="1828800"/>
            <a:ext cx="2952750" cy="4648200"/>
          </a:xfrm>
        </p:spPr>
        <p:txBody>
          <a:bodyPr>
            <a:normAutofit fontScale="77500" lnSpcReduction="20000"/>
          </a:bodyPr>
          <a:lstStyle/>
          <a:p>
            <a:r>
              <a:rPr lang="en-029" dirty="0" smtClean="0"/>
              <a:t>association means that a class will actually contain a reference to an object, or objects, of the other class in the form of an attribute </a:t>
            </a:r>
          </a:p>
          <a:p>
            <a:r>
              <a:rPr lang="en-029" dirty="0" smtClean="0"/>
              <a:t>In association a class works with an object of another class – It is not just a dependency</a:t>
            </a:r>
          </a:p>
          <a:p>
            <a:r>
              <a:rPr lang="en-029" dirty="0" smtClean="0"/>
              <a:t>Association is shown using a simple line connecting two classes</a:t>
            </a:r>
            <a:endParaRPr lang="en-029" dirty="0"/>
          </a:p>
        </p:txBody>
      </p:sp>
      <p:pic>
        <p:nvPicPr>
          <p:cNvPr id="69634" name="Picture 2"/>
          <p:cNvPicPr>
            <a:picLocks noGrp="1" noChangeAspect="1" noChangeArrowheads="1"/>
          </p:cNvPicPr>
          <p:nvPr>
            <p:ph sz="half" idx="1"/>
          </p:nvPr>
        </p:nvPicPr>
        <p:blipFill>
          <a:blip r:embed="rId2" cstate="print"/>
          <a:srcRect/>
          <a:stretch>
            <a:fillRect/>
          </a:stretch>
        </p:blipFill>
        <p:spPr bwMode="auto">
          <a:xfrm>
            <a:off x="381000" y="2133600"/>
            <a:ext cx="6074356" cy="38100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209798" y="3124200"/>
            <a:ext cx="5791200" cy="914401"/>
          </a:xfrm>
        </p:spPr>
        <p:txBody>
          <a:bodyPr>
            <a:normAutofit fontScale="90000"/>
          </a:bodyPr>
          <a:lstStyle/>
          <a:p>
            <a:r>
              <a:rPr lang="en-029" sz="3200" dirty="0" smtClean="0"/>
              <a:t>Association contd. (no navigation)</a:t>
            </a:r>
            <a:endParaRPr lang="en-029" sz="3200" dirty="0"/>
          </a:p>
        </p:txBody>
      </p:sp>
      <p:pic>
        <p:nvPicPr>
          <p:cNvPr id="5" name="Picture 2"/>
          <p:cNvPicPr>
            <a:picLocks noGrp="1" noChangeAspect="1" noChangeArrowheads="1"/>
          </p:cNvPicPr>
          <p:nvPr>
            <p:ph sz="half" idx="1"/>
          </p:nvPr>
        </p:nvPicPr>
        <p:blipFill>
          <a:blip r:embed="rId2" cstate="print"/>
          <a:srcRect/>
          <a:stretch>
            <a:fillRect/>
          </a:stretch>
        </p:blipFill>
        <p:spPr bwMode="auto">
          <a:xfrm>
            <a:off x="2514600" y="3810000"/>
            <a:ext cx="5723912" cy="2667000"/>
          </a:xfrm>
          <a:prstGeom prst="rect">
            <a:avLst/>
          </a:prstGeom>
          <a:noFill/>
          <a:ln w="9525">
            <a:noFill/>
            <a:miter lim="800000"/>
            <a:headEnd/>
            <a:tailEnd/>
          </a:ln>
        </p:spPr>
      </p:pic>
      <p:pic>
        <p:nvPicPr>
          <p:cNvPr id="70659" name="Picture 3"/>
          <p:cNvPicPr>
            <a:picLocks noGrp="1" noChangeAspect="1" noChangeArrowheads="1"/>
          </p:cNvPicPr>
          <p:nvPr>
            <p:ph sz="half" idx="2"/>
          </p:nvPr>
        </p:nvPicPr>
        <p:blipFill>
          <a:blip r:embed="rId3" cstate="print"/>
          <a:srcRect l="19876" t="38636" r="39130" b="30431"/>
          <a:stretch>
            <a:fillRect/>
          </a:stretch>
        </p:blipFill>
        <p:spPr bwMode="auto">
          <a:xfrm>
            <a:off x="1142999" y="304800"/>
            <a:ext cx="8001001" cy="3461852"/>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362198" y="2971800"/>
            <a:ext cx="6096001" cy="914401"/>
          </a:xfrm>
        </p:spPr>
        <p:txBody>
          <a:bodyPr>
            <a:normAutofit fontScale="90000"/>
          </a:bodyPr>
          <a:lstStyle/>
          <a:p>
            <a:r>
              <a:rPr lang="en-029" sz="3200" dirty="0" smtClean="0"/>
              <a:t>Association contd. (with navigation)</a:t>
            </a:r>
            <a:endParaRPr lang="en-029" sz="3200" dirty="0"/>
          </a:p>
        </p:txBody>
      </p:sp>
      <p:pic>
        <p:nvPicPr>
          <p:cNvPr id="6" name="Picture 3"/>
          <p:cNvPicPr>
            <a:picLocks noChangeAspect="1" noChangeArrowheads="1"/>
          </p:cNvPicPr>
          <p:nvPr/>
        </p:nvPicPr>
        <p:blipFill>
          <a:blip r:embed="rId2" cstate="print"/>
          <a:srcRect/>
          <a:stretch>
            <a:fillRect/>
          </a:stretch>
        </p:blipFill>
        <p:spPr bwMode="auto">
          <a:xfrm>
            <a:off x="1447800" y="4038600"/>
            <a:ext cx="7366000" cy="2209800"/>
          </a:xfrm>
          <a:prstGeom prst="rect">
            <a:avLst/>
          </a:prstGeom>
          <a:noFill/>
          <a:ln w="9525">
            <a:noFill/>
            <a:miter lim="800000"/>
            <a:headEnd/>
            <a:tailEnd/>
          </a:ln>
        </p:spPr>
      </p:pic>
      <p:pic>
        <p:nvPicPr>
          <p:cNvPr id="72705" name="Picture 1"/>
          <p:cNvPicPr>
            <a:picLocks noChangeAspect="1" noChangeArrowheads="1"/>
          </p:cNvPicPr>
          <p:nvPr/>
        </p:nvPicPr>
        <p:blipFill>
          <a:blip r:embed="rId3" cstate="print"/>
          <a:srcRect l="19912" t="31250" r="39678" b="37500"/>
          <a:stretch>
            <a:fillRect/>
          </a:stretch>
        </p:blipFill>
        <p:spPr bwMode="auto">
          <a:xfrm>
            <a:off x="1143000" y="457200"/>
            <a:ext cx="7711440" cy="33528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Association Classes</a:t>
            </a:r>
            <a:endParaRPr lang="en-029" dirty="0"/>
          </a:p>
        </p:txBody>
      </p:sp>
      <p:sp>
        <p:nvSpPr>
          <p:cNvPr id="3" name="Content Placeholder 2"/>
          <p:cNvSpPr>
            <a:spLocks noGrp="1"/>
          </p:cNvSpPr>
          <p:nvPr>
            <p:ph idx="1"/>
          </p:nvPr>
        </p:nvSpPr>
        <p:spPr>
          <a:xfrm>
            <a:off x="609600" y="1600201"/>
            <a:ext cx="7886700" cy="1752600"/>
          </a:xfrm>
        </p:spPr>
        <p:txBody>
          <a:bodyPr>
            <a:normAutofit fontScale="85000" lnSpcReduction="20000"/>
          </a:bodyPr>
          <a:lstStyle/>
          <a:p>
            <a:r>
              <a:rPr lang="en-029" dirty="0" smtClean="0"/>
              <a:t>Sometimes an association itself introduces new classes. </a:t>
            </a:r>
          </a:p>
          <a:p>
            <a:r>
              <a:rPr lang="en-029" dirty="0" smtClean="0"/>
              <a:t>Association classes are particularly useful in when you want to show that a class is related to two classes </a:t>
            </a:r>
            <a:r>
              <a:rPr lang="en-029" i="1" dirty="0" smtClean="0"/>
              <a:t>because</a:t>
            </a:r>
            <a:r>
              <a:rPr lang="en-029" dirty="0" smtClean="0"/>
              <a:t> those two classes have a relationship with each other</a:t>
            </a:r>
            <a:endParaRPr lang="en-029" dirty="0"/>
          </a:p>
        </p:txBody>
      </p:sp>
      <p:pic>
        <p:nvPicPr>
          <p:cNvPr id="73731" name="Picture 3"/>
          <p:cNvPicPr>
            <a:picLocks noChangeAspect="1" noChangeArrowheads="1"/>
          </p:cNvPicPr>
          <p:nvPr/>
        </p:nvPicPr>
        <p:blipFill>
          <a:blip r:embed="rId2" cstate="print"/>
          <a:srcRect/>
          <a:stretch>
            <a:fillRect/>
          </a:stretch>
        </p:blipFill>
        <p:spPr bwMode="auto">
          <a:xfrm>
            <a:off x="152400" y="3429000"/>
            <a:ext cx="5690936" cy="2057400"/>
          </a:xfrm>
          <a:prstGeom prst="rect">
            <a:avLst/>
          </a:prstGeom>
          <a:noFill/>
          <a:ln w="9525">
            <a:noFill/>
            <a:miter lim="800000"/>
            <a:headEnd/>
            <a:tailEnd/>
          </a:ln>
        </p:spPr>
      </p:pic>
      <p:sp>
        <p:nvSpPr>
          <p:cNvPr id="6" name="TextBox 5"/>
          <p:cNvSpPr txBox="1"/>
          <p:nvPr/>
        </p:nvSpPr>
        <p:spPr>
          <a:xfrm>
            <a:off x="5715000" y="3276600"/>
            <a:ext cx="3429000" cy="3416320"/>
          </a:xfrm>
          <a:prstGeom prst="rect">
            <a:avLst/>
          </a:prstGeom>
          <a:noFill/>
          <a:ln>
            <a:solidFill>
              <a:schemeClr val="bg2"/>
            </a:solidFill>
          </a:ln>
        </p:spPr>
        <p:txBody>
          <a:bodyPr wrap="square" rtlCol="0">
            <a:spAutoFit/>
          </a:bodyPr>
          <a:lstStyle/>
          <a:p>
            <a:pPr>
              <a:buFont typeface="Arial" pitchFamily="34" charset="0"/>
              <a:buChar char="•"/>
            </a:pPr>
            <a:r>
              <a:rPr lang="en-029" dirty="0" smtClean="0">
                <a:solidFill>
                  <a:srgbClr val="FF0000"/>
                </a:solidFill>
              </a:rPr>
              <a:t>depending on the categories that the account contains, the blog entry is also associated with any number of categories.</a:t>
            </a:r>
          </a:p>
          <a:p>
            <a:pPr>
              <a:buFont typeface="Arial" pitchFamily="34" charset="0"/>
              <a:buChar char="•"/>
            </a:pPr>
            <a:endParaRPr lang="en-029" dirty="0" smtClean="0">
              <a:solidFill>
                <a:srgbClr val="FF0000"/>
              </a:solidFill>
            </a:endParaRPr>
          </a:p>
          <a:p>
            <a:r>
              <a:rPr lang="en-029" dirty="0" smtClean="0">
                <a:solidFill>
                  <a:srgbClr val="FF0000"/>
                </a:solidFill>
              </a:rPr>
              <a:t> </a:t>
            </a:r>
          </a:p>
          <a:p>
            <a:pPr>
              <a:buFont typeface="Arial" pitchFamily="34" charset="0"/>
              <a:buChar char="•"/>
            </a:pPr>
            <a:r>
              <a:rPr lang="en-029" dirty="0" smtClean="0">
                <a:solidFill>
                  <a:srgbClr val="FF0000"/>
                </a:solidFill>
              </a:rPr>
              <a:t>T</a:t>
            </a:r>
            <a:r>
              <a:rPr lang="en-029" u="sng" dirty="0" smtClean="0">
                <a:solidFill>
                  <a:srgbClr val="FF0000"/>
                </a:solidFill>
              </a:rPr>
              <a:t>he association relationship between a blog account and a blog entry results in an association relationship with a set of categories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029" sz="3200" dirty="0" smtClean="0"/>
              <a:t>Example method of implementing the association class</a:t>
            </a:r>
            <a:endParaRPr lang="en-029" sz="3200" dirty="0"/>
          </a:p>
        </p:txBody>
      </p:sp>
      <p:sp>
        <p:nvSpPr>
          <p:cNvPr id="71682" name="AutoShape 2" descr="If we change Figure 5-3 to incorporate the navigability arrow, then we can declare that you should be able to navigate from the blog to its entri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029"/>
          </a:p>
        </p:txBody>
      </p:sp>
      <p:pic>
        <p:nvPicPr>
          <p:cNvPr id="71684" name="Picture 4"/>
          <p:cNvPicPr>
            <a:picLocks noGrp="1" noChangeAspect="1" noChangeArrowheads="1"/>
          </p:cNvPicPr>
          <p:nvPr>
            <p:ph sz="half" idx="1"/>
          </p:nvPr>
        </p:nvPicPr>
        <p:blipFill>
          <a:blip r:embed="rId2" cstate="print"/>
          <a:srcRect/>
          <a:stretch>
            <a:fillRect/>
          </a:stretch>
        </p:blipFill>
        <p:spPr bwMode="auto">
          <a:xfrm>
            <a:off x="0" y="1981200"/>
            <a:ext cx="4082143" cy="1905000"/>
          </a:xfrm>
          <a:prstGeom prst="rect">
            <a:avLst/>
          </a:prstGeom>
          <a:noFill/>
          <a:ln w="9525">
            <a:noFill/>
            <a:miter lim="800000"/>
            <a:headEnd/>
            <a:tailEnd/>
          </a:ln>
        </p:spPr>
      </p:pic>
      <p:pic>
        <p:nvPicPr>
          <p:cNvPr id="71685" name="Picture 5"/>
          <p:cNvPicPr>
            <a:picLocks noGrp="1" noChangeAspect="1" noChangeArrowheads="1"/>
          </p:cNvPicPr>
          <p:nvPr>
            <p:ph sz="half" idx="2"/>
          </p:nvPr>
        </p:nvPicPr>
        <p:blipFill>
          <a:blip r:embed="rId3" cstate="print"/>
          <a:srcRect l="19630" t="34390" r="62691" b="37362"/>
          <a:stretch>
            <a:fillRect/>
          </a:stretch>
        </p:blipFill>
        <p:spPr bwMode="auto">
          <a:xfrm>
            <a:off x="4114800" y="1905000"/>
            <a:ext cx="4776158" cy="44958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Aggregation</a:t>
            </a:r>
            <a:endParaRPr lang="en-029" dirty="0"/>
          </a:p>
        </p:txBody>
      </p:sp>
      <p:sp>
        <p:nvSpPr>
          <p:cNvPr id="4" name="Content Placeholder 3"/>
          <p:cNvSpPr>
            <a:spLocks noGrp="1"/>
          </p:cNvSpPr>
          <p:nvPr>
            <p:ph sz="half" idx="2"/>
          </p:nvPr>
        </p:nvSpPr>
        <p:spPr>
          <a:xfrm>
            <a:off x="6019800" y="1825625"/>
            <a:ext cx="3124200" cy="4351338"/>
          </a:xfrm>
        </p:spPr>
        <p:txBody>
          <a:bodyPr>
            <a:normAutofit fontScale="77500" lnSpcReduction="20000"/>
          </a:bodyPr>
          <a:lstStyle/>
          <a:p>
            <a:r>
              <a:rPr lang="en-029" dirty="0" smtClean="0"/>
              <a:t>Aggregation is really just a stronger version of association and is used to indicate that a class actually </a:t>
            </a:r>
            <a:r>
              <a:rPr lang="en-029" i="1" dirty="0" smtClean="0"/>
              <a:t>owns but may share</a:t>
            </a:r>
            <a:r>
              <a:rPr lang="en-029" dirty="0" smtClean="0"/>
              <a:t> objects of another class.</a:t>
            </a:r>
          </a:p>
          <a:p>
            <a:r>
              <a:rPr lang="en-029" dirty="0" smtClean="0"/>
              <a:t>Usually in a language like java this can be implemented using an object reference as an attribute in the class</a:t>
            </a:r>
            <a:endParaRPr lang="en-029" dirty="0"/>
          </a:p>
        </p:txBody>
      </p:sp>
      <p:pic>
        <p:nvPicPr>
          <p:cNvPr id="74754" name="Picture 2"/>
          <p:cNvPicPr>
            <a:picLocks noGrp="1" noChangeAspect="1" noChangeArrowheads="1"/>
          </p:cNvPicPr>
          <p:nvPr>
            <p:ph sz="half" idx="1"/>
          </p:nvPr>
        </p:nvPicPr>
        <p:blipFill>
          <a:blip r:embed="rId2" cstate="print"/>
          <a:srcRect/>
          <a:stretch>
            <a:fillRect/>
          </a:stretch>
        </p:blipFill>
        <p:spPr bwMode="auto">
          <a:xfrm>
            <a:off x="228600" y="2362200"/>
            <a:ext cx="5816803" cy="19812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Composition</a:t>
            </a:r>
            <a:endParaRPr lang="en-029" dirty="0"/>
          </a:p>
        </p:txBody>
      </p:sp>
      <p:sp>
        <p:nvSpPr>
          <p:cNvPr id="4" name="Content Placeholder 3"/>
          <p:cNvSpPr>
            <a:spLocks noGrp="1"/>
          </p:cNvSpPr>
          <p:nvPr>
            <p:ph sz="half" idx="2"/>
          </p:nvPr>
        </p:nvSpPr>
        <p:spPr>
          <a:xfrm>
            <a:off x="5943600" y="1524000"/>
            <a:ext cx="3200400" cy="4351338"/>
          </a:xfrm>
        </p:spPr>
        <p:txBody>
          <a:bodyPr>
            <a:normAutofit fontScale="62500" lnSpcReduction="20000"/>
          </a:bodyPr>
          <a:lstStyle/>
          <a:p>
            <a:r>
              <a:rPr lang="en-029" dirty="0" smtClean="0"/>
              <a:t>Moving one step further down the class relationship line, composition is an even stronger relationship than aggregation, although they work in very similar ways.</a:t>
            </a:r>
          </a:p>
          <a:p>
            <a:r>
              <a:rPr lang="en-029" dirty="0" smtClean="0"/>
              <a:t>Composition is shown using a closed, or filled, diamond arrowhead</a:t>
            </a:r>
          </a:p>
          <a:p>
            <a:r>
              <a:rPr lang="en-029" dirty="0" smtClean="0"/>
              <a:t>Owns but does not share</a:t>
            </a:r>
          </a:p>
          <a:p>
            <a:r>
              <a:rPr lang="en-029" dirty="0" smtClean="0"/>
              <a:t>We could implement this by including the actual object as an attribute</a:t>
            </a:r>
            <a:endParaRPr lang="en-029" dirty="0"/>
          </a:p>
        </p:txBody>
      </p:sp>
      <p:pic>
        <p:nvPicPr>
          <p:cNvPr id="75778" name="Picture 2"/>
          <p:cNvPicPr>
            <a:picLocks noGrp="1" noChangeAspect="1" noChangeArrowheads="1"/>
          </p:cNvPicPr>
          <p:nvPr>
            <p:ph sz="half" idx="1"/>
          </p:nvPr>
        </p:nvPicPr>
        <p:blipFill>
          <a:blip r:embed="rId2" cstate="print"/>
          <a:srcRect/>
          <a:stretch>
            <a:fillRect/>
          </a:stretch>
        </p:blipFill>
        <p:spPr bwMode="auto">
          <a:xfrm>
            <a:off x="0" y="1752600"/>
            <a:ext cx="5923655" cy="41148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029" dirty="0" smtClean="0"/>
              <a:t>Aggregation vs. Composition in code</a:t>
            </a:r>
            <a:endParaRPr lang="en-029" dirty="0"/>
          </a:p>
        </p:txBody>
      </p:sp>
      <p:sp>
        <p:nvSpPr>
          <p:cNvPr id="3" name="Content Placeholder 2"/>
          <p:cNvSpPr>
            <a:spLocks noGrp="1"/>
          </p:cNvSpPr>
          <p:nvPr>
            <p:ph sz="half" idx="1"/>
          </p:nvPr>
        </p:nvSpPr>
        <p:spPr>
          <a:xfrm>
            <a:off x="152400" y="1825624"/>
            <a:ext cx="2286000" cy="4727575"/>
          </a:xfrm>
        </p:spPr>
        <p:txBody>
          <a:bodyPr>
            <a:normAutofit/>
          </a:bodyPr>
          <a:lstStyle/>
          <a:p>
            <a:r>
              <a:rPr lang="en-029" sz="2000" dirty="0" smtClean="0"/>
              <a:t>Not always easy to distinguish in code in a programming language</a:t>
            </a:r>
          </a:p>
          <a:p>
            <a:r>
              <a:rPr lang="en-029" sz="2000" dirty="0" smtClean="0"/>
              <a:t>Most times at the design level we can work with the weaker form and make a final decision at coding time</a:t>
            </a:r>
            <a:endParaRPr lang="en-029" sz="2000" dirty="0"/>
          </a:p>
        </p:txBody>
      </p:sp>
      <p:sp>
        <p:nvSpPr>
          <p:cNvPr id="6" name="TextBox 5"/>
          <p:cNvSpPr txBox="1"/>
          <p:nvPr/>
        </p:nvSpPr>
        <p:spPr>
          <a:xfrm>
            <a:off x="2590800" y="1981200"/>
            <a:ext cx="6324600" cy="4278094"/>
          </a:xfrm>
          <a:prstGeom prst="rect">
            <a:avLst/>
          </a:prstGeom>
          <a:noFill/>
          <a:ln>
            <a:solidFill>
              <a:schemeClr val="bg2"/>
            </a:solidFill>
          </a:ln>
        </p:spPr>
        <p:txBody>
          <a:bodyPr wrap="square" rtlCol="0">
            <a:spAutoFit/>
          </a:bodyPr>
          <a:lstStyle/>
          <a:p>
            <a:r>
              <a:rPr lang="en-029" sz="1600" dirty="0" smtClean="0"/>
              <a:t>public class </a:t>
            </a:r>
            <a:r>
              <a:rPr lang="en-029" sz="1600" dirty="0" err="1" smtClean="0"/>
              <a:t>MyClass</a:t>
            </a:r>
            <a:endParaRPr lang="en-029" sz="1600" dirty="0" smtClean="0"/>
          </a:p>
          <a:p>
            <a:r>
              <a:rPr lang="en-029" sz="1600" dirty="0" smtClean="0"/>
              <a:t>{</a:t>
            </a:r>
          </a:p>
          <a:p>
            <a:r>
              <a:rPr lang="en-029" sz="1600" dirty="0" smtClean="0"/>
              <a:t>   private </a:t>
            </a:r>
            <a:r>
              <a:rPr lang="en-029" sz="1600" dirty="0" err="1" smtClean="0"/>
              <a:t>AnotherClass</a:t>
            </a:r>
            <a:r>
              <a:rPr lang="en-029" sz="1600" dirty="0" smtClean="0"/>
              <a:t> ac;</a:t>
            </a:r>
          </a:p>
          <a:p>
            <a:r>
              <a:rPr lang="en-029" sz="1600" dirty="0" smtClean="0"/>
              <a:t>   private </a:t>
            </a:r>
            <a:r>
              <a:rPr lang="en-029" sz="1600" dirty="0" err="1" smtClean="0"/>
              <a:t>SomeOtherClass</a:t>
            </a:r>
            <a:r>
              <a:rPr lang="en-029" sz="1600" dirty="0" smtClean="0"/>
              <a:t> sc;</a:t>
            </a:r>
          </a:p>
          <a:p>
            <a:r>
              <a:rPr lang="en-029" sz="1600" dirty="0" smtClean="0"/>
              <a:t>    </a:t>
            </a:r>
          </a:p>
          <a:p>
            <a:r>
              <a:rPr lang="en-029" sz="1600" dirty="0" smtClean="0"/>
              <a:t>  </a:t>
            </a:r>
            <a:r>
              <a:rPr lang="en-029" sz="1600" dirty="0" err="1" smtClean="0"/>
              <a:t>MyClass</a:t>
            </a:r>
            <a:r>
              <a:rPr lang="en-029" sz="1600" dirty="0" smtClean="0"/>
              <a:t>(</a:t>
            </a:r>
            <a:r>
              <a:rPr lang="en-029" sz="1600" dirty="0" err="1" smtClean="0"/>
              <a:t>AnotherClass</a:t>
            </a:r>
            <a:r>
              <a:rPr lang="en-029" sz="1600" dirty="0" smtClean="0"/>
              <a:t> ac)</a:t>
            </a:r>
          </a:p>
          <a:p>
            <a:r>
              <a:rPr lang="en-029" sz="1600" dirty="0" smtClean="0"/>
              <a:t>    {</a:t>
            </a:r>
          </a:p>
          <a:p>
            <a:r>
              <a:rPr lang="en-029" sz="1600" dirty="0" smtClean="0"/>
              <a:t>    this.ac=ac; //reference - aggregation</a:t>
            </a:r>
          </a:p>
          <a:p>
            <a:r>
              <a:rPr lang="en-029" sz="1600" dirty="0" smtClean="0"/>
              <a:t>    this.sc=new </a:t>
            </a:r>
            <a:r>
              <a:rPr lang="en-029" sz="1600" dirty="0" err="1" smtClean="0"/>
              <a:t>SomeOtherClass</a:t>
            </a:r>
            <a:r>
              <a:rPr lang="en-029" sz="1600" dirty="0" smtClean="0"/>
              <a:t>(); //value – composition</a:t>
            </a:r>
          </a:p>
          <a:p>
            <a:r>
              <a:rPr lang="en-029" sz="1600" dirty="0" smtClean="0"/>
              <a:t>     }</a:t>
            </a:r>
          </a:p>
          <a:p>
            <a:r>
              <a:rPr lang="en-029" sz="1600" dirty="0" smtClean="0"/>
              <a:t>    …</a:t>
            </a:r>
          </a:p>
          <a:p>
            <a:r>
              <a:rPr lang="en-029" sz="1600" dirty="0" smtClean="0"/>
              <a:t>    …</a:t>
            </a:r>
          </a:p>
          <a:p>
            <a:r>
              <a:rPr lang="en-029" sz="1600" dirty="0" smtClean="0"/>
              <a:t>}</a:t>
            </a:r>
          </a:p>
          <a:p>
            <a:endParaRPr lang="en-029" sz="1600" dirty="0" smtClean="0"/>
          </a:p>
          <a:p>
            <a:endParaRPr lang="en-029" sz="1600" dirty="0" smtClean="0"/>
          </a:p>
          <a:p>
            <a:endParaRPr lang="en-029" sz="1600" dirty="0" smtClean="0"/>
          </a:p>
          <a:p>
            <a:endParaRPr lang="en-029" sz="1600" dirty="0" smtClean="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Generalisation / Inheritance</a:t>
            </a:r>
            <a:endParaRPr lang="en-029" dirty="0"/>
          </a:p>
        </p:txBody>
      </p:sp>
      <p:sp>
        <p:nvSpPr>
          <p:cNvPr id="4" name="Content Placeholder 3"/>
          <p:cNvSpPr>
            <a:spLocks noGrp="1"/>
          </p:cNvSpPr>
          <p:nvPr>
            <p:ph sz="half" idx="2"/>
          </p:nvPr>
        </p:nvSpPr>
        <p:spPr>
          <a:xfrm>
            <a:off x="5486400" y="1825625"/>
            <a:ext cx="3028950" cy="4351338"/>
          </a:xfrm>
        </p:spPr>
        <p:txBody>
          <a:bodyPr>
            <a:normAutofit fontScale="70000" lnSpcReduction="20000"/>
          </a:bodyPr>
          <a:lstStyle/>
          <a:p>
            <a:r>
              <a:rPr lang="en-029" dirty="0" smtClean="0"/>
              <a:t>Generalization and inheritance are used to describe a class that </a:t>
            </a:r>
            <a:r>
              <a:rPr lang="en-029" i="1" dirty="0" smtClean="0"/>
              <a:t>is a type of</a:t>
            </a:r>
            <a:r>
              <a:rPr lang="en-029" dirty="0" smtClean="0"/>
              <a:t> another class.</a:t>
            </a:r>
          </a:p>
          <a:p>
            <a:r>
              <a:rPr lang="en-029" dirty="0" smtClean="0"/>
              <a:t>The terms </a:t>
            </a:r>
            <a:r>
              <a:rPr lang="en-029" i="1" dirty="0" smtClean="0"/>
              <a:t>has a</a:t>
            </a:r>
            <a:r>
              <a:rPr lang="en-029" dirty="0" smtClean="0"/>
              <a:t> and </a:t>
            </a:r>
            <a:r>
              <a:rPr lang="en-029" i="1" dirty="0" smtClean="0"/>
              <a:t>is a type of</a:t>
            </a:r>
            <a:r>
              <a:rPr lang="en-029" dirty="0" smtClean="0"/>
              <a:t> have become an accepted way of deciding whether a relationship between two classes is aggregation or generalization for many years now. </a:t>
            </a:r>
          </a:p>
          <a:p>
            <a:r>
              <a:rPr lang="en-029" dirty="0" smtClean="0"/>
              <a:t>Makes sense in only one direction (is a)</a:t>
            </a:r>
          </a:p>
        </p:txBody>
      </p:sp>
      <p:pic>
        <p:nvPicPr>
          <p:cNvPr id="76802" name="Picture 2"/>
          <p:cNvPicPr>
            <a:picLocks noGrp="1" noChangeAspect="1" noChangeArrowheads="1"/>
          </p:cNvPicPr>
          <p:nvPr>
            <p:ph sz="half" idx="1"/>
          </p:nvPr>
        </p:nvPicPr>
        <p:blipFill>
          <a:blip r:embed="rId2" cstate="print"/>
          <a:srcRect/>
          <a:stretch>
            <a:fillRect/>
          </a:stretch>
        </p:blipFill>
        <p:spPr bwMode="auto">
          <a:xfrm>
            <a:off x="69737" y="1981200"/>
            <a:ext cx="5473949" cy="44196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Abstraction</a:t>
            </a:r>
            <a:endParaRPr lang="en-029" dirty="0"/>
          </a:p>
        </p:txBody>
      </p:sp>
      <p:sp>
        <p:nvSpPr>
          <p:cNvPr id="3" name="Content Placeholder 2"/>
          <p:cNvSpPr>
            <a:spLocks noGrp="1"/>
          </p:cNvSpPr>
          <p:nvPr>
            <p:ph idx="1"/>
          </p:nvPr>
        </p:nvSpPr>
        <p:spPr/>
        <p:txBody>
          <a:bodyPr>
            <a:normAutofit lnSpcReduction="10000"/>
          </a:bodyPr>
          <a:lstStyle/>
          <a:p>
            <a:r>
              <a:rPr lang="en-029" dirty="0" smtClean="0"/>
              <a:t>This is the process of discarding irrelevant details in the context of the system you are modelling [Abstraction the verb]</a:t>
            </a:r>
          </a:p>
          <a:p>
            <a:r>
              <a:rPr lang="en-029" dirty="0" smtClean="0"/>
              <a:t>An abstraction [noun] is a representation of an entity in the real world without details that are not relevant to the model being considered</a:t>
            </a:r>
          </a:p>
          <a:p>
            <a:r>
              <a:rPr lang="en-029" dirty="0" smtClean="0"/>
              <a:t>A model itself is an abstraction – it is like the real thing but only the details relative to what must be represented in the model are presented</a:t>
            </a:r>
            <a:endParaRPr lang="en-029"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solidFill>
                  <a:srgbClr val="FF0000"/>
                </a:solidFill>
              </a:rPr>
              <a:t>WARNING!!!</a:t>
            </a:r>
            <a:endParaRPr lang="en-029" dirty="0">
              <a:solidFill>
                <a:srgbClr val="FF0000"/>
              </a:solidFill>
            </a:endParaRPr>
          </a:p>
        </p:txBody>
      </p:sp>
      <p:sp>
        <p:nvSpPr>
          <p:cNvPr id="5" name="Content Placeholder 4"/>
          <p:cNvSpPr>
            <a:spLocks noGrp="1"/>
          </p:cNvSpPr>
          <p:nvPr>
            <p:ph idx="1"/>
          </p:nvPr>
        </p:nvSpPr>
        <p:spPr/>
        <p:txBody>
          <a:bodyPr>
            <a:normAutofit fontScale="92500" lnSpcReduction="10000"/>
          </a:bodyPr>
          <a:lstStyle/>
          <a:p>
            <a:r>
              <a:rPr lang="en-029" dirty="0" smtClean="0"/>
              <a:t>If you are thinking of using generalization just so you can reuse some behaviour in a particular class, then you probably need to think again.</a:t>
            </a:r>
          </a:p>
          <a:p>
            <a:r>
              <a:rPr lang="en-029" dirty="0" smtClean="0"/>
              <a:t>Since a child class can see most of the internals of its parent, it becomes tightly coupled to its parent’s implementation.</a:t>
            </a:r>
          </a:p>
          <a:p>
            <a:r>
              <a:rPr lang="en-029" i="1" dirty="0" smtClean="0"/>
              <a:t>use generalization only when a class really is a more specialized type of another class and not just as a convenience to support reuse.</a:t>
            </a:r>
          </a:p>
          <a:p>
            <a:r>
              <a:rPr lang="en-029" dirty="0" smtClean="0"/>
              <a:t>If you still want to reuse a class’s </a:t>
            </a:r>
            <a:r>
              <a:rPr lang="en-029" dirty="0" err="1" smtClean="0"/>
              <a:t>behavior</a:t>
            </a:r>
            <a:r>
              <a:rPr lang="en-029" dirty="0" smtClean="0"/>
              <a:t> in another class, think about using delegation .</a:t>
            </a:r>
            <a:endParaRPr lang="en-029" i="1" dirty="0" smtClean="0"/>
          </a:p>
          <a:p>
            <a:pPr>
              <a:buNone/>
            </a:pPr>
            <a:endParaRPr lang="en-029"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mph" presetSubtype="1" grpId="0" nodeType="clickEffect">
                                  <p:stCondLst>
                                    <p:cond delay="0"/>
                                  </p:stCondLst>
                                  <p:childTnLst>
                                    <p:set>
                                      <p:cBhvr override="childStyle">
                                        <p:cTn id="6" dur="indefinite"/>
                                        <p:tgtEl>
                                          <p:spTgt spid="5">
                                            <p:txEl>
                                              <p:pRg st="0" end="0"/>
                                            </p:txEl>
                                          </p:spTgt>
                                        </p:tgtEl>
                                        <p:attrNameLst>
                                          <p:attrName>style.fontStyle</p:attrName>
                                        </p:attrNameLst>
                                      </p:cBhvr>
                                      <p:to>
                                        <p:strVal val="normal"/>
                                      </p:to>
                                    </p:set>
                                    <p:set>
                                      <p:cBhvr override="childStyle">
                                        <p:cTn id="7" dur="indefinite"/>
                                        <p:tgtEl>
                                          <p:spTgt spid="5">
                                            <p:txEl>
                                              <p:pRg st="0" end="0"/>
                                            </p:txEl>
                                          </p:spTgt>
                                        </p:tgtEl>
                                        <p:attrNameLst>
                                          <p:attrName>style.fontWeight</p:attrName>
                                        </p:attrNameLst>
                                      </p:cBhvr>
                                      <p:to>
                                        <p:strVal val="bold"/>
                                      </p:to>
                                    </p:set>
                                    <p:set>
                                      <p:cBhvr override="childStyle">
                                        <p:cTn id="8" dur="indefinite"/>
                                        <p:tgtEl>
                                          <p:spTgt spid="5">
                                            <p:txEl>
                                              <p:pRg st="0" end="0"/>
                                            </p:txEl>
                                          </p:spTgt>
                                        </p:tgtEl>
                                        <p:attrNameLst>
                                          <p:attrName>style.textDecorationUnderline</p:attrName>
                                        </p:attrNameLst>
                                      </p:cBhvr>
                                      <p:to>
                                        <p:strVal val="false"/>
                                      </p:to>
                                    </p:set>
                                  </p:childTnLst>
                                </p:cTn>
                              </p:par>
                            </p:childTnLst>
                          </p:cTn>
                        </p:par>
                      </p:childTnLst>
                    </p:cTn>
                  </p:par>
                  <p:par>
                    <p:cTn id="9" fill="hold">
                      <p:stCondLst>
                        <p:cond delay="indefinite"/>
                      </p:stCondLst>
                      <p:childTnLst>
                        <p:par>
                          <p:cTn id="10" fill="hold">
                            <p:stCondLst>
                              <p:cond delay="0"/>
                            </p:stCondLst>
                            <p:childTnLst>
                              <p:par>
                                <p:cTn id="11" presetID="5" presetClass="emph" presetSubtype="1" grpId="0" nodeType="clickEffect">
                                  <p:stCondLst>
                                    <p:cond delay="0"/>
                                  </p:stCondLst>
                                  <p:childTnLst>
                                    <p:set>
                                      <p:cBhvr override="childStyle">
                                        <p:cTn id="12" dur="indefinite"/>
                                        <p:tgtEl>
                                          <p:spTgt spid="5">
                                            <p:txEl>
                                              <p:pRg st="1" end="1"/>
                                            </p:txEl>
                                          </p:spTgt>
                                        </p:tgtEl>
                                        <p:attrNameLst>
                                          <p:attrName>style.fontStyle</p:attrName>
                                        </p:attrNameLst>
                                      </p:cBhvr>
                                      <p:to>
                                        <p:strVal val="normal"/>
                                      </p:to>
                                    </p:set>
                                    <p:set>
                                      <p:cBhvr override="childStyle">
                                        <p:cTn id="13" dur="indefinite"/>
                                        <p:tgtEl>
                                          <p:spTgt spid="5">
                                            <p:txEl>
                                              <p:pRg st="1" end="1"/>
                                            </p:txEl>
                                          </p:spTgt>
                                        </p:tgtEl>
                                        <p:attrNameLst>
                                          <p:attrName>style.fontWeight</p:attrName>
                                        </p:attrNameLst>
                                      </p:cBhvr>
                                      <p:to>
                                        <p:strVal val="bold"/>
                                      </p:to>
                                    </p:set>
                                    <p:set>
                                      <p:cBhvr override="childStyle">
                                        <p:cTn id="14" dur="indefinite"/>
                                        <p:tgtEl>
                                          <p:spTgt spid="5">
                                            <p:txEl>
                                              <p:pRg st="1" end="1"/>
                                            </p:txEl>
                                          </p:spTgt>
                                        </p:tgtEl>
                                        <p:attrNameLst>
                                          <p:attrName>style.textDecorationUnderline</p:attrName>
                                        </p:attrNameLst>
                                      </p:cBhvr>
                                      <p:to>
                                        <p:strVal val="false"/>
                                      </p:to>
                                    </p:set>
                                  </p:childTnLst>
                                </p:cTn>
                              </p:par>
                            </p:childTnLst>
                          </p:cTn>
                        </p:par>
                      </p:childTnLst>
                    </p:cTn>
                  </p:par>
                  <p:par>
                    <p:cTn id="15" fill="hold">
                      <p:stCondLst>
                        <p:cond delay="indefinite"/>
                      </p:stCondLst>
                      <p:childTnLst>
                        <p:par>
                          <p:cTn id="16" fill="hold">
                            <p:stCondLst>
                              <p:cond delay="0"/>
                            </p:stCondLst>
                            <p:childTnLst>
                              <p:par>
                                <p:cTn id="17" presetID="5" presetClass="emph" presetSubtype="1" grpId="0" nodeType="clickEffect">
                                  <p:stCondLst>
                                    <p:cond delay="0"/>
                                  </p:stCondLst>
                                  <p:childTnLst>
                                    <p:set>
                                      <p:cBhvr override="childStyle">
                                        <p:cTn id="18" dur="indefinite"/>
                                        <p:tgtEl>
                                          <p:spTgt spid="5">
                                            <p:txEl>
                                              <p:pRg st="2" end="2"/>
                                            </p:txEl>
                                          </p:spTgt>
                                        </p:tgtEl>
                                        <p:attrNameLst>
                                          <p:attrName>style.fontStyle</p:attrName>
                                        </p:attrNameLst>
                                      </p:cBhvr>
                                      <p:to>
                                        <p:strVal val="normal"/>
                                      </p:to>
                                    </p:set>
                                    <p:set>
                                      <p:cBhvr override="childStyle">
                                        <p:cTn id="19" dur="indefinite"/>
                                        <p:tgtEl>
                                          <p:spTgt spid="5">
                                            <p:txEl>
                                              <p:pRg st="2" end="2"/>
                                            </p:txEl>
                                          </p:spTgt>
                                        </p:tgtEl>
                                        <p:attrNameLst>
                                          <p:attrName>style.fontWeight</p:attrName>
                                        </p:attrNameLst>
                                      </p:cBhvr>
                                      <p:to>
                                        <p:strVal val="bold"/>
                                      </p:to>
                                    </p:set>
                                    <p:set>
                                      <p:cBhvr override="childStyle">
                                        <p:cTn id="20" dur="indefinite"/>
                                        <p:tgtEl>
                                          <p:spTgt spid="5">
                                            <p:txEl>
                                              <p:pRg st="2" end="2"/>
                                            </p:txEl>
                                          </p:spTgt>
                                        </p:tgtEl>
                                        <p:attrNameLst>
                                          <p:attrName>style.textDecorationUnderline</p:attrName>
                                        </p:attrNameLst>
                                      </p:cBhvr>
                                      <p:to>
                                        <p:strVal val="false"/>
                                      </p:to>
                                    </p:set>
                                  </p:childTnLst>
                                </p:cTn>
                              </p:par>
                            </p:childTnLst>
                          </p:cTn>
                        </p:par>
                      </p:childTnLst>
                    </p:cTn>
                  </p:par>
                  <p:par>
                    <p:cTn id="21" fill="hold">
                      <p:stCondLst>
                        <p:cond delay="indefinite"/>
                      </p:stCondLst>
                      <p:childTnLst>
                        <p:par>
                          <p:cTn id="22" fill="hold">
                            <p:stCondLst>
                              <p:cond delay="0"/>
                            </p:stCondLst>
                            <p:childTnLst>
                              <p:par>
                                <p:cTn id="23" presetID="5" presetClass="emph" presetSubtype="1" grpId="0" nodeType="clickEffect">
                                  <p:stCondLst>
                                    <p:cond delay="0"/>
                                  </p:stCondLst>
                                  <p:childTnLst>
                                    <p:set>
                                      <p:cBhvr override="childStyle">
                                        <p:cTn id="24" dur="indefinite"/>
                                        <p:tgtEl>
                                          <p:spTgt spid="5">
                                            <p:txEl>
                                              <p:pRg st="3" end="3"/>
                                            </p:txEl>
                                          </p:spTgt>
                                        </p:tgtEl>
                                        <p:attrNameLst>
                                          <p:attrName>style.fontStyle</p:attrName>
                                        </p:attrNameLst>
                                      </p:cBhvr>
                                      <p:to>
                                        <p:strVal val="normal"/>
                                      </p:to>
                                    </p:set>
                                    <p:set>
                                      <p:cBhvr override="childStyle">
                                        <p:cTn id="25" dur="indefinite"/>
                                        <p:tgtEl>
                                          <p:spTgt spid="5">
                                            <p:txEl>
                                              <p:pRg st="3" end="3"/>
                                            </p:txEl>
                                          </p:spTgt>
                                        </p:tgtEl>
                                        <p:attrNameLst>
                                          <p:attrName>style.fontWeight</p:attrName>
                                        </p:attrNameLst>
                                      </p:cBhvr>
                                      <p:to>
                                        <p:strVal val="bold"/>
                                      </p:to>
                                    </p:set>
                                    <p:set>
                                      <p:cBhvr override="childStyle">
                                        <p:cTn id="26" dur="indefinite"/>
                                        <p:tgtEl>
                                          <p:spTgt spid="5">
                                            <p:txEl>
                                              <p:pRg st="3" end="3"/>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029" dirty="0" smtClean="0"/>
              <a:t>Multiple Inheritance? Trouble?</a:t>
            </a:r>
            <a:endParaRPr lang="en-029" dirty="0"/>
          </a:p>
        </p:txBody>
      </p:sp>
      <p:pic>
        <p:nvPicPr>
          <p:cNvPr id="77826" name="Picture 2"/>
          <p:cNvPicPr>
            <a:picLocks noGrp="1" noChangeAspect="1" noChangeArrowheads="1"/>
          </p:cNvPicPr>
          <p:nvPr>
            <p:ph idx="1"/>
          </p:nvPr>
        </p:nvPicPr>
        <p:blipFill>
          <a:blip r:embed="rId2" cstate="print"/>
          <a:srcRect/>
          <a:stretch>
            <a:fillRect/>
          </a:stretch>
        </p:blipFill>
        <p:spPr bwMode="auto">
          <a:xfrm>
            <a:off x="1143000" y="1323064"/>
            <a:ext cx="6858000" cy="5356459"/>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Constraints using the OCL</a:t>
            </a:r>
            <a:endParaRPr lang="en-029" dirty="0"/>
          </a:p>
        </p:txBody>
      </p:sp>
      <p:sp>
        <p:nvSpPr>
          <p:cNvPr id="3" name="Content Placeholder 2"/>
          <p:cNvSpPr>
            <a:spLocks noGrp="1"/>
          </p:cNvSpPr>
          <p:nvPr>
            <p:ph idx="1"/>
          </p:nvPr>
        </p:nvSpPr>
        <p:spPr/>
        <p:txBody>
          <a:bodyPr>
            <a:normAutofit fontScale="85000" lnSpcReduction="10000"/>
          </a:bodyPr>
          <a:lstStyle/>
          <a:p>
            <a:pPr fontAlgn="base"/>
            <a:r>
              <a:rPr lang="en-029" dirty="0" smtClean="0"/>
              <a:t>Sometimes we wish to constrain the ways in which a class can operate. We can do this using OCL</a:t>
            </a:r>
          </a:p>
          <a:p>
            <a:pPr fontAlgn="base"/>
            <a:r>
              <a:rPr lang="en-029" dirty="0" smtClean="0"/>
              <a:t>There are three types of constraint that can be applied to class members using OCL:</a:t>
            </a:r>
          </a:p>
          <a:p>
            <a:pPr lvl="1" fontAlgn="base"/>
            <a:r>
              <a:rPr lang="en-029" dirty="0" smtClean="0"/>
              <a:t>An </a:t>
            </a:r>
            <a:r>
              <a:rPr lang="en-029" i="1" dirty="0" smtClean="0"/>
              <a:t>invariant</a:t>
            </a:r>
            <a:r>
              <a:rPr lang="en-029" dirty="0" smtClean="0"/>
              <a:t> is a constraint that must always be true; otherwise the system is in an invalid state. Invariants are defined on class attributes.</a:t>
            </a:r>
          </a:p>
          <a:p>
            <a:pPr lvl="1" fontAlgn="base"/>
            <a:r>
              <a:rPr lang="en-029" dirty="0" smtClean="0"/>
              <a:t>A </a:t>
            </a:r>
            <a:r>
              <a:rPr lang="en-029" i="1" dirty="0" smtClean="0"/>
              <a:t>precondition</a:t>
            </a:r>
            <a:r>
              <a:rPr lang="en-029" dirty="0" smtClean="0"/>
              <a:t> is a constraint that is defined on a method and is checked before the method executes. </a:t>
            </a:r>
            <a:r>
              <a:rPr lang="en-029" dirty="0" smtClean="0">
                <a:solidFill>
                  <a:srgbClr val="FF0000"/>
                </a:solidFill>
              </a:rPr>
              <a:t>Preconditions are frequently used to validate input parameters to a method.</a:t>
            </a:r>
          </a:p>
          <a:p>
            <a:pPr lvl="1" fontAlgn="base"/>
            <a:r>
              <a:rPr lang="en-029" dirty="0" smtClean="0"/>
              <a:t>A </a:t>
            </a:r>
            <a:r>
              <a:rPr lang="en-029" i="1" dirty="0" err="1" smtClean="0"/>
              <a:t>postcondition</a:t>
            </a:r>
            <a:r>
              <a:rPr lang="en-029" dirty="0" smtClean="0"/>
              <a:t> is also defined on a method and is checked after the method executes. </a:t>
            </a:r>
            <a:r>
              <a:rPr lang="en-029" dirty="0" err="1" smtClean="0">
                <a:solidFill>
                  <a:srgbClr val="FF0000"/>
                </a:solidFill>
              </a:rPr>
              <a:t>Postconditions</a:t>
            </a:r>
            <a:r>
              <a:rPr lang="en-029" dirty="0" smtClean="0">
                <a:solidFill>
                  <a:srgbClr val="FF0000"/>
                </a:solidFill>
              </a:rPr>
              <a:t> are frequently used to describe how values were changed by a method.</a:t>
            </a:r>
          </a:p>
          <a:p>
            <a:pPr lvl="1"/>
            <a:endParaRPr lang="en-029"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Example of Constraints</a:t>
            </a:r>
            <a:endParaRPr lang="en-029" dirty="0"/>
          </a:p>
        </p:txBody>
      </p:sp>
      <p:pic>
        <p:nvPicPr>
          <p:cNvPr id="50178" name="Picture 2"/>
          <p:cNvPicPr>
            <a:picLocks noGrp="1" noChangeAspect="1" noChangeArrowheads="1"/>
          </p:cNvPicPr>
          <p:nvPr>
            <p:ph idx="1"/>
          </p:nvPr>
        </p:nvPicPr>
        <p:blipFill>
          <a:blip r:embed="rId2" cstate="print"/>
          <a:srcRect/>
          <a:stretch>
            <a:fillRect/>
          </a:stretch>
        </p:blipFill>
        <p:spPr bwMode="auto">
          <a:xfrm>
            <a:off x="533400" y="1752600"/>
            <a:ext cx="8353800" cy="38862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Abstract Classes</a:t>
            </a:r>
            <a:endParaRPr lang="en-029" dirty="0"/>
          </a:p>
        </p:txBody>
      </p:sp>
      <p:sp>
        <p:nvSpPr>
          <p:cNvPr id="5" name="Content Placeholder 4"/>
          <p:cNvSpPr>
            <a:spLocks noGrp="1"/>
          </p:cNvSpPr>
          <p:nvPr>
            <p:ph sz="half" idx="2"/>
          </p:nvPr>
        </p:nvSpPr>
        <p:spPr/>
        <p:txBody>
          <a:bodyPr/>
          <a:lstStyle/>
          <a:p>
            <a:r>
              <a:rPr lang="en-029" dirty="0" smtClean="0"/>
              <a:t>We do not create instances of abstract classes but rather the instances are of the subclasses</a:t>
            </a:r>
          </a:p>
          <a:p>
            <a:r>
              <a:rPr lang="en-029" dirty="0" smtClean="0"/>
              <a:t>Some or all of the methods may be un-implemented</a:t>
            </a:r>
            <a:endParaRPr lang="en-029" dirty="0"/>
          </a:p>
        </p:txBody>
      </p:sp>
      <p:pic>
        <p:nvPicPr>
          <p:cNvPr id="54275" name="Picture 3"/>
          <p:cNvPicPr>
            <a:picLocks noChangeAspect="1" noChangeArrowheads="1"/>
          </p:cNvPicPr>
          <p:nvPr/>
        </p:nvPicPr>
        <p:blipFill>
          <a:blip r:embed="rId2" cstate="print"/>
          <a:srcRect/>
          <a:stretch>
            <a:fillRect/>
          </a:stretch>
        </p:blipFill>
        <p:spPr bwMode="auto">
          <a:xfrm>
            <a:off x="381000" y="1981200"/>
            <a:ext cx="4037135" cy="22098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Abstract Classes contd.</a:t>
            </a:r>
            <a:endParaRPr lang="en-029" dirty="0"/>
          </a:p>
        </p:txBody>
      </p:sp>
      <p:pic>
        <p:nvPicPr>
          <p:cNvPr id="86018" name="Picture 2"/>
          <p:cNvPicPr>
            <a:picLocks noChangeAspect="1" noChangeArrowheads="1"/>
          </p:cNvPicPr>
          <p:nvPr/>
        </p:nvPicPr>
        <p:blipFill>
          <a:blip r:embed="rId2" cstate="print"/>
          <a:srcRect/>
          <a:stretch>
            <a:fillRect/>
          </a:stretch>
        </p:blipFill>
        <p:spPr bwMode="auto">
          <a:xfrm>
            <a:off x="1" y="1524000"/>
            <a:ext cx="4267199" cy="3733800"/>
          </a:xfrm>
          <a:prstGeom prst="rect">
            <a:avLst/>
          </a:prstGeom>
          <a:noFill/>
          <a:ln w="9525">
            <a:noFill/>
            <a:miter lim="800000"/>
            <a:headEnd/>
            <a:tailEnd/>
          </a:ln>
        </p:spPr>
      </p:pic>
      <p:pic>
        <p:nvPicPr>
          <p:cNvPr id="86019" name="Picture 3"/>
          <p:cNvPicPr>
            <a:picLocks noGrp="1" noChangeAspect="1" noChangeArrowheads="1"/>
          </p:cNvPicPr>
          <p:nvPr>
            <p:ph sz="half" idx="2"/>
          </p:nvPr>
        </p:nvPicPr>
        <p:blipFill>
          <a:blip r:embed="rId3" cstate="print"/>
          <a:srcRect l="19608" t="28385" r="48823" b="38772"/>
          <a:stretch>
            <a:fillRect/>
          </a:stretch>
        </p:blipFill>
        <p:spPr bwMode="auto">
          <a:xfrm>
            <a:off x="4267201" y="2133600"/>
            <a:ext cx="4876800" cy="35052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Interfaces</a:t>
            </a:r>
            <a:endParaRPr lang="en-029" dirty="0"/>
          </a:p>
        </p:txBody>
      </p:sp>
      <p:sp>
        <p:nvSpPr>
          <p:cNvPr id="3" name="Content Placeholder 2"/>
          <p:cNvSpPr>
            <a:spLocks noGrp="1"/>
          </p:cNvSpPr>
          <p:nvPr>
            <p:ph idx="1"/>
          </p:nvPr>
        </p:nvSpPr>
        <p:spPr/>
        <p:txBody>
          <a:bodyPr/>
          <a:lstStyle/>
          <a:p>
            <a:r>
              <a:rPr lang="en-029" dirty="0" smtClean="0"/>
              <a:t>An </a:t>
            </a:r>
            <a:r>
              <a:rPr lang="en-029" i="1" dirty="0" smtClean="0"/>
              <a:t>interface</a:t>
            </a:r>
            <a:r>
              <a:rPr lang="en-029" dirty="0" smtClean="0"/>
              <a:t> is a collection of operations that have no corresponding method implementations</a:t>
            </a:r>
          </a:p>
          <a:p>
            <a:r>
              <a:rPr lang="en-029" dirty="0" smtClean="0"/>
              <a:t>Sometimes an interface will contain attributes as well, but in those cases, the attributes are usually static and are often constants.</a:t>
            </a:r>
          </a:p>
          <a:p>
            <a:endParaRPr lang="en-029"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Interfaces </a:t>
            </a:r>
            <a:r>
              <a:rPr lang="en-029" dirty="0" err="1" smtClean="0"/>
              <a:t>contd</a:t>
            </a:r>
            <a:endParaRPr lang="en-029" dirty="0"/>
          </a:p>
        </p:txBody>
      </p:sp>
      <p:pic>
        <p:nvPicPr>
          <p:cNvPr id="87042" name="Picture 2"/>
          <p:cNvPicPr>
            <a:picLocks noGrp="1" noChangeAspect="1" noChangeArrowheads="1"/>
          </p:cNvPicPr>
          <p:nvPr>
            <p:ph idx="1"/>
          </p:nvPr>
        </p:nvPicPr>
        <p:blipFill>
          <a:blip r:embed="rId2" cstate="print"/>
          <a:srcRect/>
          <a:stretch>
            <a:fillRect/>
          </a:stretch>
        </p:blipFill>
        <p:spPr bwMode="auto">
          <a:xfrm>
            <a:off x="990600" y="1828800"/>
            <a:ext cx="7332806" cy="2277269"/>
          </a:xfrm>
          <a:prstGeom prst="rect">
            <a:avLst/>
          </a:prstGeom>
          <a:noFill/>
          <a:ln w="9525">
            <a:noFill/>
            <a:miter lim="800000"/>
            <a:headEnd/>
            <a:tailEnd/>
          </a:ln>
        </p:spPr>
      </p:pic>
      <p:sp>
        <p:nvSpPr>
          <p:cNvPr id="87043" name="Rectangle 3"/>
          <p:cNvSpPr>
            <a:spLocks noChangeArrowheads="1"/>
          </p:cNvSpPr>
          <p:nvPr/>
        </p:nvSpPr>
        <p:spPr bwMode="auto">
          <a:xfrm>
            <a:off x="533400" y="4800600"/>
            <a:ext cx="4328108" cy="1107996"/>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Ubuntu Mono"/>
                <a:cs typeface="Arial" pitchFamily="34" charset="0"/>
              </a:rPr>
              <a:t>public </a:t>
            </a:r>
            <a:r>
              <a:rPr kumimoji="0" lang="en-US" b="1" i="0" u="none" strike="noStrike" cap="none" normalizeH="0" baseline="0" dirty="0" smtClean="0">
                <a:ln>
                  <a:noFill/>
                </a:ln>
                <a:solidFill>
                  <a:srgbClr val="000000"/>
                </a:solidFill>
                <a:effectLst/>
                <a:latin typeface="Ubuntu Mono Bold"/>
                <a:cs typeface="Arial" pitchFamily="34" charset="0"/>
              </a:rPr>
              <a:t>interface</a:t>
            </a:r>
            <a:r>
              <a:rPr kumimoji="0" lang="en-US" b="0" i="0" u="none" strike="noStrike" cap="none" normalizeH="0" baseline="0" dirty="0" smtClean="0">
                <a:ln>
                  <a:noFill/>
                </a:ln>
                <a:solidFill>
                  <a:srgbClr val="000000"/>
                </a:solidFill>
                <a:effectLst/>
                <a:latin typeface="Ubuntu Mono"/>
                <a:cs typeface="Arial" pitchFamily="34" charset="0"/>
              </a:rPr>
              <a:t> </a:t>
            </a:r>
            <a:r>
              <a:rPr kumimoji="0" lang="en-US" b="0" i="0" u="none" strike="noStrike" cap="none" normalizeH="0" baseline="0" dirty="0" err="1" smtClean="0">
                <a:ln>
                  <a:noFill/>
                </a:ln>
                <a:solidFill>
                  <a:srgbClr val="000000"/>
                </a:solidFill>
                <a:effectLst/>
                <a:latin typeface="Ubuntu Mono"/>
                <a:cs typeface="Arial" pitchFamily="34" charset="0"/>
              </a:rPr>
              <a:t>EmailSystem</a:t>
            </a:r>
            <a:r>
              <a:rPr kumimoji="0" lang="en-US" b="0" i="0" u="none" strike="noStrike" cap="none" normalizeH="0" baseline="0" dirty="0" smtClean="0">
                <a:ln>
                  <a:noFill/>
                </a:ln>
                <a:solidFill>
                  <a:srgbClr val="000000"/>
                </a:solidFill>
                <a:effectLst/>
                <a:latin typeface="Ubuntu Mon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Ubuntu Mon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Ubuntu Mono Bold"/>
                <a:cs typeface="Arial" pitchFamily="34" charset="0"/>
              </a:rPr>
              <a:t>  public void send(Message </a:t>
            </a:r>
            <a:r>
              <a:rPr kumimoji="0" lang="en-US" b="1" i="0" u="none" strike="noStrike" cap="none" normalizeH="0" baseline="0" dirty="0" err="1" smtClean="0">
                <a:ln>
                  <a:noFill/>
                </a:ln>
                <a:solidFill>
                  <a:srgbClr val="000000"/>
                </a:solidFill>
                <a:effectLst/>
                <a:latin typeface="Ubuntu Mono Bold"/>
                <a:cs typeface="Arial" pitchFamily="34" charset="0"/>
              </a:rPr>
              <a:t>message</a:t>
            </a:r>
            <a:r>
              <a:rPr kumimoji="0" lang="en-US" b="1" i="0" u="none" strike="noStrike" cap="none" normalizeH="0" baseline="0" dirty="0" smtClean="0">
                <a:ln>
                  <a:noFill/>
                </a:ln>
                <a:solidFill>
                  <a:srgbClr val="000000"/>
                </a:solidFill>
                <a:effectLst/>
                <a:latin typeface="Ubuntu Mono Bold"/>
                <a:cs typeface="Arial" pitchFamily="34" charset="0"/>
              </a:rPr>
              <a:t>);</a:t>
            </a:r>
            <a:r>
              <a:rPr kumimoji="0" lang="en-US" b="0" i="0" u="none" strike="noStrike" cap="none" normalizeH="0" baseline="0" dirty="0" smtClean="0">
                <a:ln>
                  <a:noFill/>
                </a:ln>
                <a:solidFill>
                  <a:srgbClr val="000000"/>
                </a:solidFill>
                <a:effectLst/>
                <a:latin typeface="Ubuntu Mon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Ubuntu Mono"/>
                <a:cs typeface="Arial" pitchFamily="34" charset="0"/>
              </a:rPr>
              <a:t>}</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Realising an Interface</a:t>
            </a:r>
            <a:endParaRPr lang="en-029" dirty="0"/>
          </a:p>
        </p:txBody>
      </p:sp>
      <p:pic>
        <p:nvPicPr>
          <p:cNvPr id="88066" name="Picture 2"/>
          <p:cNvPicPr>
            <a:picLocks noGrp="1" noChangeAspect="1" noChangeArrowheads="1"/>
          </p:cNvPicPr>
          <p:nvPr>
            <p:ph idx="1"/>
          </p:nvPr>
        </p:nvPicPr>
        <p:blipFill>
          <a:blip r:embed="rId2" cstate="print"/>
          <a:srcRect/>
          <a:stretch>
            <a:fillRect/>
          </a:stretch>
        </p:blipFill>
        <p:spPr bwMode="auto">
          <a:xfrm>
            <a:off x="228600" y="1371600"/>
            <a:ext cx="8382000" cy="2019300"/>
          </a:xfrm>
          <a:prstGeom prst="rect">
            <a:avLst/>
          </a:prstGeom>
          <a:noFill/>
          <a:ln w="9525">
            <a:solidFill>
              <a:schemeClr val="tx1"/>
            </a:solidFill>
            <a:miter lim="800000"/>
            <a:headEnd/>
            <a:tailEnd/>
          </a:ln>
        </p:spPr>
      </p:pic>
      <p:sp>
        <p:nvSpPr>
          <p:cNvPr id="88068" name="AutoShape 4" descr="The realization arrow specifies that the SMTPMailSystem realizes the EmailSystem interf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029"/>
          </a:p>
        </p:txBody>
      </p:sp>
      <p:pic>
        <p:nvPicPr>
          <p:cNvPr id="88069" name="Picture 5"/>
          <p:cNvPicPr>
            <a:picLocks noChangeAspect="1" noChangeArrowheads="1"/>
          </p:cNvPicPr>
          <p:nvPr/>
        </p:nvPicPr>
        <p:blipFill>
          <a:blip r:embed="rId3" cstate="print"/>
          <a:srcRect/>
          <a:stretch>
            <a:fillRect/>
          </a:stretch>
        </p:blipFill>
        <p:spPr bwMode="auto">
          <a:xfrm>
            <a:off x="228600" y="4038600"/>
            <a:ext cx="8381999" cy="2514599"/>
          </a:xfrm>
          <a:prstGeom prst="rect">
            <a:avLst/>
          </a:prstGeom>
          <a:noFill/>
          <a:ln w="9525">
            <a:solidFill>
              <a:schemeClr val="tx1"/>
            </a:solidFill>
            <a:miter lim="800000"/>
            <a:headEnd/>
            <a:tailEnd/>
          </a:ln>
        </p:spPr>
      </p:pic>
      <p:sp>
        <p:nvSpPr>
          <p:cNvPr id="7" name="TextBox 6"/>
          <p:cNvSpPr txBox="1"/>
          <p:nvPr/>
        </p:nvSpPr>
        <p:spPr>
          <a:xfrm>
            <a:off x="5969391" y="3474720"/>
            <a:ext cx="1143000" cy="461665"/>
          </a:xfrm>
          <a:prstGeom prst="rect">
            <a:avLst/>
          </a:prstGeom>
          <a:noFill/>
          <a:ln>
            <a:solidFill>
              <a:schemeClr val="bg1"/>
            </a:solidFill>
          </a:ln>
        </p:spPr>
        <p:txBody>
          <a:bodyPr wrap="square" rtlCol="0">
            <a:spAutoFit/>
          </a:bodyPr>
          <a:lstStyle/>
          <a:p>
            <a:r>
              <a:rPr lang="en-029" sz="2400" b="1" u="sng" dirty="0" smtClean="0"/>
              <a:t>OR</a:t>
            </a:r>
          </a:p>
        </p:txBody>
      </p:sp>
      <p:sp>
        <p:nvSpPr>
          <p:cNvPr id="8" name="Rounded Rectangle 7"/>
          <p:cNvSpPr/>
          <p:nvPr/>
        </p:nvSpPr>
        <p:spPr>
          <a:xfrm>
            <a:off x="1066800" y="1295400"/>
            <a:ext cx="6858000" cy="5105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029" dirty="0" smtClean="0"/>
              <a:t>//define interface</a:t>
            </a:r>
          </a:p>
          <a:p>
            <a:r>
              <a:rPr lang="en-029" dirty="0" smtClean="0"/>
              <a:t>public </a:t>
            </a:r>
            <a:r>
              <a:rPr lang="en-029" b="1" dirty="0" smtClean="0"/>
              <a:t>interface</a:t>
            </a:r>
            <a:r>
              <a:rPr lang="en-029" dirty="0" smtClean="0"/>
              <a:t> </a:t>
            </a:r>
            <a:r>
              <a:rPr lang="en-029" dirty="0" err="1" smtClean="0"/>
              <a:t>EmailSystem</a:t>
            </a:r>
            <a:r>
              <a:rPr lang="en-029" dirty="0" smtClean="0"/>
              <a:t> </a:t>
            </a:r>
          </a:p>
          <a:p>
            <a:r>
              <a:rPr lang="en-029" dirty="0" smtClean="0"/>
              <a:t>{ </a:t>
            </a:r>
          </a:p>
          <a:p>
            <a:r>
              <a:rPr lang="en-029" b="1" dirty="0" smtClean="0"/>
              <a:t> public void send(Message </a:t>
            </a:r>
            <a:r>
              <a:rPr lang="en-029" b="1" dirty="0" err="1" smtClean="0"/>
              <a:t>message</a:t>
            </a:r>
            <a:r>
              <a:rPr lang="en-029" b="1" dirty="0" smtClean="0"/>
              <a:t>));</a:t>
            </a:r>
          </a:p>
          <a:p>
            <a:r>
              <a:rPr lang="en-029" dirty="0" smtClean="0"/>
              <a:t> }  </a:t>
            </a:r>
          </a:p>
          <a:p>
            <a:endParaRPr lang="en-029" dirty="0" smtClean="0"/>
          </a:p>
          <a:p>
            <a:r>
              <a:rPr lang="en-029" dirty="0" smtClean="0"/>
              <a:t>public class </a:t>
            </a:r>
            <a:r>
              <a:rPr lang="en-029" dirty="0" err="1" smtClean="0"/>
              <a:t>SMTPMailSystem</a:t>
            </a:r>
            <a:r>
              <a:rPr lang="en-029" dirty="0" smtClean="0"/>
              <a:t> </a:t>
            </a:r>
            <a:r>
              <a:rPr lang="en-029" b="1" dirty="0" smtClean="0"/>
              <a:t>implements </a:t>
            </a:r>
            <a:r>
              <a:rPr lang="en-029" b="1" dirty="0" err="1" smtClean="0"/>
              <a:t>EmailSystem</a:t>
            </a:r>
            <a:endParaRPr lang="en-029" b="1" dirty="0" smtClean="0"/>
          </a:p>
          <a:p>
            <a:r>
              <a:rPr lang="en-029" dirty="0" smtClean="0"/>
              <a:t>{</a:t>
            </a:r>
          </a:p>
          <a:p>
            <a:r>
              <a:rPr lang="en-029" dirty="0" smtClean="0"/>
              <a:t>  public void send(Message </a:t>
            </a:r>
            <a:r>
              <a:rPr lang="en-029" dirty="0" err="1" smtClean="0"/>
              <a:t>message</a:t>
            </a:r>
            <a:r>
              <a:rPr lang="en-029" dirty="0" smtClean="0"/>
              <a:t>)</a:t>
            </a:r>
          </a:p>
          <a:p>
            <a:r>
              <a:rPr lang="en-029" dirty="0" smtClean="0"/>
              <a:t>    {</a:t>
            </a:r>
          </a:p>
          <a:p>
            <a:r>
              <a:rPr lang="en-029" dirty="0" smtClean="0"/>
              <a:t>       // Implement the interactions with an SMTP server to send the message </a:t>
            </a:r>
          </a:p>
          <a:p>
            <a:r>
              <a:rPr lang="en-029" dirty="0" smtClean="0"/>
              <a:t>     }</a:t>
            </a:r>
          </a:p>
          <a:p>
            <a:r>
              <a:rPr lang="en-029" b="1" dirty="0" smtClean="0"/>
              <a:t>     ….</a:t>
            </a:r>
            <a:r>
              <a:rPr lang="en-029" dirty="0" smtClean="0"/>
              <a:t>  </a:t>
            </a:r>
          </a:p>
          <a:p>
            <a:r>
              <a:rPr lang="en-029" dirty="0" smtClean="0"/>
              <a:t>}</a:t>
            </a:r>
            <a:endParaRPr lang="en-029"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029" dirty="0" smtClean="0"/>
              <a:t>Note on Interfaces and Abstract Classes</a:t>
            </a:r>
            <a:endParaRPr lang="en-029" dirty="0"/>
          </a:p>
        </p:txBody>
      </p:sp>
      <p:sp>
        <p:nvSpPr>
          <p:cNvPr id="3" name="Content Placeholder 2"/>
          <p:cNvSpPr>
            <a:spLocks noGrp="1"/>
          </p:cNvSpPr>
          <p:nvPr>
            <p:ph idx="1"/>
          </p:nvPr>
        </p:nvSpPr>
        <p:spPr>
          <a:xfrm>
            <a:off x="628650" y="1825625"/>
            <a:ext cx="7886700" cy="4575175"/>
          </a:xfrm>
        </p:spPr>
        <p:txBody>
          <a:bodyPr>
            <a:normAutofit lnSpcReduction="10000"/>
          </a:bodyPr>
          <a:lstStyle/>
          <a:p>
            <a:r>
              <a:rPr lang="en-029" dirty="0" smtClean="0"/>
              <a:t>If a class realizes an interface but does not implement all of the operations that the interface specifies, then that class needs to be declared abstract</a:t>
            </a:r>
          </a:p>
          <a:p>
            <a:r>
              <a:rPr lang="en-029" sz="1900" i="1" dirty="0" smtClean="0">
                <a:solidFill>
                  <a:srgbClr val="FF0000"/>
                </a:solidFill>
              </a:rPr>
              <a:t>Interfaces are great at completely separating the behaviour that is required of a class from exactly how it is implemented. When a class implements an interface, objects of that class can be referred to using the interface’s name rather than the class name itself. This means that other classes can be dependent on interfaces rather than classes. This is generally a good thing since it ensures that your classes are as loosely coupled as possible. If your classes are loosely coupled, then when a class implementation changes other classes should not break (because they are dependent on the interface, not on the class itself).</a:t>
            </a:r>
          </a:p>
          <a:p>
            <a:pPr>
              <a:buNone/>
            </a:pPr>
            <a:endParaRPr lang="en-029" dirty="0" smtClean="0"/>
          </a:p>
          <a:p>
            <a:endParaRPr lang="en-029"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029" dirty="0" smtClean="0"/>
              <a:t>Abstraction</a:t>
            </a:r>
            <a:endParaRPr lang="en-029" dirty="0"/>
          </a:p>
        </p:txBody>
      </p:sp>
      <p:sp>
        <p:nvSpPr>
          <p:cNvPr id="4" name="Content Placeholder 3"/>
          <p:cNvSpPr>
            <a:spLocks noGrp="1"/>
          </p:cNvSpPr>
          <p:nvPr>
            <p:ph idx="1"/>
          </p:nvPr>
        </p:nvSpPr>
        <p:spPr/>
        <p:txBody>
          <a:bodyPr/>
          <a:lstStyle/>
          <a:p>
            <a:r>
              <a:rPr lang="en-029" dirty="0" smtClean="0"/>
              <a:t>“Getting the right level of abstraction for your model, or even just for a class, is often a real challenge. Focus on the information that your system needs to know rather than becoming bogged down with details that may be irrelevant to your system. You will then have a good starting point when designing your system’s classes” (Russ &amp; Miles)</a:t>
            </a:r>
            <a:endParaRPr lang="en-029"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Reference</a:t>
            </a:r>
            <a:endParaRPr lang="en-029" dirty="0"/>
          </a:p>
        </p:txBody>
      </p:sp>
      <p:sp>
        <p:nvSpPr>
          <p:cNvPr id="3" name="Content Placeholder 2"/>
          <p:cNvSpPr>
            <a:spLocks noGrp="1"/>
          </p:cNvSpPr>
          <p:nvPr>
            <p:ph idx="1"/>
          </p:nvPr>
        </p:nvSpPr>
        <p:spPr/>
        <p:txBody>
          <a:bodyPr/>
          <a:lstStyle/>
          <a:p>
            <a:pPr>
              <a:buNone/>
            </a:pPr>
            <a:r>
              <a:rPr lang="en-029" b="1" dirty="0" smtClean="0"/>
              <a:t>Learning UML 2.0</a:t>
            </a:r>
          </a:p>
          <a:p>
            <a:pPr>
              <a:buNone/>
            </a:pPr>
            <a:r>
              <a:rPr lang="en-029" b="1" dirty="0" smtClean="0"/>
              <a:t>By: </a:t>
            </a:r>
            <a:r>
              <a:rPr lang="en-029" dirty="0" smtClean="0"/>
              <a:t>Russ Miles; Kim Hamilton</a:t>
            </a:r>
          </a:p>
          <a:p>
            <a:pPr>
              <a:buNone/>
            </a:pPr>
            <a:r>
              <a:rPr lang="en-029" b="1" dirty="0" smtClean="0"/>
              <a:t>Publisher: </a:t>
            </a:r>
            <a:r>
              <a:rPr lang="en-029" dirty="0" smtClean="0"/>
              <a:t>O'Reilly Media, Inc.</a:t>
            </a:r>
          </a:p>
          <a:p>
            <a:pPr>
              <a:buNone/>
            </a:pPr>
            <a:r>
              <a:rPr lang="en-029" dirty="0" smtClean="0"/>
              <a:t>Chapter 4 &amp; 5</a:t>
            </a:r>
          </a:p>
          <a:p>
            <a:pPr>
              <a:buNone/>
            </a:pPr>
            <a:endParaRPr lang="en-029"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Encapsulation</a:t>
            </a:r>
            <a:endParaRPr lang="en-029" dirty="0"/>
          </a:p>
        </p:txBody>
      </p:sp>
      <p:sp>
        <p:nvSpPr>
          <p:cNvPr id="3" name="Content Placeholder 2"/>
          <p:cNvSpPr>
            <a:spLocks noGrp="1"/>
          </p:cNvSpPr>
          <p:nvPr>
            <p:ph idx="1"/>
          </p:nvPr>
        </p:nvSpPr>
        <p:spPr/>
        <p:txBody>
          <a:bodyPr>
            <a:normAutofit/>
          </a:bodyPr>
          <a:lstStyle/>
          <a:p>
            <a:r>
              <a:rPr lang="en-029" dirty="0" smtClean="0"/>
              <a:t>Encapsulation is important to allow a class to change the way it works internally without those changes being visible to the rest of the system</a:t>
            </a:r>
            <a:r>
              <a:rPr lang="en-029" dirty="0" smtClean="0">
                <a:solidFill>
                  <a:srgbClr val="FF0000"/>
                </a:solidFill>
              </a:rPr>
              <a:t>, those changes will have no effect on how the class is interacted with. </a:t>
            </a:r>
          </a:p>
          <a:p>
            <a:r>
              <a:rPr lang="en-029" dirty="0" smtClean="0"/>
              <a:t>If we have a good design of classes and </a:t>
            </a:r>
            <a:r>
              <a:rPr lang="en-029" dirty="0" smtClean="0"/>
              <a:t>their </a:t>
            </a:r>
            <a:r>
              <a:rPr lang="en-029" dirty="0" smtClean="0"/>
              <a:t>interfaces and relationships - changes to how those classes work internally shouldn’t cause your system to break.</a:t>
            </a:r>
            <a:endParaRPr lang="en-029"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Class Notation</a:t>
            </a:r>
            <a:endParaRPr lang="en-029"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609600" y="2209800"/>
            <a:ext cx="8156656" cy="23622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Classes</a:t>
            </a:r>
            <a:endParaRPr lang="en-029" dirty="0"/>
          </a:p>
        </p:txBody>
      </p:sp>
      <p:sp>
        <p:nvSpPr>
          <p:cNvPr id="3" name="Content Placeholder 2"/>
          <p:cNvSpPr>
            <a:spLocks noGrp="1"/>
          </p:cNvSpPr>
          <p:nvPr>
            <p:ph idx="1"/>
          </p:nvPr>
        </p:nvSpPr>
        <p:spPr>
          <a:xfrm>
            <a:off x="628650" y="1825625"/>
            <a:ext cx="7886700" cy="2136775"/>
          </a:xfrm>
        </p:spPr>
        <p:txBody>
          <a:bodyPr>
            <a:normAutofit lnSpcReduction="10000"/>
          </a:bodyPr>
          <a:lstStyle/>
          <a:p>
            <a:r>
              <a:rPr lang="en-029" dirty="0" smtClean="0"/>
              <a:t>A class’s name establishes a type for the objects that will be instantiated based on it</a:t>
            </a:r>
          </a:p>
          <a:p>
            <a:r>
              <a:rPr lang="en-029" dirty="0" smtClean="0"/>
              <a:t>Some classes that could be identified from the Content Management System Discussed last week:</a:t>
            </a:r>
          </a:p>
          <a:p>
            <a:endParaRPr lang="en-029" dirty="0"/>
          </a:p>
        </p:txBody>
      </p:sp>
      <p:sp>
        <p:nvSpPr>
          <p:cNvPr id="3074" name="AutoShape 2" descr="Two classes of objects have been identified in the CM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029"/>
          </a:p>
        </p:txBody>
      </p:sp>
      <p:pic>
        <p:nvPicPr>
          <p:cNvPr id="3075" name="Picture 3"/>
          <p:cNvPicPr>
            <a:picLocks noChangeAspect="1" noChangeArrowheads="1"/>
          </p:cNvPicPr>
          <p:nvPr/>
        </p:nvPicPr>
        <p:blipFill>
          <a:blip r:embed="rId2" cstate="print"/>
          <a:srcRect/>
          <a:stretch>
            <a:fillRect/>
          </a:stretch>
        </p:blipFill>
        <p:spPr bwMode="auto">
          <a:xfrm>
            <a:off x="2209800" y="4038600"/>
            <a:ext cx="4402667" cy="9144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Visibility</a:t>
            </a:r>
            <a:endParaRPr lang="en-029" dirty="0"/>
          </a:p>
        </p:txBody>
      </p:sp>
      <p:sp>
        <p:nvSpPr>
          <p:cNvPr id="3" name="Content Placeholder 2"/>
          <p:cNvSpPr>
            <a:spLocks noGrp="1"/>
          </p:cNvSpPr>
          <p:nvPr>
            <p:ph idx="1"/>
          </p:nvPr>
        </p:nvSpPr>
        <p:spPr>
          <a:xfrm>
            <a:off x="628650" y="1825625"/>
            <a:ext cx="8058150" cy="1679575"/>
          </a:xfrm>
        </p:spPr>
        <p:txBody>
          <a:bodyPr>
            <a:normAutofit fontScale="70000" lnSpcReduction="20000"/>
          </a:bodyPr>
          <a:lstStyle/>
          <a:p>
            <a:r>
              <a:rPr lang="en-029" dirty="0" smtClean="0"/>
              <a:t>Important for encapsulation</a:t>
            </a:r>
          </a:p>
          <a:p>
            <a:r>
              <a:rPr lang="en-029" dirty="0" smtClean="0"/>
              <a:t>The means by which a class selectively reveals its operations and data to other classes</a:t>
            </a:r>
          </a:p>
          <a:p>
            <a:r>
              <a:rPr lang="en-029" dirty="0" smtClean="0"/>
              <a:t>Control access to attributes, operations, and even entire classes to effectively enforce encapsulation</a:t>
            </a:r>
          </a:p>
          <a:p>
            <a:r>
              <a:rPr lang="en-029" dirty="0" smtClean="0"/>
              <a:t>UML provides four levels of visibility</a:t>
            </a:r>
            <a:endParaRPr lang="en-029" dirty="0"/>
          </a:p>
        </p:txBody>
      </p:sp>
      <p:sp>
        <p:nvSpPr>
          <p:cNvPr id="22530" name="AutoShape 2" descr="UML’s four different visibility classific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029"/>
          </a:p>
        </p:txBody>
      </p:sp>
      <p:pic>
        <p:nvPicPr>
          <p:cNvPr id="22531" name="Picture 3"/>
          <p:cNvPicPr>
            <a:picLocks noChangeAspect="1" noChangeArrowheads="1"/>
          </p:cNvPicPr>
          <p:nvPr/>
        </p:nvPicPr>
        <p:blipFill>
          <a:blip r:embed="rId3" cstate="print"/>
          <a:srcRect/>
          <a:stretch>
            <a:fillRect/>
          </a:stretch>
        </p:blipFill>
        <p:spPr bwMode="auto">
          <a:xfrm>
            <a:off x="838200" y="3657600"/>
            <a:ext cx="7543800" cy="226314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atermark design templat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1">
          <a:schemeClr val="accent1"/>
        </a:lnRef>
        <a:fillRef idx="2">
          <a:schemeClr val="accent1"/>
        </a:fillRef>
        <a:effectRef idx="1">
          <a:schemeClr val="accent1"/>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Watermark design template" id="{9D1F7800-D88B-4456-B4D7-D80839F0DC16}" vid="{48A69CA1-4DF5-4556-B86D-B299B8F349F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TS103460614</Template>
  <TotalTime>5276</TotalTime>
  <Words>1918</Words>
  <Application>Microsoft Office PowerPoint</Application>
  <PresentationFormat>On-screen Show (4:3)</PresentationFormat>
  <Paragraphs>201</Paragraphs>
  <Slides>50</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Agency FB</vt:lpstr>
      <vt:lpstr>Arial</vt:lpstr>
      <vt:lpstr>Calibri</vt:lpstr>
      <vt:lpstr>Century Gothic</vt:lpstr>
      <vt:lpstr>Times New Roman</vt:lpstr>
      <vt:lpstr>Ubuntu Mono</vt:lpstr>
      <vt:lpstr>Ubuntu Mono Bold</vt:lpstr>
      <vt:lpstr>Wingdings</vt:lpstr>
      <vt:lpstr>Watermark design template</vt:lpstr>
      <vt:lpstr>Lecture 3 Pt. 1</vt:lpstr>
      <vt:lpstr>Classes and Class Diagrams</vt:lpstr>
      <vt:lpstr>The relationship between classes and objects</vt:lpstr>
      <vt:lpstr>Abstraction</vt:lpstr>
      <vt:lpstr>Abstraction</vt:lpstr>
      <vt:lpstr>Encapsulation</vt:lpstr>
      <vt:lpstr>Class Notation</vt:lpstr>
      <vt:lpstr>Classes</vt:lpstr>
      <vt:lpstr>Visibility</vt:lpstr>
      <vt:lpstr>Public Visibility</vt:lpstr>
      <vt:lpstr>Public visibility contd.</vt:lpstr>
      <vt:lpstr>Protected visibility</vt:lpstr>
      <vt:lpstr>Protected visibility contd.</vt:lpstr>
      <vt:lpstr>Package visibility contd.</vt:lpstr>
      <vt:lpstr>Package visibility Contd.</vt:lpstr>
      <vt:lpstr>Private Visibility</vt:lpstr>
      <vt:lpstr>Private Visibility contd.</vt:lpstr>
      <vt:lpstr>Attributes</vt:lpstr>
      <vt:lpstr>Attributes</vt:lpstr>
      <vt:lpstr>Example – Blog Account</vt:lpstr>
      <vt:lpstr>Multiplicity</vt:lpstr>
      <vt:lpstr>Indicating a read only Attribute</vt:lpstr>
      <vt:lpstr>Behaviours</vt:lpstr>
      <vt:lpstr>Behaviours contd.</vt:lpstr>
      <vt:lpstr>Behaviours Contd.</vt:lpstr>
      <vt:lpstr>Behaviours</vt:lpstr>
      <vt:lpstr>Static Class Members</vt:lpstr>
      <vt:lpstr>Static Class Member</vt:lpstr>
      <vt:lpstr>Relationships between Classes</vt:lpstr>
      <vt:lpstr>Dependency</vt:lpstr>
      <vt:lpstr>Association</vt:lpstr>
      <vt:lpstr>Association contd. (no navigation)</vt:lpstr>
      <vt:lpstr>Association contd. (with navigation)</vt:lpstr>
      <vt:lpstr>Association Classes</vt:lpstr>
      <vt:lpstr>Example method of implementing the association class</vt:lpstr>
      <vt:lpstr>Aggregation</vt:lpstr>
      <vt:lpstr>Composition</vt:lpstr>
      <vt:lpstr>Aggregation vs. Composition in code</vt:lpstr>
      <vt:lpstr>Generalisation / Inheritance</vt:lpstr>
      <vt:lpstr>WARNING!!!</vt:lpstr>
      <vt:lpstr>Multiple Inheritance? Trouble?</vt:lpstr>
      <vt:lpstr>Constraints using the OCL</vt:lpstr>
      <vt:lpstr>Example of Constraints</vt:lpstr>
      <vt:lpstr>Abstract Classes</vt:lpstr>
      <vt:lpstr>Abstract Classes contd.</vt:lpstr>
      <vt:lpstr>Interfaces</vt:lpstr>
      <vt:lpstr>Interfaces contd</vt:lpstr>
      <vt:lpstr>Realising an Interface</vt:lpstr>
      <vt:lpstr>Note on Interfaces and Abstract Classes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Object Orientation</dc:title>
  <dc:creator>Claudine Allen</dc:creator>
  <cp:lastModifiedBy>Claudine Allen</cp:lastModifiedBy>
  <cp:revision>20</cp:revision>
  <dcterms:created xsi:type="dcterms:W3CDTF">2015-01-12T19:33:48Z</dcterms:created>
  <dcterms:modified xsi:type="dcterms:W3CDTF">2016-02-01T04:10:44Z</dcterms:modified>
</cp:coreProperties>
</file>