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7" r:id="rId11"/>
    <p:sldId id="265" r:id="rId12"/>
    <p:sldId id="268" r:id="rId13"/>
    <p:sldId id="266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9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lisesreyes/Downloads/nulo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lisesreyes/Downloads/entrop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lisesreyes/Downloads/entrop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nulos!$B$1</c:f>
              <c:strCache>
                <c:ptCount val="1"/>
                <c:pt idx="0">
                  <c:v>% Nulos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nulos!$A$2:$A$76</c:f>
              <c:strCache>
                <c:ptCount val="75"/>
                <c:pt idx="0">
                  <c:v>neighbourhood_group_cleansed</c:v>
                </c:pt>
                <c:pt idx="1">
                  <c:v>calendar_updated</c:v>
                </c:pt>
                <c:pt idx="2">
                  <c:v>license</c:v>
                </c:pt>
                <c:pt idx="3">
                  <c:v>host_neighbourhood</c:v>
                </c:pt>
                <c:pt idx="4">
                  <c:v>host_about</c:v>
                </c:pt>
                <c:pt idx="5">
                  <c:v>neighborhood_overview</c:v>
                </c:pt>
                <c:pt idx="6">
                  <c:v>neighbourhood</c:v>
                </c:pt>
                <c:pt idx="7">
                  <c:v>host_location</c:v>
                </c:pt>
                <c:pt idx="8">
                  <c:v>host_response_time</c:v>
                </c:pt>
                <c:pt idx="9">
                  <c:v>host_response_rate</c:v>
                </c:pt>
                <c:pt idx="10">
                  <c:v>review_scores_cleanliness</c:v>
                </c:pt>
                <c:pt idx="11">
                  <c:v>review_scores_accuracy</c:v>
                </c:pt>
                <c:pt idx="12">
                  <c:v>review_scores_checkin</c:v>
                </c:pt>
                <c:pt idx="13">
                  <c:v>review_scores_communication</c:v>
                </c:pt>
                <c:pt idx="14">
                  <c:v>review_scores_location</c:v>
                </c:pt>
                <c:pt idx="15">
                  <c:v>review_scores_value</c:v>
                </c:pt>
                <c:pt idx="16">
                  <c:v>first_review</c:v>
                </c:pt>
                <c:pt idx="17">
                  <c:v>last_review</c:v>
                </c:pt>
                <c:pt idx="18">
                  <c:v>review_scores_rating</c:v>
                </c:pt>
                <c:pt idx="19">
                  <c:v>reviews_per_month</c:v>
                </c:pt>
                <c:pt idx="20">
                  <c:v>price</c:v>
                </c:pt>
                <c:pt idx="21">
                  <c:v>beds</c:v>
                </c:pt>
                <c:pt idx="22">
                  <c:v>bathrooms</c:v>
                </c:pt>
                <c:pt idx="23">
                  <c:v>host_acceptance_rate</c:v>
                </c:pt>
                <c:pt idx="24">
                  <c:v>host_is_superhost</c:v>
                </c:pt>
                <c:pt idx="25">
                  <c:v>bedrooms</c:v>
                </c:pt>
                <c:pt idx="26">
                  <c:v>has_availability</c:v>
                </c:pt>
                <c:pt idx="27">
                  <c:v>description</c:v>
                </c:pt>
                <c:pt idx="28">
                  <c:v>bathrooms_text</c:v>
                </c:pt>
                <c:pt idx="29">
                  <c:v>id</c:v>
                </c:pt>
                <c:pt idx="30">
                  <c:v>listing_url</c:v>
                </c:pt>
                <c:pt idx="31">
                  <c:v>scrape_id</c:v>
                </c:pt>
                <c:pt idx="32">
                  <c:v>last_scraped</c:v>
                </c:pt>
                <c:pt idx="33">
                  <c:v>source</c:v>
                </c:pt>
                <c:pt idx="34">
                  <c:v>name</c:v>
                </c:pt>
                <c:pt idx="35">
                  <c:v>picture_url</c:v>
                </c:pt>
                <c:pt idx="36">
                  <c:v>host_id</c:v>
                </c:pt>
                <c:pt idx="37">
                  <c:v>host_url</c:v>
                </c:pt>
                <c:pt idx="38">
                  <c:v>host_name</c:v>
                </c:pt>
                <c:pt idx="39">
                  <c:v>host_since</c:v>
                </c:pt>
                <c:pt idx="40">
                  <c:v>host_thumbnail_url</c:v>
                </c:pt>
                <c:pt idx="41">
                  <c:v>host_picture_url</c:v>
                </c:pt>
                <c:pt idx="42">
                  <c:v>host_listings_count</c:v>
                </c:pt>
                <c:pt idx="43">
                  <c:v>host_total_listings_count</c:v>
                </c:pt>
                <c:pt idx="44">
                  <c:v>host_verifications</c:v>
                </c:pt>
                <c:pt idx="45">
                  <c:v>host_has_profile_pic</c:v>
                </c:pt>
                <c:pt idx="46">
                  <c:v>host_identity_verified</c:v>
                </c:pt>
                <c:pt idx="47">
                  <c:v>neighbourhood_cleansed</c:v>
                </c:pt>
                <c:pt idx="48">
                  <c:v>latitude</c:v>
                </c:pt>
                <c:pt idx="49">
                  <c:v>longitude</c:v>
                </c:pt>
                <c:pt idx="50">
                  <c:v>property_type</c:v>
                </c:pt>
                <c:pt idx="51">
                  <c:v>room_type</c:v>
                </c:pt>
                <c:pt idx="52">
                  <c:v>accommodates</c:v>
                </c:pt>
                <c:pt idx="53">
                  <c:v>amenities</c:v>
                </c:pt>
                <c:pt idx="54">
                  <c:v>minimum_nights</c:v>
                </c:pt>
                <c:pt idx="55">
                  <c:v>maximum_nights</c:v>
                </c:pt>
                <c:pt idx="56">
                  <c:v>minimum_minimum_nights</c:v>
                </c:pt>
                <c:pt idx="57">
                  <c:v>maximum_minimum_nights</c:v>
                </c:pt>
                <c:pt idx="58">
                  <c:v>minimum_maximum_nights</c:v>
                </c:pt>
                <c:pt idx="59">
                  <c:v>maximum_maximum_nights</c:v>
                </c:pt>
                <c:pt idx="60">
                  <c:v>minimum_nights_avg_ntm</c:v>
                </c:pt>
                <c:pt idx="61">
                  <c:v>maximum_nights_avg_ntm</c:v>
                </c:pt>
                <c:pt idx="62">
                  <c:v>availability_30</c:v>
                </c:pt>
                <c:pt idx="63">
                  <c:v>availability_60</c:v>
                </c:pt>
                <c:pt idx="64">
                  <c:v>availability_90</c:v>
                </c:pt>
                <c:pt idx="65">
                  <c:v>availability_365</c:v>
                </c:pt>
                <c:pt idx="66">
                  <c:v>calendar_last_scraped</c:v>
                </c:pt>
                <c:pt idx="67">
                  <c:v>number_of_reviews</c:v>
                </c:pt>
                <c:pt idx="68">
                  <c:v>number_of_reviews_ltm</c:v>
                </c:pt>
                <c:pt idx="69">
                  <c:v>number_of_reviews_l30d</c:v>
                </c:pt>
                <c:pt idx="70">
                  <c:v>instant_bookable</c:v>
                </c:pt>
                <c:pt idx="71">
                  <c:v>calculated_host_listings_count</c:v>
                </c:pt>
                <c:pt idx="72">
                  <c:v>calculated_host_listings_count_entire_homes</c:v>
                </c:pt>
                <c:pt idx="73">
                  <c:v>calculated_host_listings_count_private_rooms</c:v>
                </c:pt>
                <c:pt idx="74">
                  <c:v>calculated_host_listings_count_shared_rooms</c:v>
                </c:pt>
              </c:strCache>
            </c:strRef>
          </c:cat>
          <c:val>
            <c:numRef>
              <c:f>nulos!$B$2:$B$76</c:f>
              <c:numCache>
                <c:formatCode>0.0%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0.503278564968344</c:v>
                </c:pt>
                <c:pt idx="4">
                  <c:v>0.42138981006933901</c:v>
                </c:pt>
                <c:pt idx="5">
                  <c:v>0.38777509798010201</c:v>
                </c:pt>
                <c:pt idx="6">
                  <c:v>0.38777509798010201</c:v>
                </c:pt>
                <c:pt idx="7">
                  <c:v>0.21126017485679799</c:v>
                </c:pt>
                <c:pt idx="8">
                  <c:v>0.158162496231534</c:v>
                </c:pt>
                <c:pt idx="9">
                  <c:v>0.158162496231534</c:v>
                </c:pt>
                <c:pt idx="10">
                  <c:v>0.14651793789568798</c:v>
                </c:pt>
                <c:pt idx="11">
                  <c:v>0.14648025324087999</c:v>
                </c:pt>
                <c:pt idx="12">
                  <c:v>0.14648025324087999</c:v>
                </c:pt>
                <c:pt idx="13">
                  <c:v>0.14648025324087999</c:v>
                </c:pt>
                <c:pt idx="14">
                  <c:v>0.14648025324087999</c:v>
                </c:pt>
                <c:pt idx="15">
                  <c:v>0.14648025324087999</c:v>
                </c:pt>
                <c:pt idx="16">
                  <c:v>0.145914983418751</c:v>
                </c:pt>
                <c:pt idx="17">
                  <c:v>0.145914983418751</c:v>
                </c:pt>
                <c:pt idx="18">
                  <c:v>0.145914983418751</c:v>
                </c:pt>
                <c:pt idx="19">
                  <c:v>0.145914983418751</c:v>
                </c:pt>
                <c:pt idx="20">
                  <c:v>0.120515526077781</c:v>
                </c:pt>
                <c:pt idx="21">
                  <c:v>0.11923424781429</c:v>
                </c:pt>
                <c:pt idx="22">
                  <c:v>0.11791528489598999</c:v>
                </c:pt>
                <c:pt idx="23">
                  <c:v>0.10758968947844399</c:v>
                </c:pt>
                <c:pt idx="24">
                  <c:v>5.8147422369611006E-2</c:v>
                </c:pt>
                <c:pt idx="25">
                  <c:v>4.0360265299969805E-2</c:v>
                </c:pt>
                <c:pt idx="26">
                  <c:v>3.9041302381670098E-2</c:v>
                </c:pt>
                <c:pt idx="27">
                  <c:v>3.5838106722942402E-2</c:v>
                </c:pt>
                <c:pt idx="28">
                  <c:v>9.4211637021404801E-4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2-B748-A1EB-614A568C9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923259519"/>
        <c:axId val="1923261231"/>
      </c:barChart>
      <c:catAx>
        <c:axId val="192325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923261231"/>
        <c:crosses val="autoZero"/>
        <c:auto val="1"/>
        <c:lblAlgn val="ctr"/>
        <c:lblOffset val="100"/>
        <c:tickLblSkip val="1"/>
        <c:noMultiLvlLbl val="0"/>
      </c:catAx>
      <c:valAx>
        <c:axId val="1923261231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92325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entropy!$B$1</c:f>
              <c:strCache>
                <c:ptCount val="1"/>
                <c:pt idx="0">
                  <c:v>Entropía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entropy!$A$2:$A$76</c:f>
              <c:strCache>
                <c:ptCount val="75"/>
                <c:pt idx="0">
                  <c:v>id</c:v>
                </c:pt>
                <c:pt idx="1">
                  <c:v>listing_url</c:v>
                </c:pt>
                <c:pt idx="2">
                  <c:v>picture_url</c:v>
                </c:pt>
                <c:pt idx="3">
                  <c:v>name</c:v>
                </c:pt>
                <c:pt idx="4">
                  <c:v>amenities</c:v>
                </c:pt>
                <c:pt idx="5">
                  <c:v>description</c:v>
                </c:pt>
                <c:pt idx="6">
                  <c:v>latitude</c:v>
                </c:pt>
                <c:pt idx="7">
                  <c:v>longitude</c:v>
                </c:pt>
                <c:pt idx="8">
                  <c:v>neighborhood_overview</c:v>
                </c:pt>
                <c:pt idx="9">
                  <c:v>host_url</c:v>
                </c:pt>
                <c:pt idx="10">
                  <c:v>host_id</c:v>
                </c:pt>
                <c:pt idx="11">
                  <c:v>host_thumbnail_url</c:v>
                </c:pt>
                <c:pt idx="12">
                  <c:v>host_picture_url</c:v>
                </c:pt>
                <c:pt idx="13">
                  <c:v>host_about</c:v>
                </c:pt>
                <c:pt idx="14">
                  <c:v>host_since</c:v>
                </c:pt>
                <c:pt idx="15">
                  <c:v>first_review</c:v>
                </c:pt>
                <c:pt idx="16">
                  <c:v>price</c:v>
                </c:pt>
                <c:pt idx="17">
                  <c:v>host_name</c:v>
                </c:pt>
                <c:pt idx="18">
                  <c:v>reviews_per_month</c:v>
                </c:pt>
                <c:pt idx="19">
                  <c:v>last_review</c:v>
                </c:pt>
                <c:pt idx="20">
                  <c:v>availability_365</c:v>
                </c:pt>
                <c:pt idx="21">
                  <c:v>number_of_reviews</c:v>
                </c:pt>
                <c:pt idx="22">
                  <c:v>host_neighbourhood</c:v>
                </c:pt>
                <c:pt idx="23">
                  <c:v>review_scores_value</c:v>
                </c:pt>
                <c:pt idx="24">
                  <c:v>availability_90</c:v>
                </c:pt>
                <c:pt idx="25">
                  <c:v>review_scores_rating</c:v>
                </c:pt>
                <c:pt idx="26">
                  <c:v>review_scores_cleanliness</c:v>
                </c:pt>
                <c:pt idx="27">
                  <c:v>review_scores_accuracy</c:v>
                </c:pt>
                <c:pt idx="28">
                  <c:v>availability_60</c:v>
                </c:pt>
                <c:pt idx="29">
                  <c:v>number_of_reviews_ltm</c:v>
                </c:pt>
                <c:pt idx="30">
                  <c:v>host_total_listings_count</c:v>
                </c:pt>
                <c:pt idx="31">
                  <c:v>review_scores_location</c:v>
                </c:pt>
                <c:pt idx="32">
                  <c:v>review_scores_communication</c:v>
                </c:pt>
                <c:pt idx="33">
                  <c:v>review_scores_checkin</c:v>
                </c:pt>
                <c:pt idx="34">
                  <c:v>host_listings_count</c:v>
                </c:pt>
                <c:pt idx="35">
                  <c:v>availability_30</c:v>
                </c:pt>
                <c:pt idx="36">
                  <c:v>calculated_host_listings_count</c:v>
                </c:pt>
                <c:pt idx="37">
                  <c:v>calculated_host_listings_count_entire_homes</c:v>
                </c:pt>
                <c:pt idx="38">
                  <c:v>host_acceptance_rate</c:v>
                </c:pt>
                <c:pt idx="39">
                  <c:v>property_type</c:v>
                </c:pt>
                <c:pt idx="40">
                  <c:v>maximum_nights</c:v>
                </c:pt>
                <c:pt idx="41">
                  <c:v>minimum_nights_avg_ntm</c:v>
                </c:pt>
                <c:pt idx="42">
                  <c:v>bathrooms_text</c:v>
                </c:pt>
                <c:pt idx="43">
                  <c:v>neighbourhood_cleansed</c:v>
                </c:pt>
                <c:pt idx="44">
                  <c:v>accommodates</c:v>
                </c:pt>
                <c:pt idx="45">
                  <c:v>maximum_nights_avg_ntm</c:v>
                </c:pt>
                <c:pt idx="46">
                  <c:v>maximum_minimum_nights</c:v>
                </c:pt>
                <c:pt idx="47">
                  <c:v>calculated_host_listings_count_private_rooms</c:v>
                </c:pt>
                <c:pt idx="48">
                  <c:v>minimum_maximum_nights</c:v>
                </c:pt>
                <c:pt idx="49">
                  <c:v>minimum_nights</c:v>
                </c:pt>
                <c:pt idx="50">
                  <c:v>beds</c:v>
                </c:pt>
                <c:pt idx="51">
                  <c:v>maximum_maximum_nights</c:v>
                </c:pt>
                <c:pt idx="52">
                  <c:v>minimum_minimum_nights</c:v>
                </c:pt>
                <c:pt idx="53">
                  <c:v>bathrooms</c:v>
                </c:pt>
                <c:pt idx="54">
                  <c:v>number_of_reviews_l30d</c:v>
                </c:pt>
                <c:pt idx="55">
                  <c:v>host_response_rate</c:v>
                </c:pt>
                <c:pt idx="56">
                  <c:v>host_location</c:v>
                </c:pt>
                <c:pt idx="57">
                  <c:v>bedrooms</c:v>
                </c:pt>
                <c:pt idx="58">
                  <c:v>neighbourhood</c:v>
                </c:pt>
                <c:pt idx="59">
                  <c:v>room_type</c:v>
                </c:pt>
                <c:pt idx="60">
                  <c:v>host_verifications</c:v>
                </c:pt>
                <c:pt idx="61">
                  <c:v>host_is_superhost</c:v>
                </c:pt>
                <c:pt idx="62">
                  <c:v>instant_bookable</c:v>
                </c:pt>
                <c:pt idx="63">
                  <c:v>host_response_time</c:v>
                </c:pt>
                <c:pt idx="64">
                  <c:v>calendar_last_scraped</c:v>
                </c:pt>
                <c:pt idx="65">
                  <c:v>last_scraped</c:v>
                </c:pt>
                <c:pt idx="66">
                  <c:v>source</c:v>
                </c:pt>
                <c:pt idx="67">
                  <c:v>calculated_host_listings_count_shared_rooms</c:v>
                </c:pt>
                <c:pt idx="68">
                  <c:v>host_identity_verified</c:v>
                </c:pt>
                <c:pt idx="69">
                  <c:v>host_has_profile_pic</c:v>
                </c:pt>
                <c:pt idx="70">
                  <c:v>has_availability</c:v>
                </c:pt>
                <c:pt idx="71">
                  <c:v>scrape_id</c:v>
                </c:pt>
                <c:pt idx="72">
                  <c:v>license</c:v>
                </c:pt>
                <c:pt idx="73">
                  <c:v>calendar_updated</c:v>
                </c:pt>
                <c:pt idx="74">
                  <c:v>neighbourhood_group_cleansed</c:v>
                </c:pt>
              </c:strCache>
            </c:strRef>
          </c:cat>
          <c:val>
            <c:numRef>
              <c:f>entropy!$B$2:$B$76</c:f>
              <c:numCache>
                <c:formatCode>General</c:formatCode>
                <c:ptCount val="75"/>
                <c:pt idx="0">
                  <c:v>14.695663296788</c:v>
                </c:pt>
                <c:pt idx="1">
                  <c:v>14.695663296788</c:v>
                </c:pt>
                <c:pt idx="2">
                  <c:v>14.612108756868</c:v>
                </c:pt>
                <c:pt idx="3">
                  <c:v>14.525433027536399</c:v>
                </c:pt>
                <c:pt idx="4">
                  <c:v>14.4758325702478</c:v>
                </c:pt>
                <c:pt idx="5">
                  <c:v>14.075003930873001</c:v>
                </c:pt>
                <c:pt idx="6">
                  <c:v>13.759156320089801</c:v>
                </c:pt>
                <c:pt idx="7">
                  <c:v>13.603613951991299</c:v>
                </c:pt>
                <c:pt idx="8">
                  <c:v>13.099856289241</c:v>
                </c:pt>
                <c:pt idx="9">
                  <c:v>12.5732177544589</c:v>
                </c:pt>
                <c:pt idx="10">
                  <c:v>12.5732177544589</c:v>
                </c:pt>
                <c:pt idx="11">
                  <c:v>12.4246276824672</c:v>
                </c:pt>
                <c:pt idx="12">
                  <c:v>12.4246276824672</c:v>
                </c:pt>
                <c:pt idx="13">
                  <c:v>11.4747529512012</c:v>
                </c:pt>
                <c:pt idx="14">
                  <c:v>11.150953099459</c:v>
                </c:pt>
                <c:pt idx="15">
                  <c:v>11.013799103082899</c:v>
                </c:pt>
                <c:pt idx="16">
                  <c:v>10.3558364682219</c:v>
                </c:pt>
                <c:pt idx="17">
                  <c:v>10.072994710155999</c:v>
                </c:pt>
                <c:pt idx="18">
                  <c:v>8.7406700602657601</c:v>
                </c:pt>
                <c:pt idx="19">
                  <c:v>8.0212188799283499</c:v>
                </c:pt>
                <c:pt idx="20">
                  <c:v>7.4880171841668801</c:v>
                </c:pt>
                <c:pt idx="21">
                  <c:v>6.4570735547537099</c:v>
                </c:pt>
                <c:pt idx="22">
                  <c:v>6.03913665268123</c:v>
                </c:pt>
                <c:pt idx="23">
                  <c:v>5.5177092207188299</c:v>
                </c:pt>
                <c:pt idx="24">
                  <c:v>5.4864084677717404</c:v>
                </c:pt>
                <c:pt idx="25">
                  <c:v>5.3325384041667396</c:v>
                </c:pt>
                <c:pt idx="26">
                  <c:v>5.3148413806828403</c:v>
                </c:pt>
                <c:pt idx="27">
                  <c:v>5.0785126858376399</c:v>
                </c:pt>
                <c:pt idx="28">
                  <c:v>5.0744457715361104</c:v>
                </c:pt>
                <c:pt idx="29">
                  <c:v>4.9072947335240302</c:v>
                </c:pt>
                <c:pt idx="30">
                  <c:v>4.8551636624823198</c:v>
                </c:pt>
                <c:pt idx="31">
                  <c:v>4.7120443576042996</c:v>
                </c:pt>
                <c:pt idx="32">
                  <c:v>4.6604634348985003</c:v>
                </c:pt>
                <c:pt idx="33">
                  <c:v>4.6519336773681701</c:v>
                </c:pt>
                <c:pt idx="34">
                  <c:v>4.4860511746022302</c:v>
                </c:pt>
                <c:pt idx="35">
                  <c:v>4.30266099715561</c:v>
                </c:pt>
                <c:pt idx="36">
                  <c:v>4.1218072356734003</c:v>
                </c:pt>
                <c:pt idx="37">
                  <c:v>3.73474933820291</c:v>
                </c:pt>
                <c:pt idx="38">
                  <c:v>3.38685806910541</c:v>
                </c:pt>
                <c:pt idx="39">
                  <c:v>3.3622241999372</c:v>
                </c:pt>
                <c:pt idx="40">
                  <c:v>3.0230625696808602</c:v>
                </c:pt>
                <c:pt idx="41">
                  <c:v>2.9566498417599001</c:v>
                </c:pt>
                <c:pt idx="42">
                  <c:v>2.7682554804025199</c:v>
                </c:pt>
                <c:pt idx="43">
                  <c:v>2.6025903780251598</c:v>
                </c:pt>
                <c:pt idx="44">
                  <c:v>2.5845150534077801</c:v>
                </c:pt>
                <c:pt idx="45">
                  <c:v>2.51602582497418</c:v>
                </c:pt>
                <c:pt idx="46">
                  <c:v>2.4529084190918198</c:v>
                </c:pt>
                <c:pt idx="47">
                  <c:v>2.4435318687452101</c:v>
                </c:pt>
                <c:pt idx="48">
                  <c:v>2.32344057709268</c:v>
                </c:pt>
                <c:pt idx="49">
                  <c:v>2.2371771892839898</c:v>
                </c:pt>
                <c:pt idx="50">
                  <c:v>2.2268872194232299</c:v>
                </c:pt>
                <c:pt idx="51">
                  <c:v>2.2020619022919301</c:v>
                </c:pt>
                <c:pt idx="52">
                  <c:v>2.1269251712940598</c:v>
                </c:pt>
                <c:pt idx="53">
                  <c:v>1.7984246278646601</c:v>
                </c:pt>
                <c:pt idx="54">
                  <c:v>1.79574066666919</c:v>
                </c:pt>
                <c:pt idx="55">
                  <c:v>1.7924397718048499</c:v>
                </c:pt>
                <c:pt idx="56">
                  <c:v>1.71984289593756</c:v>
                </c:pt>
                <c:pt idx="57">
                  <c:v>1.59216109427578</c:v>
                </c:pt>
                <c:pt idx="58">
                  <c:v>1.4471515647084801</c:v>
                </c:pt>
                <c:pt idx="59">
                  <c:v>1.05201660957343</c:v>
                </c:pt>
                <c:pt idx="60">
                  <c:v>1.0441888673503299</c:v>
                </c:pt>
                <c:pt idx="61">
                  <c:v>0.97283296072882197</c:v>
                </c:pt>
                <c:pt idx="62">
                  <c:v>0.96732812681992797</c:v>
                </c:pt>
                <c:pt idx="63">
                  <c:v>0.93286255078421099</c:v>
                </c:pt>
                <c:pt idx="64">
                  <c:v>0.88903490381238504</c:v>
                </c:pt>
                <c:pt idx="65">
                  <c:v>0.88903490381238504</c:v>
                </c:pt>
                <c:pt idx="66">
                  <c:v>0.52311972971091203</c:v>
                </c:pt>
                <c:pt idx="67">
                  <c:v>0.31437725776599301</c:v>
                </c:pt>
                <c:pt idx="68">
                  <c:v>0.24169750047789801</c:v>
                </c:pt>
                <c:pt idx="69">
                  <c:v>0.12991792885988099</c:v>
                </c:pt>
                <c:pt idx="70">
                  <c:v>1.7602773983721301E-2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F9-B342-B2E5-1F6DE21E1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83722176"/>
        <c:axId val="99976576"/>
      </c:barChart>
      <c:catAx>
        <c:axId val="8372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99976576"/>
        <c:crosses val="autoZero"/>
        <c:auto val="1"/>
        <c:lblAlgn val="ctr"/>
        <c:lblOffset val="100"/>
        <c:tickLblSkip val="1"/>
        <c:noMultiLvlLbl val="0"/>
      </c:catAx>
      <c:valAx>
        <c:axId val="999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8372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Tipos de Datos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Hoja1!$A$1:$A$3</c:f>
              <c:strCache>
                <c:ptCount val="3"/>
                <c:pt idx="0">
                  <c:v>Object</c:v>
                </c:pt>
                <c:pt idx="1">
                  <c:v>Integer</c:v>
                </c:pt>
                <c:pt idx="2">
                  <c:v>Float</c:v>
                </c:pt>
              </c:strCache>
            </c:strRef>
          </c:cat>
          <c:val>
            <c:numRef>
              <c:f>Hoja1!$B$1:$B$3</c:f>
              <c:numCache>
                <c:formatCode>General</c:formatCode>
                <c:ptCount val="3"/>
                <c:pt idx="0">
                  <c:v>34</c:v>
                </c:pt>
                <c:pt idx="1">
                  <c:v>23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9F-A849-97D6-75DB7A2192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90408688"/>
        <c:axId val="176125440"/>
      </c:barChart>
      <c:catAx>
        <c:axId val="9040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76125440"/>
        <c:crosses val="autoZero"/>
        <c:auto val="1"/>
        <c:lblAlgn val="ctr"/>
        <c:lblOffset val="100"/>
        <c:noMultiLvlLbl val="0"/>
      </c:catAx>
      <c:valAx>
        <c:axId val="176125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9040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F8AFD-9C58-044C-8712-16F9FE0146A8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2CA7F-5369-074B-AE6D-6DA3888138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5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0705C-0772-054F-A14B-6B02742139D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593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F4CB1-4303-1909-A967-3FBCF2AB7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821A33-F0F2-A11E-8941-93A623F69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553C3-EC63-F888-F0F3-9D22EBE7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60A7E-CF0A-CA49-8E17-42A75559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322B0-4C82-B01D-1F7B-74F309C4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334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F3A0B-597A-4C99-A033-3C29596F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46A234-646A-6AC6-9D11-6EBE765FB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3CE00-D6D2-5A05-1F38-3B023D38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F1DBBB-15A1-D0D9-9CCC-916912B1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515BF-8FDA-54F9-FA00-1C91E49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54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40F5EB-F7A9-9421-9F56-D4883262F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7A5C3D-E0D8-1988-09D1-BE8F1AFF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472D2-7030-315B-B71A-B61F1122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BBFB7-05B4-2593-3D5D-D6F42111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EBD34-C0EE-774C-8551-6E049C98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A414-A11B-C006-6767-BEA24129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18EC7-EA21-10A1-4CE0-C4FB6581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385E-26E6-CCF9-FE97-3098CF39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16CC0-902C-E35D-0F3F-F567C1FF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195198-0085-4BCA-2716-73ED5D5F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0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5CBD7-B392-4ECF-C048-4019816D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AFC357-5291-B25C-B588-314FF332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786561-14CB-1134-4746-05C19D10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E9E47-B0F3-1635-3D76-3C429BC7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2B795-2EA3-30E5-EB50-9A4A64C3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1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500B0-EED6-C5BE-EC03-BC5EC0B3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A7873-6107-2456-9450-F525D754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0FB0EC-BC62-9230-14A8-2E07A523E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9EAE57-37C3-85AF-4507-8222004C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D4495F-1CF6-CE22-60B8-782012C1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881E16-F190-6555-0602-6D982B07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587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5B79A-6141-9DAF-D5B5-FED48C52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6A051C-B1E7-0A54-8F94-4C4977B3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F4EAB3-182B-4ED4-A74A-70E082B40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158D7C-FBCA-90D8-121A-254E02350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B8D172-2C36-5329-0254-934A03B71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1EB7FA-7967-8EB8-7860-C27D5A4B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9049CB-F6C4-D38A-EC84-F64C87AF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4FDCBC-5B89-C32F-C95A-F93B9E2C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39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D1F11-0705-6E27-200C-50F37D5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347F64-3C2B-F559-24B8-E8B73A13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3C2FB5-E2D9-C4A0-054C-78A3574A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B21E49-4112-97DD-3FFC-65DDA360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93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B0BB62-6DD7-44C1-1A2E-F8D36F33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BF6335-3F1C-51D7-4A05-0D21637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0A17E-FEFC-CDB9-132E-1B31B0F8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82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95ED3-D573-0716-C14D-1D1580DE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DFA4E-DD72-ED66-9129-2C675309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DD9560-777F-F62D-D0DA-0DBD90877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4D7E89-498D-0FC0-AAB0-E743B199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8186CC-4EAB-51E1-EA39-E601A449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C90BA1-74C3-E5BE-C60E-C74AAF08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7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FAF12-26DC-5219-B7E6-C06B93B6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C868A3-38EE-3D73-C1F6-9ABB0157E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B00EB-7128-B229-D89A-FB18407F1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A2ABB8-15E6-FC72-B947-317C7CD4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D108FE-12BD-1E72-0A9E-EA323BAA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B3A62-ACAF-44DE-A6FF-1D1E19BE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13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3003ED-7622-813D-96D8-61292199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A65D46-927C-E24C-347B-CC864875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033A0-4725-15C1-84FA-2BA520A42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4A135-CE4C-EA46-BD2C-F5E56E97086A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FA6DB-2260-4CFD-8392-74836A637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D48DB-CAFD-AEDB-FB35-A9D735E8F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9AC2B-7F67-D847-A439-75ECD36E1E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65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4159EE5-139F-E1DE-F8DB-E683284228C0}"/>
              </a:ext>
            </a:extLst>
          </p:cNvPr>
          <p:cNvSpPr/>
          <p:nvPr/>
        </p:nvSpPr>
        <p:spPr>
          <a:xfrm>
            <a:off x="0" y="3785191"/>
            <a:ext cx="12192000" cy="307280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A631E0-5D18-E995-738E-C04EF9583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14" y="1207027"/>
            <a:ext cx="5594254" cy="18309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_tradnl" sz="2400" b="1" dirty="0">
                <a:latin typeface="Bierstadt" panose="020B0004020202020204" pitchFamily="34" charset="0"/>
              </a:rPr>
              <a:t>Estimación de Precios Competitivos para Propiedades en </a:t>
            </a:r>
            <a:r>
              <a:rPr lang="es-ES_tradnl" sz="2400" b="1" dirty="0" err="1">
                <a:latin typeface="Bierstadt" panose="020B0004020202020204" pitchFamily="34" charset="0"/>
              </a:rPr>
              <a:t>AirBnB</a:t>
            </a:r>
            <a:r>
              <a:rPr lang="es-ES_tradnl" sz="2400" b="1" dirty="0">
                <a:latin typeface="Bierstadt" panose="020B0004020202020204" pitchFamily="34" charset="0"/>
              </a:rPr>
              <a:t> CDMX</a:t>
            </a:r>
            <a:br>
              <a:rPr lang="es-ES_tradnl" sz="2400" b="1" dirty="0">
                <a:latin typeface="Bierstadt" panose="020B0004020202020204" pitchFamily="34" charset="0"/>
              </a:rPr>
            </a:br>
            <a:r>
              <a:rPr lang="es-ES_tradnl" sz="2400" dirty="0">
                <a:latin typeface="Bierstadt" panose="020B0004020202020204" pitchFamily="34" charset="0"/>
              </a:rPr>
              <a:t>Minería y Análisis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BB5D6B-346F-D677-CEB1-1185C9731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673" y="3870425"/>
            <a:ext cx="6822654" cy="280952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s-ES_tradnl" sz="3100" b="1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Equipo 5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Raúl Gerardo Reyes Barrón 192129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César Armando Rojas Flores 220019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Rodrigo Alan García Pérez 220211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Emanuel Ortiz </a:t>
            </a:r>
            <a:r>
              <a:rPr lang="es-ES_tradnl" dirty="0" err="1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Bassoco</a:t>
            </a:r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 130669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León Felipe Gómez Zarza 111203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Ulises Reyes García 152113</a:t>
            </a:r>
          </a:p>
        </p:txBody>
      </p:sp>
      <p:pic>
        <p:nvPicPr>
          <p:cNvPr id="1028" name="Picture 4" descr="Dirección Escolar">
            <a:extLst>
              <a:ext uri="{FF2B5EF4-FFF2-40B4-BE49-F238E27FC236}">
                <a16:creationId xmlns:a16="http://schemas.microsoft.com/office/drawing/2014/main" id="{DF4BFC56-5772-EB86-B9DB-84344756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7170" y="1065361"/>
            <a:ext cx="4675909" cy="176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52C3A28-6E80-481F-72AF-C9D41BFB49EE}"/>
              </a:ext>
            </a:extLst>
          </p:cNvPr>
          <p:cNvSpPr/>
          <p:nvPr/>
        </p:nvSpPr>
        <p:spPr>
          <a:xfrm>
            <a:off x="0" y="3615070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18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Listado de características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3709D5A-92C4-204A-9AF5-6F360EF79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70192"/>
              </p:ext>
            </p:extLst>
          </p:nvPr>
        </p:nvGraphicFramePr>
        <p:xfrm>
          <a:off x="361110" y="2523684"/>
          <a:ext cx="11469780" cy="1277788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296522081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927313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758126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04610576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313293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99662386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3576788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959940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0596612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02972178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5237981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030344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1704263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8737276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213329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9828562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6582391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02563805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93405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48028673"/>
                    </a:ext>
                  </a:extLst>
                </a:gridCol>
              </a:tblGrid>
              <a:tr h="355508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Métricas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host_listings_count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host_total_listings_count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latitude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longitude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accommodates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bathrooms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bedrooms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beds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minimum_nights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maximum_nights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minimum_minimum_nights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maximum_minimum_nights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minimum_maximum_nights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maximum_maximum_nights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minimum_nights_avg_ntm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maximum_nights_avg_ntm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availability_30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availability_60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availability_90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59172"/>
                  </a:ext>
                </a:extLst>
              </a:tr>
              <a:tr h="12942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26.7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36.7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-99.2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546.6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752.1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772.3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763.1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15.8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36.7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18525"/>
                  </a:ext>
                </a:extLst>
              </a:tr>
              <a:tr h="12942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std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83.1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150.6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23.3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25.5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461.7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468.4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468.5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11.6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31.8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33918"/>
                  </a:ext>
                </a:extLst>
              </a:tr>
              <a:tr h="12942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-99.3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42114"/>
                  </a:ext>
                </a:extLst>
              </a:tr>
              <a:tr h="129423"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-99.2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46968"/>
                  </a:ext>
                </a:extLst>
              </a:tr>
              <a:tr h="129423"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-99.2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149088"/>
                  </a:ext>
                </a:extLst>
              </a:tr>
              <a:tr h="129423"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75%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-99.2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34864"/>
                  </a:ext>
                </a:extLst>
              </a:tr>
              <a:tr h="12942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1,776.0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9,003.0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-99.0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1,825.0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1,500.0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9,999.0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9,999.0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9,999.0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01922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590992D-DB2E-F9BB-5D7B-39EE0B0FC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2529"/>
              </p:ext>
            </p:extLst>
          </p:nvPr>
        </p:nvGraphicFramePr>
        <p:xfrm>
          <a:off x="361110" y="4274287"/>
          <a:ext cx="11628000" cy="1621611"/>
        </p:xfrm>
        <a:graphic>
          <a:graphicData uri="http://schemas.openxmlformats.org/drawingml/2006/table">
            <a:tbl>
              <a:tblPr/>
              <a:tblGrid>
                <a:gridCol w="684000">
                  <a:extLst>
                    <a:ext uri="{9D8B030D-6E8A-4147-A177-3AD203B41FA5}">
                      <a16:colId xmlns:a16="http://schemas.microsoft.com/office/drawing/2014/main" val="16255542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3317023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59557287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64568637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6949314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36137773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9103036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0458885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7220522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5152346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44909934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0544119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39904873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63171395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2002663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4166443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97414946"/>
                    </a:ext>
                  </a:extLst>
                </a:gridCol>
              </a:tblGrid>
              <a:tr h="555281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Métricas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availability_365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number_of_reviews_ltm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number_of_reviews_l30d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review_scores_rating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review_scores_accuracy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review_scores_cleanliness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review_scores_checkin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review_scores_communication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review_scores_location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review_scores_value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calculated_host_listings_count_entire_homes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calculated_host_listings_count_private_rooms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calculated_host_listings_count_shared_rooms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reviews_per_month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76186"/>
                  </a:ext>
                </a:extLst>
              </a:tr>
              <a:tr h="152262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224.2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13.6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17.2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14.2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7854"/>
                  </a:ext>
                </a:extLst>
              </a:tr>
              <a:tr h="152262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std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124.7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73.2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43.3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42.2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23951"/>
                  </a:ext>
                </a:extLst>
              </a:tr>
              <a:tr h="152262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87751"/>
                  </a:ext>
                </a:extLst>
              </a:tr>
              <a:tr h="152262"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64449"/>
                  </a:ext>
                </a:extLst>
              </a:tr>
              <a:tr h="152262"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67890"/>
                  </a:ext>
                </a:extLst>
              </a:tr>
              <a:tr h="152262"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75%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898501"/>
                  </a:ext>
                </a:extLst>
              </a:tr>
              <a:tr h="152262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1,277.0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382.0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5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43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Características de los datos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E0E6D4A-222D-2534-CE24-DBF2B5744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160419"/>
              </p:ext>
            </p:extLst>
          </p:nvPr>
        </p:nvGraphicFramePr>
        <p:xfrm>
          <a:off x="87901" y="1827539"/>
          <a:ext cx="11667779" cy="489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9309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Características de los datos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936405A4-670E-1306-2EA4-50070C0CD845}"/>
              </a:ext>
            </a:extLst>
          </p:cNvPr>
          <p:cNvGraphicFramePr>
            <a:graphicFrameLocks/>
          </p:cNvGraphicFramePr>
          <p:nvPr/>
        </p:nvGraphicFramePr>
        <p:xfrm>
          <a:off x="804976" y="2029562"/>
          <a:ext cx="10420350" cy="448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9617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Características de los datos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182724F-09DD-954A-A74A-AD38666E71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882697"/>
              </p:ext>
            </p:extLst>
          </p:nvPr>
        </p:nvGraphicFramePr>
        <p:xfrm>
          <a:off x="1641232" y="2065311"/>
          <a:ext cx="8909535" cy="4417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3111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ACEB6-8275-D12A-6C04-49EBCE538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442039E-11BC-FFBA-C0C7-5602F74E75D1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1A2D44-2777-1D54-4C17-4683432E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Intuiciones y Conclusiones </a:t>
            </a:r>
            <a:br>
              <a:rPr lang="es-MX" dirty="0"/>
            </a:br>
            <a:r>
              <a:rPr lang="es-MX" sz="2800" dirty="0"/>
              <a:t>¿Los datos son pertinentes al problema?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909A598-8636-F45A-2EA3-659E677D6CC6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D9867C3-1DC2-6841-FDC0-423AE8F55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017A74-25BF-A295-8D3D-8BC9C75D90E1}"/>
              </a:ext>
            </a:extLst>
          </p:cNvPr>
          <p:cNvSpPr txBox="1"/>
          <p:nvPr/>
        </p:nvSpPr>
        <p:spPr>
          <a:xfrm>
            <a:off x="336431" y="1932316"/>
            <a:ext cx="653019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effectLst/>
                <a:latin typeface="Helvetica" pitchFamily="2" charset="0"/>
              </a:rPr>
              <a:t>Recordemos</a:t>
            </a:r>
            <a:r>
              <a:rPr lang="en-US" dirty="0">
                <a:effectLst/>
                <a:latin typeface="Helvetica" pitchFamily="2" charset="0"/>
              </a:rPr>
              <a:t> que </a:t>
            </a:r>
            <a:r>
              <a:rPr lang="en-US" dirty="0" err="1">
                <a:effectLst/>
                <a:latin typeface="Helvetica" pitchFamily="2" charset="0"/>
              </a:rPr>
              <a:t>nuestra</a:t>
            </a:r>
            <a:r>
              <a:rPr lang="en-US" dirty="0">
                <a:effectLst/>
                <a:latin typeface="Helvetica" pitchFamily="2" charset="0"/>
              </a:rPr>
              <a:t> variable </a:t>
            </a:r>
            <a:r>
              <a:rPr lang="en-US" dirty="0" err="1">
                <a:effectLst/>
                <a:latin typeface="Helvetica" pitchFamily="2" charset="0"/>
              </a:rPr>
              <a:t>objetivo</a:t>
            </a:r>
            <a:r>
              <a:rPr lang="en-US" dirty="0">
                <a:effectLst/>
                <a:latin typeface="Helvetica" pitchFamily="2" charset="0"/>
              </a:rPr>
              <a:t> es </a:t>
            </a:r>
            <a:r>
              <a:rPr lang="en-US" dirty="0" err="1">
                <a:effectLst/>
                <a:latin typeface="Helvetica" pitchFamily="2" charset="0"/>
              </a:rPr>
              <a:t>el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precio</a:t>
            </a:r>
            <a:r>
              <a:rPr lang="en-US" dirty="0">
                <a:effectLst/>
                <a:latin typeface="Helvetica" pitchFamily="2" charset="0"/>
              </a:rPr>
              <a:t> de un </a:t>
            </a:r>
            <a:r>
              <a:rPr lang="en-US" dirty="0" err="1">
                <a:effectLst/>
                <a:latin typeface="Helvetica" pitchFamily="2" charset="0"/>
              </a:rPr>
              <a:t>inmueble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el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cual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está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determinado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por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diversas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características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como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el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número</a:t>
            </a:r>
            <a:r>
              <a:rPr lang="en-US" dirty="0">
                <a:effectLst/>
                <a:latin typeface="Helvetica" pitchFamily="2" charset="0"/>
              </a:rPr>
              <a:t> de </a:t>
            </a:r>
            <a:r>
              <a:rPr lang="en-US" dirty="0" err="1">
                <a:effectLst/>
                <a:latin typeface="Helvetica" pitchFamily="2" charset="0"/>
              </a:rPr>
              <a:t>recámaras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baños</a:t>
            </a:r>
            <a:r>
              <a:rPr lang="en-US" dirty="0">
                <a:effectLst/>
                <a:latin typeface="Helvetica" pitchFamily="2" charset="0"/>
              </a:rPr>
              <a:t>, camas y </a:t>
            </a:r>
            <a:r>
              <a:rPr lang="en-US" dirty="0" err="1">
                <a:effectLst/>
                <a:latin typeface="Helvetica" pitchFamily="2" charset="0"/>
              </a:rPr>
              <a:t>su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ubicación</a:t>
            </a:r>
            <a:r>
              <a:rPr lang="en-US" dirty="0">
                <a:effectLst/>
                <a:latin typeface="Helvetica" pitchFamily="2" charset="0"/>
              </a:rPr>
              <a:t>. </a:t>
            </a:r>
            <a:r>
              <a:rPr lang="en-US" dirty="0" err="1">
                <a:effectLst/>
                <a:latin typeface="Helvetica" pitchFamily="2" charset="0"/>
              </a:rPr>
              <a:t>Estos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factores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describen</a:t>
            </a:r>
            <a:r>
              <a:rPr lang="en-US" dirty="0">
                <a:effectLst/>
                <a:latin typeface="Helvetica" pitchFamily="2" charset="0"/>
              </a:rPr>
              <a:t> de </a:t>
            </a:r>
            <a:r>
              <a:rPr lang="en-US" dirty="0" err="1">
                <a:effectLst/>
                <a:latin typeface="Helvetica" pitchFamily="2" charset="0"/>
              </a:rPr>
              <a:t>manera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bastante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adecuada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el</a:t>
            </a:r>
            <a:r>
              <a:rPr lang="en-US" dirty="0">
                <a:effectLst/>
                <a:latin typeface="Helvetica" pitchFamily="2" charset="0"/>
              </a:rPr>
              <a:t> valor de la </a:t>
            </a:r>
            <a:r>
              <a:rPr lang="en-US" dirty="0" err="1">
                <a:effectLst/>
                <a:latin typeface="Helvetica" pitchFamily="2" charset="0"/>
              </a:rPr>
              <a:t>propiedad</a:t>
            </a:r>
            <a:r>
              <a:rPr lang="en-US" dirty="0">
                <a:effectLst/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93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C75EF-DEDE-95C6-B26F-783DE3114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04C06C8-A84A-F126-302F-E00010383F48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C933A4-225F-9F20-A5FC-FFBABFF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Intuiciones y Conclusiones </a:t>
            </a:r>
            <a:br>
              <a:rPr lang="es-MX" dirty="0"/>
            </a:br>
            <a:r>
              <a:rPr lang="es-MX" sz="2800" dirty="0"/>
              <a:t>¿Los datos están completos?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77FB49-5847-0AF7-5D17-D586B55DA02D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4E7DC116-EC7D-E229-9A9B-D89D4377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35ACA1-985A-774B-ADA2-31D7AAE45581}"/>
              </a:ext>
            </a:extLst>
          </p:cNvPr>
          <p:cNvSpPr txBox="1"/>
          <p:nvPr/>
        </p:nvSpPr>
        <p:spPr>
          <a:xfrm>
            <a:off x="336431" y="1932316"/>
            <a:ext cx="6530196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En la </a:t>
            </a:r>
            <a:r>
              <a:rPr lang="en-US" dirty="0" err="1">
                <a:effectLst/>
                <a:latin typeface="Helvetica" pitchFamily="2" charset="0"/>
              </a:rPr>
              <a:t>lámina</a:t>
            </a:r>
            <a:r>
              <a:rPr lang="en-US" dirty="0">
                <a:effectLst/>
                <a:latin typeface="Helvetica" pitchFamily="2" charset="0"/>
              </a:rPr>
              <a:t> de </a:t>
            </a:r>
            <a:r>
              <a:rPr lang="en-US" dirty="0" err="1">
                <a:effectLst/>
                <a:latin typeface="Helvetica" pitchFamily="2" charset="0"/>
              </a:rPr>
              <a:t>datos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nulos</a:t>
            </a:r>
            <a:r>
              <a:rPr lang="en-US" dirty="0">
                <a:effectLst/>
                <a:latin typeface="Helvetica" pitchFamily="2" charset="0"/>
              </a:rPr>
              <a:t>, se </a:t>
            </a:r>
            <a:r>
              <a:rPr lang="en-US" dirty="0" err="1">
                <a:effectLst/>
                <a:latin typeface="Helvetica" pitchFamily="2" charset="0"/>
              </a:rPr>
              <a:t>observa</a:t>
            </a:r>
            <a:r>
              <a:rPr lang="en-US" dirty="0">
                <a:effectLst/>
                <a:latin typeface="Helvetica" pitchFamily="2" charset="0"/>
              </a:rPr>
              <a:t> que solo </a:t>
            </a:r>
            <a:r>
              <a:rPr lang="en-US" dirty="0" err="1">
                <a:effectLst/>
                <a:latin typeface="Helvetica" pitchFamily="2" charset="0"/>
              </a:rPr>
              <a:t>tres</a:t>
            </a:r>
            <a:r>
              <a:rPr lang="en-US" dirty="0">
                <a:effectLst/>
                <a:latin typeface="Helvetica" pitchFamily="2" charset="0"/>
              </a:rPr>
              <a:t> variables </a:t>
            </a:r>
            <a:r>
              <a:rPr lang="en-US" dirty="0" err="1">
                <a:effectLst/>
                <a:latin typeface="Helvetica" pitchFamily="2" charset="0"/>
              </a:rPr>
              <a:t>carecen</a:t>
            </a:r>
            <a:r>
              <a:rPr lang="en-US" dirty="0">
                <a:effectLst/>
                <a:latin typeface="Helvetica" pitchFamily="2" charset="0"/>
              </a:rPr>
              <a:t> de </a:t>
            </a:r>
            <a:r>
              <a:rPr lang="en-US" dirty="0" err="1">
                <a:effectLst/>
                <a:latin typeface="Helvetica" pitchFamily="2" charset="0"/>
              </a:rPr>
              <a:t>información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mientras</a:t>
            </a:r>
            <a:r>
              <a:rPr lang="en-US" dirty="0">
                <a:effectLst/>
                <a:latin typeface="Helvetica" pitchFamily="2" charset="0"/>
              </a:rPr>
              <a:t> que cuatro variables </a:t>
            </a:r>
            <a:r>
              <a:rPr lang="en-US" dirty="0" err="1">
                <a:effectLst/>
                <a:latin typeface="Helvetica" pitchFamily="2" charset="0"/>
              </a:rPr>
              <a:t>presentan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más</a:t>
            </a:r>
            <a:r>
              <a:rPr lang="en-US" dirty="0">
                <a:effectLst/>
                <a:latin typeface="Helvetica" pitchFamily="2" charset="0"/>
              </a:rPr>
              <a:t> del 20% de </a:t>
            </a:r>
            <a:r>
              <a:rPr lang="en-US" dirty="0" err="1">
                <a:effectLst/>
                <a:latin typeface="Helvetica" pitchFamily="2" charset="0"/>
              </a:rPr>
              <a:t>valores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nulos</a:t>
            </a:r>
            <a:r>
              <a:rPr lang="en-US" dirty="0">
                <a:effectLst/>
                <a:latin typeface="Helvetica" pitchFamily="2" charset="0"/>
              </a:rPr>
              <a:t>. Este </a:t>
            </a:r>
            <a:r>
              <a:rPr lang="en-US" dirty="0" err="1">
                <a:effectLst/>
                <a:latin typeface="Helvetica" pitchFamily="2" charset="0"/>
              </a:rPr>
              <a:t>grupo</a:t>
            </a:r>
            <a:r>
              <a:rPr lang="en-US" dirty="0">
                <a:effectLst/>
                <a:latin typeface="Helvetica" pitchFamily="2" charset="0"/>
              </a:rPr>
              <a:t> de variables no </a:t>
            </a:r>
            <a:r>
              <a:rPr lang="en-US" dirty="0" err="1">
                <a:effectLst/>
                <a:latin typeface="Helvetica" pitchFamily="2" charset="0"/>
              </a:rPr>
              <a:t>está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directamente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relacionado</a:t>
            </a:r>
            <a:r>
              <a:rPr lang="en-US" dirty="0">
                <a:effectLst/>
                <a:latin typeface="Helvetica" pitchFamily="2" charset="0"/>
              </a:rPr>
              <a:t> con las </a:t>
            </a:r>
            <a:r>
              <a:rPr lang="en-US" dirty="0" err="1">
                <a:effectLst/>
                <a:latin typeface="Helvetica" pitchFamily="2" charset="0"/>
              </a:rPr>
              <a:t>características</a:t>
            </a:r>
            <a:r>
              <a:rPr lang="en-US" dirty="0">
                <a:effectLst/>
                <a:latin typeface="Helvetica" pitchFamily="2" charset="0"/>
              </a:rPr>
              <a:t> del </a:t>
            </a:r>
            <a:r>
              <a:rPr lang="en-US" dirty="0" err="1">
                <a:effectLst/>
                <a:latin typeface="Helvetica" pitchFamily="2" charset="0"/>
              </a:rPr>
              <a:t>inmueble</a:t>
            </a:r>
            <a:r>
              <a:rPr lang="en-US" dirty="0">
                <a:effectLst/>
                <a:latin typeface="Helvetica" pitchFamily="2" charset="0"/>
              </a:rPr>
              <a:t>. El resto de las variables </a:t>
            </a:r>
            <a:r>
              <a:rPr lang="en-US" dirty="0" err="1">
                <a:effectLst/>
                <a:latin typeface="Helvetica" pitchFamily="2" charset="0"/>
              </a:rPr>
              <a:t>tiene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menos</a:t>
            </a:r>
            <a:r>
              <a:rPr lang="en-US" dirty="0">
                <a:effectLst/>
                <a:latin typeface="Helvetica" pitchFamily="2" charset="0"/>
              </a:rPr>
              <a:t> del 20% de </a:t>
            </a:r>
            <a:r>
              <a:rPr lang="en-US" dirty="0" err="1">
                <a:effectLst/>
                <a:latin typeface="Helvetica" pitchFamily="2" charset="0"/>
              </a:rPr>
              <a:t>datos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faltantes</a:t>
            </a:r>
            <a:r>
              <a:rPr lang="en-US" dirty="0">
                <a:effectLst/>
                <a:latin typeface="Helvetica" pitchFamily="2" charset="0"/>
              </a:rPr>
              <a:t>, lo que indica que la base de </a:t>
            </a:r>
            <a:r>
              <a:rPr lang="en-US" dirty="0" err="1">
                <a:effectLst/>
                <a:latin typeface="Helvetica" pitchFamily="2" charset="0"/>
              </a:rPr>
              <a:t>datos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está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bastante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completa</a:t>
            </a:r>
            <a:r>
              <a:rPr lang="en-US" dirty="0">
                <a:effectLst/>
                <a:latin typeface="Helvetica" pitchFamily="2" charset="0"/>
              </a:rPr>
              <a:t>.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94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C59E6-280E-F97D-8F52-EB74099D7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E8832AAF-D876-66A3-69CA-B5C4206CDA88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AB9FBE-0090-2F80-F79E-2E1C25BF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Intuiciones y Conclusiones </a:t>
            </a:r>
            <a:br>
              <a:rPr lang="es-MX" dirty="0"/>
            </a:br>
            <a:r>
              <a:rPr lang="es-MX" sz="2800" dirty="0"/>
              <a:t>¿Qué otros datos podrían recolectarse?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C9155C2-6240-6286-8DF6-714EA2EBDBC6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9A0D7A7C-FD5A-2AFA-7153-7546B84EB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4AF041-F121-944F-AB4F-216B6BE56C50}"/>
              </a:ext>
            </a:extLst>
          </p:cNvPr>
          <p:cNvSpPr txBox="1"/>
          <p:nvPr/>
        </p:nvSpPr>
        <p:spPr>
          <a:xfrm>
            <a:off x="336431" y="1932316"/>
            <a:ext cx="653019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Faltan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datos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históricos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relacionados</a:t>
            </a:r>
            <a:r>
              <a:rPr lang="en-US" dirty="0">
                <a:effectLst/>
                <a:latin typeface="Helvetica" pitchFamily="2" charset="0"/>
              </a:rPr>
              <a:t> con la </a:t>
            </a:r>
            <a:r>
              <a:rPr lang="en-US" dirty="0" err="1">
                <a:effectLst/>
                <a:latin typeface="Helvetica" pitchFamily="2" charset="0"/>
              </a:rPr>
              <a:t>estacionalidad</a:t>
            </a:r>
            <a:r>
              <a:rPr lang="en-US" dirty="0">
                <a:effectLst/>
                <a:latin typeface="Helvetica" pitchFamily="2" charset="0"/>
              </a:rPr>
              <a:t> de la </a:t>
            </a:r>
            <a:r>
              <a:rPr lang="en-US" dirty="0" err="1">
                <a:effectLst/>
                <a:latin typeface="Helvetica" pitchFamily="2" charset="0"/>
              </a:rPr>
              <a:t>demanda</a:t>
            </a:r>
            <a:r>
              <a:rPr lang="en-US" dirty="0">
                <a:effectLst/>
                <a:latin typeface="Helvetica" pitchFamily="2" charset="0"/>
              </a:rPr>
              <a:t> y </a:t>
            </a:r>
            <a:r>
              <a:rPr lang="en-US" dirty="0" err="1">
                <a:latin typeface="Helvetica" pitchFamily="2" charset="0"/>
              </a:rPr>
              <a:t>ocupación</a:t>
            </a:r>
            <a:r>
              <a:rPr lang="en-US" dirty="0">
                <a:latin typeface="Helvetica" pitchFamily="2" charset="0"/>
              </a:rPr>
              <a:t> del </a:t>
            </a:r>
            <a:r>
              <a:rPr lang="en-US" dirty="0" err="1">
                <a:effectLst/>
                <a:latin typeface="Helvetica" pitchFamily="2" charset="0"/>
              </a:rPr>
              <a:t>inmueble</a:t>
            </a:r>
            <a:r>
              <a:rPr lang="en-US" dirty="0">
                <a:effectLst/>
                <a:latin typeface="Helvetica" pitchFamily="2" charset="0"/>
              </a:rPr>
              <a:t>. No obstante, </a:t>
            </a:r>
            <a:r>
              <a:rPr lang="en-US" dirty="0" err="1">
                <a:effectLst/>
                <a:latin typeface="Helvetica" pitchFamily="2" charset="0"/>
              </a:rPr>
              <a:t>trabajaremos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utilizando</a:t>
            </a:r>
            <a:r>
              <a:rPr lang="en-US" dirty="0">
                <a:effectLst/>
                <a:latin typeface="Helvetica" pitchFamily="2" charset="0"/>
              </a:rPr>
              <a:t> solo un </a:t>
            </a:r>
            <a:r>
              <a:rPr lang="en-US" dirty="0" err="1">
                <a:effectLst/>
                <a:latin typeface="Helvetica" pitchFamily="2" charset="0"/>
              </a:rPr>
              <a:t>año</a:t>
            </a:r>
            <a:r>
              <a:rPr lang="en-US" dirty="0">
                <a:effectLst/>
                <a:latin typeface="Helvetica" pitchFamily="2" charset="0"/>
              </a:rPr>
              <a:t> de </a:t>
            </a:r>
            <a:r>
              <a:rPr lang="en-US" dirty="0" err="1">
                <a:effectLst/>
                <a:latin typeface="Helvetica" pitchFamily="2" charset="0"/>
              </a:rPr>
              <a:t>información</a:t>
            </a:r>
            <a:r>
              <a:rPr lang="en-US" dirty="0">
                <a:effectLst/>
                <a:latin typeface="Helvetica" pitchFamily="2" charset="0"/>
              </a:rPr>
              <a:t>.</a:t>
            </a: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3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Introducción</a:t>
            </a:r>
            <a:br>
              <a:rPr lang="es-MX" dirty="0"/>
            </a:br>
            <a:r>
              <a:rPr lang="es-MX" sz="2800" dirty="0"/>
              <a:t>Planteamiento del problema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19BEE663-814B-0826-A17D-58D11B3A52C0}"/>
              </a:ext>
            </a:extLst>
          </p:cNvPr>
          <p:cNvSpPr/>
          <p:nvPr/>
        </p:nvSpPr>
        <p:spPr>
          <a:xfrm>
            <a:off x="220769" y="2012773"/>
            <a:ext cx="3566741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¿Quién es </a:t>
            </a:r>
            <a:r>
              <a:rPr lang="es-MX" b="1" dirty="0"/>
              <a:t>nuestro cliente</a:t>
            </a:r>
            <a:r>
              <a:rPr lang="es-MX" dirty="0"/>
              <a:t>?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F935B0EB-CA4F-4C33-1214-A750144FF2D0}"/>
              </a:ext>
            </a:extLst>
          </p:cNvPr>
          <p:cNvSpPr/>
          <p:nvPr/>
        </p:nvSpPr>
        <p:spPr>
          <a:xfrm>
            <a:off x="4240834" y="2012773"/>
            <a:ext cx="3566741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¿Qué está </a:t>
            </a:r>
            <a:r>
              <a:rPr lang="es-MX" b="1" dirty="0"/>
              <a:t>buscando</a:t>
            </a:r>
            <a:r>
              <a:rPr lang="es-MX" dirty="0"/>
              <a:t>?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70BF7549-3EF7-6E07-DB3E-318CD39E8D46}"/>
              </a:ext>
            </a:extLst>
          </p:cNvPr>
          <p:cNvSpPr/>
          <p:nvPr/>
        </p:nvSpPr>
        <p:spPr>
          <a:xfrm>
            <a:off x="8260899" y="2012773"/>
            <a:ext cx="3566741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¿Qué </a:t>
            </a:r>
            <a:r>
              <a:rPr lang="es-MX" b="1" dirty="0"/>
              <a:t>retos</a:t>
            </a:r>
            <a:r>
              <a:rPr lang="es-MX" dirty="0"/>
              <a:t> enfrenta?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AE0C3B65-D983-F22B-B133-6A2F44DF069F}"/>
              </a:ext>
            </a:extLst>
          </p:cNvPr>
          <p:cNvSpPr/>
          <p:nvPr/>
        </p:nvSpPr>
        <p:spPr>
          <a:xfrm>
            <a:off x="382483" y="5124333"/>
            <a:ext cx="3242492" cy="10169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Grupo de propietarios de imnuebles en CDMX registrados en AirBnB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746E1DEE-9A6B-128A-87A8-F5E7C9575660}"/>
              </a:ext>
            </a:extLst>
          </p:cNvPr>
          <p:cNvSpPr/>
          <p:nvPr/>
        </p:nvSpPr>
        <p:spPr>
          <a:xfrm>
            <a:off x="4402958" y="5124332"/>
            <a:ext cx="3242492" cy="10169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Establecer precios competitivos con base en la zona y características del inmueble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F8A7E94C-9F9A-E180-6500-0D0001083256}"/>
              </a:ext>
            </a:extLst>
          </p:cNvPr>
          <p:cNvSpPr/>
          <p:nvPr/>
        </p:nvSpPr>
        <p:spPr>
          <a:xfrm>
            <a:off x="8423023" y="5130357"/>
            <a:ext cx="3242492" cy="10169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Realiza análisis manual y carece de información suficiente para establecer una estrategia de precios adecuada y efectiva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3A5CA82-7175-691B-4CC9-2D5CE89E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20" y="2827057"/>
            <a:ext cx="1880218" cy="188021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78F136B-4305-EF77-2765-28BE15660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140" y="2711531"/>
            <a:ext cx="2068240" cy="206824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0A296D1-FC22-EE62-E330-0E3161357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880" y="2874486"/>
            <a:ext cx="1880218" cy="18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Introducción</a:t>
            </a:r>
            <a:br>
              <a:rPr lang="es-MX" dirty="0"/>
            </a:br>
            <a:r>
              <a:rPr lang="es-MX" sz="2800" dirty="0"/>
              <a:t>Objetivos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360FF5C3-408E-B18C-C85C-EDD69F2C535B}"/>
              </a:ext>
            </a:extLst>
          </p:cNvPr>
          <p:cNvSpPr/>
          <p:nvPr/>
        </p:nvSpPr>
        <p:spPr>
          <a:xfrm>
            <a:off x="2360146" y="5004032"/>
            <a:ext cx="1822645" cy="6670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VALOR AL CLIENTE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A3D18DEB-65BA-8B85-153E-82D368F3A96E}"/>
              </a:ext>
            </a:extLst>
          </p:cNvPr>
          <p:cNvSpPr/>
          <p:nvPr/>
        </p:nvSpPr>
        <p:spPr>
          <a:xfrm>
            <a:off x="4392851" y="4660747"/>
            <a:ext cx="7441270" cy="13535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dirty="0">
                <a:solidFill>
                  <a:schemeClr val="tx1"/>
                </a:solidFill>
              </a:rPr>
              <a:t>Proporcionar a nuestros clientes </a:t>
            </a:r>
            <a:r>
              <a:rPr lang="es-MX" sz="1600" b="1" dirty="0">
                <a:solidFill>
                  <a:schemeClr val="tx1"/>
                </a:solidFill>
              </a:rPr>
              <a:t>mejores herramientas y visión de su posible ganancia </a:t>
            </a:r>
            <a:r>
              <a:rPr lang="es-MX" sz="1600" dirty="0">
                <a:solidFill>
                  <a:schemeClr val="tx1"/>
                </a:solidFill>
              </a:rPr>
              <a:t>asistiéndolo en la toma de decisiones de la estrategia de precios mediante el </a:t>
            </a:r>
            <a:r>
              <a:rPr lang="es-MX" sz="1600" b="1" dirty="0">
                <a:solidFill>
                  <a:schemeClr val="tx1"/>
                </a:solidFill>
              </a:rPr>
              <a:t>uso de herramientas de Minería de Datos y Aprendizaje de Máquina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FC87E0EF-E491-0EE1-F44D-930346556DD8}"/>
              </a:ext>
            </a:extLst>
          </p:cNvPr>
          <p:cNvSpPr/>
          <p:nvPr/>
        </p:nvSpPr>
        <p:spPr>
          <a:xfrm>
            <a:off x="4392763" y="2365578"/>
            <a:ext cx="7440713" cy="1354585"/>
          </a:xfrm>
          <a:prstGeom prst="roundRect">
            <a:avLst>
              <a:gd name="adj" fmla="val 8291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b="1" dirty="0">
                <a:solidFill>
                  <a:schemeClr val="tx1"/>
                </a:solidFill>
              </a:rPr>
              <a:t>Estimar el precio de renta </a:t>
            </a:r>
            <a:r>
              <a:rPr lang="es-MX" sz="1600" dirty="0">
                <a:solidFill>
                  <a:schemeClr val="tx1"/>
                </a:solidFill>
              </a:rPr>
              <a:t>por noche en AirBnB del inmueble de cada cliente con base en su ubicación y características generales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74F258D7-F1D5-660A-ABDA-341B6FE5B0C7}"/>
              </a:ext>
            </a:extLst>
          </p:cNvPr>
          <p:cNvSpPr/>
          <p:nvPr/>
        </p:nvSpPr>
        <p:spPr>
          <a:xfrm>
            <a:off x="2359502" y="2709355"/>
            <a:ext cx="1822645" cy="6670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OBJETIVO PRINCIPAL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B866450-167C-FB05-F005-116CB5937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61" y="4806879"/>
            <a:ext cx="1061334" cy="10613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078E04-8EA6-ADBB-7487-23FBC5A10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57" y="2589809"/>
            <a:ext cx="966541" cy="96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Introducción</a:t>
            </a:r>
            <a:br>
              <a:rPr lang="es-MX" dirty="0"/>
            </a:br>
            <a:r>
              <a:rPr lang="es-MX" sz="2800" dirty="0"/>
              <a:t>Alcance y limitaciones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4BAE91-827A-22CB-B840-31E5C34819BB}"/>
              </a:ext>
            </a:extLst>
          </p:cNvPr>
          <p:cNvSpPr/>
          <p:nvPr/>
        </p:nvSpPr>
        <p:spPr>
          <a:xfrm>
            <a:off x="1007835" y="2046058"/>
            <a:ext cx="10176330" cy="2525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Alcance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3F2AB5F4-DDA4-1586-E5AF-9DC106D31461}"/>
              </a:ext>
            </a:extLst>
          </p:cNvPr>
          <p:cNvSpPr/>
          <p:nvPr/>
        </p:nvSpPr>
        <p:spPr>
          <a:xfrm>
            <a:off x="1007835" y="4495686"/>
            <a:ext cx="10176330" cy="2525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Limitaciones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C4F3227-7B3F-346A-83A5-AD2F0B8F8E3A}"/>
              </a:ext>
            </a:extLst>
          </p:cNvPr>
          <p:cNvSpPr/>
          <p:nvPr/>
        </p:nvSpPr>
        <p:spPr>
          <a:xfrm>
            <a:off x="740825" y="3500216"/>
            <a:ext cx="3242492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Análisis se restringirá únicamente a propiedades en CDMX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C711A0B-BA86-0559-1A64-DFD695951F13}"/>
              </a:ext>
            </a:extLst>
          </p:cNvPr>
          <p:cNvSpPr/>
          <p:nvPr/>
        </p:nvSpPr>
        <p:spPr>
          <a:xfrm>
            <a:off x="4600251" y="3500215"/>
            <a:ext cx="3242492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Se utilizarán para prueba y entrenamiento datos de “Inside AirBnB (Mexico City)”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A4CB845F-9814-195F-5264-369D2C8E6C38}"/>
              </a:ext>
            </a:extLst>
          </p:cNvPr>
          <p:cNvSpPr/>
          <p:nvPr/>
        </p:nvSpPr>
        <p:spPr>
          <a:xfrm>
            <a:off x="8702698" y="3500214"/>
            <a:ext cx="3242492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Se propondrá un precio de renta diario fijo (sin estacionalidad o variabilidad)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01D9701-16EE-D14E-98A8-43ECD6520770}"/>
              </a:ext>
            </a:extLst>
          </p:cNvPr>
          <p:cNvSpPr/>
          <p:nvPr/>
        </p:nvSpPr>
        <p:spPr>
          <a:xfrm>
            <a:off x="2620715" y="5933458"/>
            <a:ext cx="6950570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Estimación del precio puede que </a:t>
            </a:r>
            <a:r>
              <a:rPr lang="es-MX" sz="1400" b="1" dirty="0">
                <a:solidFill>
                  <a:schemeClr val="tx1"/>
                </a:solidFill>
              </a:rPr>
              <a:t>no pueda explicarse en detalle marginalmente</a:t>
            </a:r>
            <a:r>
              <a:rPr lang="es-MX" sz="1400" dirty="0">
                <a:solidFill>
                  <a:schemeClr val="tx1"/>
                </a:solidFill>
              </a:rPr>
              <a:t>, lo que podría impactar en su precisión y entendimiento global del “ouput” del modelo</a:t>
            </a:r>
          </a:p>
        </p:txBody>
      </p:sp>
      <p:pic>
        <p:nvPicPr>
          <p:cNvPr id="3076" name="Picture 4" descr="Los ojos de la Capital! | Calientito, el Congreso CDMX – Diario Basta!">
            <a:extLst>
              <a:ext uri="{FF2B5EF4-FFF2-40B4-BE49-F238E27FC236}">
                <a16:creationId xmlns:a16="http://schemas.microsoft.com/office/drawing/2014/main" id="{3AC73E95-F606-8F66-05D9-BFF29F21E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8" t="1151" r="24412" b="1410"/>
          <a:stretch/>
        </p:blipFill>
        <p:spPr bwMode="auto">
          <a:xfrm>
            <a:off x="1572633" y="2344418"/>
            <a:ext cx="948491" cy="111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Quieres saber cuánto ganan tus vecinos con sus anuncios: Inside Airbnb">
            <a:extLst>
              <a:ext uri="{FF2B5EF4-FFF2-40B4-BE49-F238E27FC236}">
                <a16:creationId xmlns:a16="http://schemas.microsoft.com/office/drawing/2014/main" id="{1EF04F12-673D-D763-4829-F05288646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47" y="2641163"/>
            <a:ext cx="2122100" cy="68941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38B6FC0-2836-6221-049D-7A9D2CBEC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1870" y="2560391"/>
            <a:ext cx="797395" cy="79739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9AB8F40-B61A-26BC-C1C8-C172FF109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303" y="4921379"/>
            <a:ext cx="832336" cy="83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0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Flujo de trabajo propuesto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817896EE-5520-C1A0-0B6A-747C63C92D8E}"/>
              </a:ext>
            </a:extLst>
          </p:cNvPr>
          <p:cNvSpPr/>
          <p:nvPr/>
        </p:nvSpPr>
        <p:spPr>
          <a:xfrm>
            <a:off x="2678317" y="2053493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Descarga y almacenamiento de la base de datos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77E2FDCD-577D-D0AD-4280-E56C1FF96037}"/>
              </a:ext>
            </a:extLst>
          </p:cNvPr>
          <p:cNvSpPr/>
          <p:nvPr/>
        </p:nvSpPr>
        <p:spPr>
          <a:xfrm>
            <a:off x="2678316" y="3005601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Limpieza, homologación y estandarización de los datos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1B54391-AEC1-CACD-7841-4EC9E427D0BF}"/>
              </a:ext>
            </a:extLst>
          </p:cNvPr>
          <p:cNvSpPr/>
          <p:nvPr/>
        </p:nvSpPr>
        <p:spPr>
          <a:xfrm>
            <a:off x="2678316" y="3957709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Exploración y entendimiento de los datos y sus patrones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BA9FD856-3791-61E9-246D-BDB3388734B6}"/>
              </a:ext>
            </a:extLst>
          </p:cNvPr>
          <p:cNvSpPr/>
          <p:nvPr/>
        </p:nvSpPr>
        <p:spPr>
          <a:xfrm>
            <a:off x="2678315" y="4909817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Desarrollo, “tuning” y validación de algoritmos de ML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3C7BD3A-61E8-EECA-5FF5-7BFE1881EA82}"/>
              </a:ext>
            </a:extLst>
          </p:cNvPr>
          <p:cNvSpPr/>
          <p:nvPr/>
        </p:nvSpPr>
        <p:spPr>
          <a:xfrm>
            <a:off x="2678314" y="5861925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Generación de “ouptut” e interpretación de resultados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B5BB78-C067-F073-AFBA-CA1D9B8A693D}"/>
              </a:ext>
            </a:extLst>
          </p:cNvPr>
          <p:cNvSpPr/>
          <p:nvPr/>
        </p:nvSpPr>
        <p:spPr>
          <a:xfrm>
            <a:off x="1771831" y="2081231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6768AA5-3B06-CB0D-C522-555EBCA0D34B}"/>
              </a:ext>
            </a:extLst>
          </p:cNvPr>
          <p:cNvSpPr/>
          <p:nvPr/>
        </p:nvSpPr>
        <p:spPr>
          <a:xfrm>
            <a:off x="1771831" y="3033339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0737F4B-1B89-C10F-BD34-0064452FCAAE}"/>
              </a:ext>
            </a:extLst>
          </p:cNvPr>
          <p:cNvSpPr/>
          <p:nvPr/>
        </p:nvSpPr>
        <p:spPr>
          <a:xfrm>
            <a:off x="1771831" y="3985447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0FE9E9-2B48-3A41-D208-599B03D63662}"/>
              </a:ext>
            </a:extLst>
          </p:cNvPr>
          <p:cNvSpPr/>
          <p:nvPr/>
        </p:nvSpPr>
        <p:spPr>
          <a:xfrm>
            <a:off x="1771831" y="4937555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4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9BF1813-51EC-7F46-0932-9FD3A9BC50F7}"/>
              </a:ext>
            </a:extLst>
          </p:cNvPr>
          <p:cNvSpPr/>
          <p:nvPr/>
        </p:nvSpPr>
        <p:spPr>
          <a:xfrm>
            <a:off x="1771831" y="5889663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650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Fuente de información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ieres saber cuánto ganan tus vecinos con sus anuncios: Inside Airbnb">
            <a:extLst>
              <a:ext uri="{FF2B5EF4-FFF2-40B4-BE49-F238E27FC236}">
                <a16:creationId xmlns:a16="http://schemas.microsoft.com/office/drawing/2014/main" id="{D86B32E2-5B6B-0533-201E-820C0138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5" y="2567048"/>
            <a:ext cx="5003800" cy="16256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3040B907-6839-C03B-DD63-7CF4C2EB7A2B}"/>
              </a:ext>
            </a:extLst>
          </p:cNvPr>
          <p:cNvSpPr/>
          <p:nvPr/>
        </p:nvSpPr>
        <p:spPr>
          <a:xfrm>
            <a:off x="778998" y="4634803"/>
            <a:ext cx="4727473" cy="11816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Plataforma independiente que </a:t>
            </a:r>
            <a:r>
              <a:rPr lang="es-MX" sz="1600" b="1" dirty="0"/>
              <a:t>proporciona datos y herramientas para análisis de propiedades en AirBnB</a:t>
            </a:r>
            <a:r>
              <a:rPr lang="es-MX" sz="1600" dirty="0"/>
              <a:t> en diferentes partes del mudno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53870738-18C5-8EE3-C1F2-04EC7EAF8194}"/>
              </a:ext>
            </a:extLst>
          </p:cNvPr>
          <p:cNvSpPr/>
          <p:nvPr/>
        </p:nvSpPr>
        <p:spPr>
          <a:xfrm>
            <a:off x="6285469" y="2221056"/>
            <a:ext cx="5342407" cy="3837514"/>
          </a:xfrm>
          <a:prstGeom prst="roundRect">
            <a:avLst>
              <a:gd name="adj" fmla="val 4427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200"/>
              </a:spcBef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dirty="0">
                <a:solidFill>
                  <a:schemeClr val="tx1"/>
                </a:solidFill>
              </a:rPr>
              <a:t>Recopila y publica datos de listados en AirBnB</a:t>
            </a:r>
          </a:p>
          <a:p>
            <a:pPr marL="285750" indent="-285750">
              <a:spcBef>
                <a:spcPts val="1200"/>
              </a:spcBef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dirty="0">
                <a:solidFill>
                  <a:schemeClr val="tx1"/>
                </a:solidFill>
              </a:rPr>
              <a:t>Aumenta la transparencia en torno al impacto de AirBnB en comunidades locales</a:t>
            </a:r>
          </a:p>
          <a:p>
            <a:pPr marL="285750" indent="-285750">
              <a:spcBef>
                <a:spcPts val="1200"/>
              </a:spcBef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dirty="0">
                <a:solidFill>
                  <a:schemeClr val="tx1"/>
                </a:solidFill>
              </a:rPr>
              <a:t>Permite analizar:</a:t>
            </a:r>
          </a:p>
          <a:p>
            <a:pPr marL="742950" lvl="1" indent="-285750">
              <a:buClr>
                <a:srgbClr val="016853"/>
              </a:buClr>
              <a:buFont typeface="Wingdings" pitchFamily="2" charset="2"/>
              <a:buChar char="Ø"/>
            </a:pPr>
            <a:r>
              <a:rPr lang="es-MX" sz="1600" dirty="0">
                <a:solidFill>
                  <a:schemeClr val="tx1"/>
                </a:solidFill>
              </a:rPr>
              <a:t>Disponibilidad de vivienda</a:t>
            </a:r>
          </a:p>
          <a:p>
            <a:pPr marL="742950" lvl="1" indent="-285750">
              <a:buClr>
                <a:srgbClr val="016853"/>
              </a:buClr>
              <a:buFont typeface="Wingdings" pitchFamily="2" charset="2"/>
              <a:buChar char="Ø"/>
            </a:pPr>
            <a:r>
              <a:rPr lang="es-MX" sz="1600" dirty="0">
                <a:solidFill>
                  <a:schemeClr val="tx1"/>
                </a:solidFill>
              </a:rPr>
              <a:t>Precios de alquiler</a:t>
            </a:r>
          </a:p>
          <a:p>
            <a:pPr marL="742950" lvl="1" indent="-285750">
              <a:buClr>
                <a:srgbClr val="016853"/>
              </a:buClr>
              <a:buFont typeface="Wingdings" pitchFamily="2" charset="2"/>
              <a:buChar char="Ø"/>
            </a:pPr>
            <a:r>
              <a:rPr lang="es-MX" sz="1600" dirty="0">
                <a:solidFill>
                  <a:schemeClr val="tx1"/>
                </a:solidFill>
              </a:rPr>
              <a:t>Dinámicas del mercado de alquiler al corto plazo</a:t>
            </a:r>
          </a:p>
        </p:txBody>
      </p:sp>
    </p:spTree>
    <p:extLst>
      <p:ext uri="{BB962C8B-B14F-4D97-AF65-F5344CB8AC3E}">
        <p14:creationId xmlns:p14="http://schemas.microsoft.com/office/powerpoint/2010/main" val="423535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Datos y herramientas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DB564815-3F5D-7DEE-7B0E-9709B450B088}"/>
              </a:ext>
            </a:extLst>
          </p:cNvPr>
          <p:cNvSpPr/>
          <p:nvPr/>
        </p:nvSpPr>
        <p:spPr>
          <a:xfrm>
            <a:off x="220769" y="2012773"/>
            <a:ext cx="5562193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Base de datos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B0CC2994-18B5-CDD4-D40D-E38030E9A78B}"/>
              </a:ext>
            </a:extLst>
          </p:cNvPr>
          <p:cNvSpPr/>
          <p:nvPr/>
        </p:nvSpPr>
        <p:spPr>
          <a:xfrm>
            <a:off x="6265449" y="2012773"/>
            <a:ext cx="5562192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Librerías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B091C635-28DE-15EE-0F00-1C3DA33FF310}"/>
              </a:ext>
            </a:extLst>
          </p:cNvPr>
          <p:cNvSpPr/>
          <p:nvPr/>
        </p:nvSpPr>
        <p:spPr>
          <a:xfrm>
            <a:off x="2162431" y="2827057"/>
            <a:ext cx="1992401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Archivos en formato .csv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DF4DBF64-5626-33A6-A691-BB1AA1B5B2EB}"/>
              </a:ext>
            </a:extLst>
          </p:cNvPr>
          <p:cNvSpPr/>
          <p:nvPr/>
        </p:nvSpPr>
        <p:spPr>
          <a:xfrm>
            <a:off x="2162431" y="4223973"/>
            <a:ext cx="1992401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26,536 registros (propiedades)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1217B425-6BCE-49D6-7FB6-A0DDA7CB545C}"/>
              </a:ext>
            </a:extLst>
          </p:cNvPr>
          <p:cNvSpPr/>
          <p:nvPr/>
        </p:nvSpPr>
        <p:spPr>
          <a:xfrm>
            <a:off x="2162431" y="5620889"/>
            <a:ext cx="1992401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75 posibles variables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35628119-27F1-078D-E4A8-3E575EF895BE}"/>
              </a:ext>
            </a:extLst>
          </p:cNvPr>
          <p:cNvSpPr/>
          <p:nvPr/>
        </p:nvSpPr>
        <p:spPr>
          <a:xfrm>
            <a:off x="4550783" y="5020970"/>
            <a:ext cx="1478688" cy="5218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Tabla de:</a:t>
            </a:r>
          </a:p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26,536 x 75</a:t>
            </a:r>
          </a:p>
        </p:txBody>
      </p:sp>
      <p:pic>
        <p:nvPicPr>
          <p:cNvPr id="4098" name="Picture 2" descr="Python Software Foundation Logo and symbol, meaning, history, sign.">
            <a:extLst>
              <a:ext uri="{FF2B5EF4-FFF2-40B4-BE49-F238E27FC236}">
                <a16:creationId xmlns:a16="http://schemas.microsoft.com/office/drawing/2014/main" id="{9CE55287-B71E-1993-1513-E88F61A5D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22" y="2913392"/>
            <a:ext cx="2675445" cy="150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5CD6033-DA7D-B49E-244A-3450CD67F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050" y="4881109"/>
            <a:ext cx="1750987" cy="135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BCC5690-DE6C-2D41-6F61-E4BBB0F0A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052" y="2878637"/>
            <a:ext cx="659005" cy="65900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D86A6F2-4F2A-B75C-603E-AEEAE91A20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858" y="5663971"/>
            <a:ext cx="797395" cy="79739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C2DD2E3-BC23-8598-6B6C-380CC0D9D9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450" y="4300107"/>
            <a:ext cx="688207" cy="688207"/>
          </a:xfrm>
          <a:prstGeom prst="rect">
            <a:avLst/>
          </a:prstGeom>
        </p:spPr>
      </p:pic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2B966106-52B2-C009-1047-5E7346A67F27}"/>
              </a:ext>
            </a:extLst>
          </p:cNvPr>
          <p:cNvSpPr/>
          <p:nvPr/>
        </p:nvSpPr>
        <p:spPr>
          <a:xfrm>
            <a:off x="4550783" y="5693822"/>
            <a:ext cx="1478688" cy="6946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400" dirty="0">
                <a:solidFill>
                  <a:schemeClr val="tx1"/>
                </a:solidFill>
              </a:rPr>
              <a:t>34 object</a:t>
            </a:r>
          </a:p>
          <a:p>
            <a:pPr marL="285750" indent="-285750"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400" dirty="0">
                <a:solidFill>
                  <a:schemeClr val="tx1"/>
                </a:solidFill>
              </a:rPr>
              <a:t>23 integer</a:t>
            </a:r>
          </a:p>
          <a:p>
            <a:pPr marL="285750" indent="-285750"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400" dirty="0">
                <a:solidFill>
                  <a:schemeClr val="tx1"/>
                </a:solidFill>
              </a:rPr>
              <a:t>18 float</a:t>
            </a:r>
          </a:p>
        </p:txBody>
      </p:sp>
    </p:spTree>
    <p:extLst>
      <p:ext uri="{BB962C8B-B14F-4D97-AF65-F5344CB8AC3E}">
        <p14:creationId xmlns:p14="http://schemas.microsoft.com/office/powerpoint/2010/main" val="181663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Listado de características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4D0D583-D1E3-546C-75F1-EE58F8CD9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76725"/>
              </p:ext>
            </p:extLst>
          </p:nvPr>
        </p:nvGraphicFramePr>
        <p:xfrm>
          <a:off x="487045" y="2382778"/>
          <a:ext cx="11217910" cy="3352800"/>
        </p:xfrm>
        <a:graphic>
          <a:graphicData uri="http://schemas.openxmlformats.org/drawingml/2006/table">
            <a:tbl>
              <a:tblPr/>
              <a:tblGrid>
                <a:gridCol w="1706239">
                  <a:extLst>
                    <a:ext uri="{9D8B030D-6E8A-4147-A177-3AD203B41FA5}">
                      <a16:colId xmlns:a16="http://schemas.microsoft.com/office/drawing/2014/main" val="2222685290"/>
                    </a:ext>
                  </a:extLst>
                </a:gridCol>
                <a:gridCol w="2274985">
                  <a:extLst>
                    <a:ext uri="{9D8B030D-6E8A-4147-A177-3AD203B41FA5}">
                      <a16:colId xmlns:a16="http://schemas.microsoft.com/office/drawing/2014/main" val="2710761580"/>
                    </a:ext>
                  </a:extLst>
                </a:gridCol>
                <a:gridCol w="1957464">
                  <a:extLst>
                    <a:ext uri="{9D8B030D-6E8A-4147-A177-3AD203B41FA5}">
                      <a16:colId xmlns:a16="http://schemas.microsoft.com/office/drawing/2014/main" val="2635839599"/>
                    </a:ext>
                  </a:extLst>
                </a:gridCol>
                <a:gridCol w="1981889">
                  <a:extLst>
                    <a:ext uri="{9D8B030D-6E8A-4147-A177-3AD203B41FA5}">
                      <a16:colId xmlns:a16="http://schemas.microsoft.com/office/drawing/2014/main" val="1658680539"/>
                    </a:ext>
                  </a:extLst>
                </a:gridCol>
                <a:gridCol w="3297333">
                  <a:extLst>
                    <a:ext uri="{9D8B030D-6E8A-4147-A177-3AD203B41FA5}">
                      <a16:colId xmlns:a16="http://schemas.microsoft.com/office/drawing/2014/main" val="3569815540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host_response_time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latitude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minimum_maximum_nights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last_review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9585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listing_url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host_response_rate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longitude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maximum_maximum_nights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review_scores_rating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61673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scrape_id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host_acceptance_rate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property_type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minimum_nights_avg_ntm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review_scores_accuracy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9069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last_scraped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host_is_superhost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room_type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maximum_nights_avg_ntm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review_scores_cleanliness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152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source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host_thumbnail_url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accommodates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calendar_updated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review_scores_checkin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4177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host_picture_url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bathrooms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has_availability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review_scores_communication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79555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host_neighbourhood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bathrooms_text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availability_30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review_scores_location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592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neighborhood_overview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host_listings_count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bedrooms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availability_60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review_scores_value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75163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picture_url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host_total_listings_count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beds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availability_90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license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8977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host_verifications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amenities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availability_365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instant_bookable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4095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host_has_profile_pic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price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calendar_last_scraped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0156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host_name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host_identity_verified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calculated_host_listings_count_entire_homes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04225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host_since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number_of_reviews_ltm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calculated_host_listings_count_private_rooms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02586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host_location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neighbourhood_cleansed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minimum_minimum_nights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number_of_reviews_l30d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calculated_host_listings_count_shared_rooms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649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host_about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neighbourhood_group_cleansed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maximum_minimum_nights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first_review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reviews_per_month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6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06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Listado de características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318A658-319E-77CF-237B-DD6B4D9BC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14633"/>
              </p:ext>
            </p:extLst>
          </p:nvPr>
        </p:nvGraphicFramePr>
        <p:xfrm>
          <a:off x="1632824" y="1742400"/>
          <a:ext cx="9396000" cy="5065517"/>
        </p:xfrm>
        <a:graphic>
          <a:graphicData uri="http://schemas.openxmlformats.org/drawingml/2006/table">
            <a:tbl>
              <a:tblPr/>
              <a:tblGrid>
                <a:gridCol w="3132000">
                  <a:extLst>
                    <a:ext uri="{9D8B030D-6E8A-4147-A177-3AD203B41FA5}">
                      <a16:colId xmlns:a16="http://schemas.microsoft.com/office/drawing/2014/main" val="1317979777"/>
                    </a:ext>
                  </a:extLst>
                </a:gridCol>
                <a:gridCol w="3132000">
                  <a:extLst>
                    <a:ext uri="{9D8B030D-6E8A-4147-A177-3AD203B41FA5}">
                      <a16:colId xmlns:a16="http://schemas.microsoft.com/office/drawing/2014/main" val="1819149520"/>
                    </a:ext>
                  </a:extLst>
                </a:gridCol>
                <a:gridCol w="3132000">
                  <a:extLst>
                    <a:ext uri="{9D8B030D-6E8A-4147-A177-3AD203B41FA5}">
                      <a16:colId xmlns:a16="http://schemas.microsoft.com/office/drawing/2014/main" val="2246140419"/>
                    </a:ext>
                  </a:extLst>
                </a:gridCol>
              </a:tblGrid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neighbourhood_group_cleansed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listing_url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8309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latitude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scrape_id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last_scraped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423867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longitude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source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863290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bathrooms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host_listings_count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6163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bedrooms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host_total_listings_count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600576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beds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accommodates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neighborhood_overview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42682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minimum_nights_avg_ntm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minimum_nights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picture_url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185741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maximum_nights_avg_ntm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maximum_nights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host_url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425112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calendar_updated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minimum_minimum_nights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host_name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92239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review_scores_rating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maximum_minimum_nights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host_since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88868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review_scores_accuracy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minimum_maximum_nights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host_location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19062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review_scores_cleanliness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maximum_maximum_nights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host_about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39976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review_scores_checkin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availability_30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host_response_time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433864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review_scores_communication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availability_60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host_response_rate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01409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review_scores_location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availability_90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host_acceptance_rate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4601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review_scores_value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availability_365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host_is_superhost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91291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license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price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host_thumbnail_url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594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reviews_per_month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has_availability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host_picture_url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54236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number_of_reviews_l30d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host_neighbourhood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neighbourhood_cleansed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317765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host_verifications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property_type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93995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calculated_host_listings_count_entire_homes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host_has_profile_pic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room_type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26108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calculated_host_listings_count_private_rooms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host_identity_verified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bathrooms_text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21276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calculated_host_listings_count_shared_rooms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amenities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064480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calendar_last_scraped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last_review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18201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number_of_reviews_ltm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first_review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instant_bookable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431726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618151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float64</a:t>
                      </a: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654707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int64</a:t>
                      </a: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89596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object</a:t>
                      </a: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088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1646</Words>
  <Application>Microsoft Macintosh PowerPoint</Application>
  <PresentationFormat>Widescreen</PresentationFormat>
  <Paragraphs>527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Aptos Narrow</vt:lpstr>
      <vt:lpstr>Arial</vt:lpstr>
      <vt:lpstr>Bierstadt</vt:lpstr>
      <vt:lpstr>Helvetica</vt:lpstr>
      <vt:lpstr>Wingdings</vt:lpstr>
      <vt:lpstr>Tema de Office</vt:lpstr>
      <vt:lpstr>Estimación de Precios Competitivos para Propiedades en AirBnB CDMX Minería y Análisis de Datos</vt:lpstr>
      <vt:lpstr>Introducción Planteamiento del problema</vt:lpstr>
      <vt:lpstr>Introducción Objetivos</vt:lpstr>
      <vt:lpstr>Introducción Alcance y limitaciones</vt:lpstr>
      <vt:lpstr>Modelado Flujo de trabajo propuesto</vt:lpstr>
      <vt:lpstr>Modelado Fuente de información</vt:lpstr>
      <vt:lpstr>Modelado Datos y herramientas</vt:lpstr>
      <vt:lpstr>Modelado Listado de características</vt:lpstr>
      <vt:lpstr>Modelado Listado de características</vt:lpstr>
      <vt:lpstr>Modelado Listado de características</vt:lpstr>
      <vt:lpstr>Modelado Características de los datos</vt:lpstr>
      <vt:lpstr>Modelado Características de los datos</vt:lpstr>
      <vt:lpstr>Modelado Características de los datos</vt:lpstr>
      <vt:lpstr>Intuiciones y Conclusiones  ¿Los datos son pertinentes al problema?</vt:lpstr>
      <vt:lpstr>Intuiciones y Conclusiones  ¿Los datos están completos?</vt:lpstr>
      <vt:lpstr>Intuiciones y Conclusiones  ¿Qué otros datos podrían recolectarse?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Ulises Reyes</dc:creator>
  <cp:lastModifiedBy>Rodrigo Garcia</cp:lastModifiedBy>
  <cp:revision>6</cp:revision>
  <dcterms:created xsi:type="dcterms:W3CDTF">2024-09-09T20:36:09Z</dcterms:created>
  <dcterms:modified xsi:type="dcterms:W3CDTF">2024-10-28T15:25:12Z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76ce46-357f-46de-88d6-77b9bbb83c46_Enabled">
    <vt:lpwstr>true</vt:lpwstr>
  </property>
  <property fmtid="{D5CDD505-2E9C-101B-9397-08002B2CF9AE}" pid="3" name="MSIP_Label_3c76ce46-357f-46de-88d6-77b9bbb83c46_SetDate">
    <vt:lpwstr>2024-10-28T15:25:07Z</vt:lpwstr>
  </property>
  <property fmtid="{D5CDD505-2E9C-101B-9397-08002B2CF9AE}" pid="4" name="MSIP_Label_3c76ce46-357f-46de-88d6-77b9bbb83c46_Method">
    <vt:lpwstr>Privileged</vt:lpwstr>
  </property>
  <property fmtid="{D5CDD505-2E9C-101B-9397-08002B2CF9AE}" pid="5" name="MSIP_Label_3c76ce46-357f-46de-88d6-77b9bbb83c46_Name">
    <vt:lpwstr>Public</vt:lpwstr>
  </property>
  <property fmtid="{D5CDD505-2E9C-101B-9397-08002B2CF9AE}" pid="6" name="MSIP_Label_3c76ce46-357f-46de-88d6-77b9bbb83c46_SiteId">
    <vt:lpwstr>4e2c6054-71cb-48f1-bd6c-3a9705aca71b</vt:lpwstr>
  </property>
  <property fmtid="{D5CDD505-2E9C-101B-9397-08002B2CF9AE}" pid="7" name="MSIP_Label_3c76ce46-357f-46de-88d6-77b9bbb83c46_ActionId">
    <vt:lpwstr>28f49c44-9df8-4718-b35e-dfae06c32283</vt:lpwstr>
  </property>
  <property fmtid="{D5CDD505-2E9C-101B-9397-08002B2CF9AE}" pid="8" name="MSIP_Label_3c76ce46-357f-46de-88d6-77b9bbb83c46_ContentBits">
    <vt:lpwstr>0</vt:lpwstr>
  </property>
</Properties>
</file>