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71" r:id="rId14"/>
    <p:sldId id="273" r:id="rId15"/>
    <p:sldId id="267" r:id="rId16"/>
    <p:sldId id="268" r:id="rId17"/>
    <p:sldId id="269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3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215D-E2B2-B842-9318-5ACD6F42FB2F}" type="datetimeFigureOut">
              <a:rPr lang="en-US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E49B-27CA-A342-95FE-C66F628E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 type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Genes with stable expression across cell types are down regulated with age in brain and blood (matches results for a housekeeping gene list)</a:t>
            </a:r>
          </a:p>
          <a:p>
            <a:pPr lvl="1"/>
            <a:r>
              <a:rPr lang="en-US" dirty="0" smtClean="0"/>
              <a:t>Might represent broad neuron/glia genes</a:t>
            </a:r>
          </a:p>
          <a:p>
            <a:r>
              <a:rPr lang="en-US" dirty="0" smtClean="0"/>
              <a:t>After correction three cell types are enriched in our aging list – </a:t>
            </a:r>
            <a:r>
              <a:rPr lang="en-US" dirty="0" err="1" smtClean="0"/>
              <a:t>oligos</a:t>
            </a:r>
            <a:r>
              <a:rPr lang="en-US" dirty="0" smtClean="0"/>
              <a:t>(2) and astrocytes. They are up-regulated with age. Only astrocytes appears in the other brain aging results.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– July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Tested effect of removing genes with discordant directions across brain regions</a:t>
            </a:r>
          </a:p>
          <a:p>
            <a:pPr lvl="1"/>
            <a:r>
              <a:rPr lang="en-US" dirty="0" smtClean="0"/>
              <a:t>Not much difference</a:t>
            </a:r>
          </a:p>
          <a:p>
            <a:r>
              <a:rPr lang="en-US" dirty="0" smtClean="0"/>
              <a:t>Noticed that 4 of the 49 cell types were missing</a:t>
            </a:r>
          </a:p>
          <a:p>
            <a:pPr lvl="1"/>
            <a:r>
              <a:rPr lang="en-US" dirty="0" smtClean="0"/>
              <a:t>Fixed bug in data cleaning step</a:t>
            </a:r>
          </a:p>
          <a:p>
            <a:r>
              <a:rPr lang="en-US" dirty="0" smtClean="0"/>
              <a:t>Re-ran analyses in the 3 aging lists</a:t>
            </a:r>
          </a:p>
          <a:p>
            <a:pPr lvl="1"/>
            <a:r>
              <a:rPr lang="en-US" dirty="0" smtClean="0"/>
              <a:t>Similar results</a:t>
            </a:r>
          </a:p>
          <a:p>
            <a:r>
              <a:rPr lang="en-US" dirty="0" smtClean="0"/>
              <a:t>Ran GO on cell type subsets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1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49 cell types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6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Results, alternate aging list (</a:t>
            </a:r>
            <a:r>
              <a:rPr lang="en-US" sz="3200" dirty="0" err="1" smtClean="0"/>
              <a:t>Mistry</a:t>
            </a:r>
            <a:r>
              <a:rPr lang="en-US" sz="3200" dirty="0" smtClean="0"/>
              <a:t> and </a:t>
            </a:r>
            <a:r>
              <a:rPr lang="en-US" sz="3200" dirty="0" err="1" smtClean="0"/>
              <a:t>Pavlidis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0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aging list</a:t>
            </a:r>
            <a:br>
              <a:rPr lang="en-US" dirty="0" smtClean="0"/>
            </a:br>
            <a:r>
              <a:rPr lang="en-US" sz="1800" dirty="0" smtClean="0"/>
              <a:t>The transcriptional landscape of age in human peripheral blood, Peters et al., 2015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919377" y="5354303"/>
            <a:ext cx="262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oligodendrocyte</a:t>
            </a:r>
            <a:r>
              <a:rPr lang="en-US" dirty="0" smtClean="0"/>
              <a:t> signal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subset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restricted to genes expressed in a specific cell type, are a certain set up or down-regulated in age?</a:t>
            </a:r>
          </a:p>
          <a:p>
            <a:r>
              <a:rPr lang="en-US" dirty="0" smtClean="0"/>
              <a:t>For a given cell type</a:t>
            </a:r>
          </a:p>
          <a:p>
            <a:pPr lvl="1"/>
            <a:r>
              <a:rPr lang="en-US" dirty="0" smtClean="0"/>
              <a:t>Subset aging list to genes enriched in that cell type 123-1097 genes</a:t>
            </a:r>
          </a:p>
          <a:p>
            <a:pPr lvl="1"/>
            <a:r>
              <a:rPr lang="en-US" dirty="0" smtClean="0"/>
              <a:t>Rank genes by aging direction*p-value</a:t>
            </a:r>
          </a:p>
          <a:p>
            <a:pPr lvl="1"/>
            <a:r>
              <a:rPr lang="en-US" dirty="0" smtClean="0"/>
              <a:t>Test for enrichment of GO groups</a:t>
            </a:r>
          </a:p>
          <a:p>
            <a:pPr lvl="2"/>
            <a:r>
              <a:rPr lang="en-US" dirty="0" smtClean="0"/>
              <a:t>Size between 10-200 genes</a:t>
            </a:r>
          </a:p>
          <a:p>
            <a:r>
              <a:rPr lang="is-IS" dirty="0" smtClean="0"/>
              <a:t>38056 Tests (cell types * GO groups)</a:t>
            </a:r>
          </a:p>
          <a:p>
            <a:r>
              <a:rPr lang="is-IS" dirty="0" smtClean="0"/>
              <a:t>No emperical p-values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9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Synaptic transmission in all cell types is </a:t>
            </a:r>
            <a:r>
              <a:rPr lang="en-US" dirty="0" err="1" smtClean="0"/>
              <a:t>downregulated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578"/>
            <a:ext cx="9144000" cy="47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filtering nonspecific gene set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2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135" y="5500101"/>
            <a:ext cx="6446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due to their being many more genes in the </a:t>
            </a:r>
            <a:r>
              <a:rPr lang="en-US" dirty="0" err="1" smtClean="0"/>
              <a:t>nonspec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than a cell type specific group (3250 </a:t>
            </a:r>
            <a:r>
              <a:rPr lang="en-US" dirty="0" err="1" smtClean="0"/>
              <a:t>vrs</a:t>
            </a:r>
            <a:r>
              <a:rPr lang="en-US" dirty="0" smtClean="0"/>
              <a:t> 1100)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714"/>
            <a:ext cx="9144000" cy="4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7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Synaptic transmission genes enriched in SST Cdk6 cells are </a:t>
            </a:r>
            <a:r>
              <a:rPr lang="en-US" sz="3000" dirty="0" err="1" smtClean="0"/>
              <a:t>downregulated</a:t>
            </a:r>
            <a:r>
              <a:rPr lang="en-US" sz="3000" dirty="0" smtClean="0"/>
              <a:t> with age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78" y="1475156"/>
            <a:ext cx="5229951" cy="5008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4623" y="6419329"/>
            <a:ext cx="72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comparison, Cdk6 </a:t>
            </a:r>
            <a:r>
              <a:rPr lang="en-US" dirty="0" err="1" smtClean="0"/>
              <a:t>logExpZ</a:t>
            </a:r>
            <a:r>
              <a:rPr lang="en-US" dirty="0" smtClean="0"/>
              <a:t> is </a:t>
            </a:r>
            <a:r>
              <a:rPr lang="nb-NO" dirty="0" smtClean="0"/>
              <a:t>6.58 and </a:t>
            </a:r>
            <a:r>
              <a:rPr lang="nb-NO" dirty="0" err="1" smtClean="0"/>
              <a:t>it’s</a:t>
            </a:r>
            <a:r>
              <a:rPr lang="nb-NO" dirty="0" smtClean="0"/>
              <a:t> </a:t>
            </a:r>
            <a:r>
              <a:rPr lang="nb-NO" dirty="0" err="1" smtClean="0"/>
              <a:t>upregulated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age (0.998)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type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genes ranked from most significant down-regulated to most significant up-regulated gene (same as before)</a:t>
            </a:r>
          </a:p>
          <a:p>
            <a:r>
              <a:rPr lang="en-US" dirty="0" smtClean="0"/>
              <a:t>In cell type data:</a:t>
            </a:r>
          </a:p>
          <a:p>
            <a:pPr lvl="1"/>
            <a:r>
              <a:rPr lang="en-US" dirty="0" smtClean="0"/>
              <a:t>for each gene, compute its log(1+RPKM value)</a:t>
            </a:r>
          </a:p>
          <a:p>
            <a:pPr lvl="1"/>
            <a:r>
              <a:rPr lang="en-US" dirty="0" smtClean="0"/>
              <a:t>Average these values across cell types</a:t>
            </a:r>
          </a:p>
          <a:p>
            <a:pPr lvl="1"/>
            <a:r>
              <a:rPr lang="en-US" dirty="0" smtClean="0"/>
              <a:t>Compute z-score across the cell types</a:t>
            </a:r>
          </a:p>
          <a:p>
            <a:pPr lvl="1"/>
            <a:r>
              <a:rPr lang="en-US" dirty="0" smtClean="0"/>
              <a:t>Select genes with z-score &gt; 2 to create gene lists</a:t>
            </a:r>
          </a:p>
          <a:p>
            <a:pPr lvl="1"/>
            <a:r>
              <a:rPr lang="en-US" dirty="0" smtClean="0"/>
              <a:t>Create a list that has abs(z-score) &lt; 2 for all cell types</a:t>
            </a:r>
          </a:p>
          <a:p>
            <a:r>
              <a:rPr lang="en-US" dirty="0" smtClean="0"/>
              <a:t>Test for enrichment using area under receiver operating curve (AUROC)</a:t>
            </a:r>
          </a:p>
          <a:p>
            <a:r>
              <a:rPr lang="en-US" dirty="0" smtClean="0"/>
              <a:t>Generate p-value by shuffling cell types of the </a:t>
            </a:r>
            <a:r>
              <a:rPr lang="en-US" dirty="0" err="1" smtClean="0"/>
              <a:t>Tasic</a:t>
            </a:r>
            <a:r>
              <a:rPr lang="en-US" dirty="0" smtClean="0"/>
              <a:t> single cell data (controls for number of cells)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previous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Haven’t used GSEA</a:t>
            </a:r>
          </a:p>
          <a:p>
            <a:r>
              <a:rPr lang="en-US" dirty="0" smtClean="0"/>
              <a:t>Did not filter genes based on consistent effects in both brain regions</a:t>
            </a:r>
          </a:p>
          <a:p>
            <a:pPr lvl="1"/>
            <a:r>
              <a:rPr lang="en-US" dirty="0" smtClean="0"/>
              <a:t>Used AW fisher weights to decide direction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CelltypeNonSpecific</a:t>
            </a:r>
            <a:r>
              <a:rPr lang="en-US" dirty="0" smtClean="0"/>
              <a:t> gene list </a:t>
            </a:r>
          </a:p>
          <a:p>
            <a:pPr lvl="1"/>
            <a:r>
              <a:rPr lang="en-US" dirty="0" smtClean="0"/>
              <a:t>Genes with stable expression across cell types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Tasic</a:t>
            </a:r>
            <a:r>
              <a:rPr lang="en-US" dirty="0" smtClean="0"/>
              <a:t> cell type names from the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2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49 cell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3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Results, alternate aging list (</a:t>
            </a:r>
            <a:r>
              <a:rPr lang="en-US" sz="3200" dirty="0" err="1" smtClean="0"/>
              <a:t>Mistry</a:t>
            </a:r>
            <a:r>
              <a:rPr lang="en-US" sz="3200" dirty="0" smtClean="0"/>
              <a:t> and </a:t>
            </a:r>
            <a:r>
              <a:rPr lang="en-US" sz="3200" dirty="0" err="1" smtClean="0"/>
              <a:t>Pavlidis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00"/>
            <a:ext cx="9144000" cy="3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816100"/>
            <a:ext cx="4000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Blood aging list</a:t>
            </a:r>
            <a:br>
              <a:rPr lang="en-US" dirty="0" smtClean="0"/>
            </a:br>
            <a:r>
              <a:rPr lang="en-US" sz="1800" dirty="0" smtClean="0"/>
              <a:t>The transcriptional landscape of age in human peripheral blood, Peters et al.,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9144000" cy="2980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377" y="5354303"/>
            <a:ext cx="262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oligodendrocyte</a:t>
            </a:r>
            <a:r>
              <a:rPr lang="en-US" dirty="0" smtClean="0"/>
              <a:t>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6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16100"/>
            <a:ext cx="5791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cell classes (500 iterations)</a:t>
            </a:r>
            <a:br>
              <a:rPr lang="en-US" dirty="0" smtClean="0"/>
            </a:br>
            <a:r>
              <a:rPr lang="en-US" dirty="0" smtClean="0"/>
              <a:t>1.4x enrichment z-score threshold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5100"/>
            <a:ext cx="9144000" cy="1423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3787" y="4868177"/>
            <a:ext cx="480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mtClean="0"/>
              <a:t>has not </a:t>
            </a:r>
            <a:r>
              <a:rPr lang="en-US" dirty="0" smtClean="0"/>
              <a:t>been ran on the two other aging lists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1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496</Words>
  <Application>Microsoft Macintosh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Cell type analyses</vt:lpstr>
      <vt:lpstr>Cell type method</vt:lpstr>
      <vt:lpstr>Differences from previous setup</vt:lpstr>
      <vt:lpstr>Results – 49 cell types</vt:lpstr>
      <vt:lpstr>Results, alternate aging list (Mistry and Pavlidis)</vt:lpstr>
      <vt:lpstr>Comparison</vt:lpstr>
      <vt:lpstr>Blood aging list The transcriptional landscape of age in human peripheral blood, Peters et al., 2015</vt:lpstr>
      <vt:lpstr>Comparison</vt:lpstr>
      <vt:lpstr>Main cell classes (500 iterations) 1.4x enrichment z-score threshold</vt:lpstr>
      <vt:lpstr>Result points</vt:lpstr>
      <vt:lpstr>Updates – July 22</vt:lpstr>
      <vt:lpstr>Results – 49 cell types</vt:lpstr>
      <vt:lpstr>Results, alternate aging list (Mistry and Pavlidis)</vt:lpstr>
      <vt:lpstr>Blood aging list The transcriptional landscape of age in human peripheral blood, Peters et al., 2015</vt:lpstr>
      <vt:lpstr>GO subset analysis</vt:lpstr>
      <vt:lpstr>Synaptic transmission in all cell types is downregulated</vt:lpstr>
      <vt:lpstr>After filtering nonspecific gene set tests</vt:lpstr>
      <vt:lpstr>PowerPoint Presentation</vt:lpstr>
      <vt:lpstr>Synaptic transmission genes enriched in SST Cdk6 cells are downregulated with age</vt:lpstr>
    </vt:vector>
  </TitlesOfParts>
  <Company>Rotman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French</dc:creator>
  <cp:lastModifiedBy>Leon French</cp:lastModifiedBy>
  <cp:revision>14</cp:revision>
  <dcterms:created xsi:type="dcterms:W3CDTF">2016-07-14T17:19:16Z</dcterms:created>
  <dcterms:modified xsi:type="dcterms:W3CDTF">2016-07-21T18:46:06Z</dcterms:modified>
</cp:coreProperties>
</file>