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6" d="100"/>
          <a:sy n="56" d="100"/>
        </p:scale>
        <p:origin x="-6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8F0E2E-C9E3-E743-9F85-47BB0CEB039F}" type="datetimeFigureOut">
              <a:rPr lang="en-US" smtClean="0"/>
              <a:t>5/20/16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EAA0C9-C181-2849-948B-3A240C6BB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54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58A2E-1824-0C41-9E1C-2E874285B3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084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8B97-4B4B-8B40-8CB8-CA693DB03031}" type="datetimeFigureOut">
              <a:rPr lang="en-US" smtClean="0"/>
              <a:t>5/20/16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8C45D-6401-6949-B427-6206DDA21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35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8B97-4B4B-8B40-8CB8-CA693DB03031}" type="datetimeFigureOut">
              <a:rPr lang="en-US" smtClean="0"/>
              <a:t>5/20/16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8C45D-6401-6949-B427-6206DDA21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718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8B97-4B4B-8B40-8CB8-CA693DB03031}" type="datetimeFigureOut">
              <a:rPr lang="en-US" smtClean="0"/>
              <a:t>5/20/16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8C45D-6401-6949-B427-6206DDA21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07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8B97-4B4B-8B40-8CB8-CA693DB03031}" type="datetimeFigureOut">
              <a:rPr lang="en-US" smtClean="0"/>
              <a:t>5/20/16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8C45D-6401-6949-B427-6206DDA21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06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8B97-4B4B-8B40-8CB8-CA693DB03031}" type="datetimeFigureOut">
              <a:rPr lang="en-US" smtClean="0"/>
              <a:t>5/20/16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8C45D-6401-6949-B427-6206DDA21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726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8B97-4B4B-8B40-8CB8-CA693DB03031}" type="datetimeFigureOut">
              <a:rPr lang="en-US" smtClean="0"/>
              <a:t>5/20/16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8C45D-6401-6949-B427-6206DDA21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20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8B97-4B4B-8B40-8CB8-CA693DB03031}" type="datetimeFigureOut">
              <a:rPr lang="en-US" smtClean="0"/>
              <a:t>5/20/16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8C45D-6401-6949-B427-6206DDA21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5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8B97-4B4B-8B40-8CB8-CA693DB03031}" type="datetimeFigureOut">
              <a:rPr lang="en-US" smtClean="0"/>
              <a:t>5/20/16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8C45D-6401-6949-B427-6206DDA21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68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8B97-4B4B-8B40-8CB8-CA693DB03031}" type="datetimeFigureOut">
              <a:rPr lang="en-US" smtClean="0"/>
              <a:t>5/20/16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8C45D-6401-6949-B427-6206DDA21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939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8B97-4B4B-8B40-8CB8-CA693DB03031}" type="datetimeFigureOut">
              <a:rPr lang="en-US" smtClean="0"/>
              <a:t>5/20/16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8C45D-6401-6949-B427-6206DDA21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48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8B97-4B4B-8B40-8CB8-CA693DB03031}" type="datetimeFigureOut">
              <a:rPr lang="en-US" smtClean="0"/>
              <a:t>5/20/16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8C45D-6401-6949-B427-6206DDA21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46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68B97-4B4B-8B40-8CB8-CA693DB03031}" type="datetimeFigureOut">
              <a:rPr lang="en-US" smtClean="0"/>
              <a:t>5/20/16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8C45D-6401-6949-B427-6206DDA21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52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Single-cell enrichment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Charles</a:t>
            </a:r>
          </a:p>
          <a:p>
            <a:r>
              <a:rPr lang="en-US" smtClean="0"/>
              <a:t>16.05.19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747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 sz="2800" dirty="0" smtClean="0"/>
              <a:t>For each cell type (49 cell types in total), we obtain the number of genes with enrichment scores greater than 2, out of the </a:t>
            </a:r>
            <a:r>
              <a:rPr lang="en-US" sz="2800" b="1" dirty="0" smtClean="0"/>
              <a:t>15092 </a:t>
            </a:r>
            <a:r>
              <a:rPr lang="en-US" sz="2800" dirty="0" smtClean="0"/>
              <a:t>matched human homolog genes in the aging gene expression data:</a:t>
            </a:r>
          </a:p>
          <a:p>
            <a:pPr marL="514350" indent="-514350">
              <a:buAutoNum type="arabicPeriod"/>
            </a:pPr>
            <a:endParaRPr lang="en-US" sz="2800" dirty="0" smtClean="0"/>
          </a:p>
          <a:p>
            <a:pPr marL="514350" indent="-514350">
              <a:buAutoNum type="arabicPeriod"/>
            </a:pPr>
            <a:endParaRPr lang="en-US" sz="2800" dirty="0"/>
          </a:p>
          <a:p>
            <a:pPr marL="514350" indent="-514350">
              <a:buAutoNum type="arabicPeriod"/>
            </a:pPr>
            <a:endParaRPr lang="en-US" sz="2800" dirty="0" smtClean="0"/>
          </a:p>
          <a:p>
            <a:pPr marL="514350" indent="-514350">
              <a:buAutoNum type="arabicPeriod"/>
            </a:pPr>
            <a:endParaRPr lang="en-US" sz="2800" dirty="0"/>
          </a:p>
          <a:p>
            <a:pPr marL="514350" indent="-514350">
              <a:buAutoNum type="arabicPeriod"/>
            </a:pPr>
            <a:r>
              <a:rPr lang="en-US" sz="2800" dirty="0" smtClean="0"/>
              <a:t>We take the directionality of the aging effect into account, and perform the analysis separately for genes up-regulated (N=5331) and down-regulated (N=6241) with age. </a:t>
            </a:r>
          </a:p>
          <a:p>
            <a:pPr marL="0" indent="0">
              <a:buNone/>
            </a:pPr>
            <a:r>
              <a:rPr lang="en-US" sz="2800" dirty="0" smtClean="0"/>
              <a:t>*</a:t>
            </a:r>
            <a:r>
              <a:rPr lang="en-US" sz="2400" dirty="0" smtClean="0"/>
              <a:t>Note: we require the two brain regions to have the same directionality (in this case, </a:t>
            </a:r>
            <a:r>
              <a:rPr lang="en-US" sz="2400" dirty="0" err="1" smtClean="0"/>
              <a:t>N_total</a:t>
            </a:r>
            <a:r>
              <a:rPr lang="en-US" sz="2400" dirty="0" smtClean="0"/>
              <a:t> = 11572)</a:t>
            </a:r>
          </a:p>
        </p:txBody>
      </p:sp>
      <p:sp>
        <p:nvSpPr>
          <p:cNvPr id="4" name="Rectangle 3"/>
          <p:cNvSpPr/>
          <p:nvPr/>
        </p:nvSpPr>
        <p:spPr>
          <a:xfrm>
            <a:off x="580486" y="2995853"/>
            <a:ext cx="7869247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&gt;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sapply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enriched_genes,length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[1] 1276  809  786  912 1115  952  939 1007  951  778  866  617  744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[14]  810  954  898  707  707  828  786 1394  813 1044 1160 3965  966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[27] 1036 2198  907  758  841  626 1034  873  776  953  693  734 1153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[40] 1015  740  887 2148 2817 1907 1454 2312 2140 2626</a:t>
            </a:r>
          </a:p>
        </p:txBody>
      </p:sp>
    </p:spTree>
    <p:extLst>
      <p:ext uri="{BB962C8B-B14F-4D97-AF65-F5344CB8AC3E}">
        <p14:creationId xmlns:p14="http://schemas.microsoft.com/office/powerpoint/2010/main" val="3119836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</a:t>
            </a:r>
            <a:r>
              <a:rPr lang="en-US" dirty="0" err="1" smtClean="0"/>
              <a:t>ctd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2. Then we plot the –log10(AW-</a:t>
            </a:r>
            <a:r>
              <a:rPr lang="en-US" dirty="0" err="1" smtClean="0"/>
              <a:t>qvalue</a:t>
            </a:r>
            <a:r>
              <a:rPr lang="en-US" dirty="0" smtClean="0"/>
              <a:t>) (from the meta-analysis of the aging data from the two brain regions) distribution of those selected genes (with enrichment score &gt;= </a:t>
            </a:r>
            <a:r>
              <a:rPr lang="en-US" dirty="0"/>
              <a:t>2</a:t>
            </a:r>
            <a:r>
              <a:rPr lang="en-US" dirty="0" smtClean="0"/>
              <a:t>) </a:t>
            </a:r>
            <a:r>
              <a:rPr lang="en-US" dirty="0" err="1" smtClean="0"/>
              <a:t>vs</a:t>
            </a:r>
            <a:r>
              <a:rPr lang="en-US" dirty="0" smtClean="0"/>
              <a:t> the background genes , for each cell type.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- See the two files “Density_log10qaw_BA11_47_concord_upregulated.pdf/</a:t>
            </a:r>
            <a:r>
              <a:rPr lang="en-US" dirty="0" err="1" smtClean="0"/>
              <a:t>downregulated.pdf</a:t>
            </a:r>
            <a:r>
              <a:rPr lang="en-US" dirty="0" smtClean="0"/>
              <a:t>”, as you can see, the –log10(AW-</a:t>
            </a:r>
            <a:r>
              <a:rPr lang="en-US" dirty="0" err="1" smtClean="0"/>
              <a:t>qvalue</a:t>
            </a:r>
            <a:r>
              <a:rPr lang="en-US" dirty="0" smtClean="0"/>
              <a:t>) distribution usually has two peaks on two ends (left end corresponds to very non-significant genes, while right end is from very significant genes, restricted by the permutation numbers), and the distribution of the </a:t>
            </a:r>
            <a:r>
              <a:rPr lang="en-US" b="1" dirty="0" smtClean="0"/>
              <a:t>selected genes</a:t>
            </a:r>
            <a:r>
              <a:rPr lang="en-US" dirty="0" smtClean="0"/>
              <a:t> has </a:t>
            </a:r>
            <a:r>
              <a:rPr lang="en-US" b="1" dirty="0" smtClean="0"/>
              <a:t>higher relative abundance on the right end</a:t>
            </a:r>
            <a:r>
              <a:rPr lang="en-US" dirty="0" smtClean="0"/>
              <a:t> for quite a few cell types, especially for down-regulated part.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758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</a:t>
            </a:r>
            <a:r>
              <a:rPr lang="en-US" dirty="0" err="1" smtClean="0"/>
              <a:t>ctd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 smtClean="0"/>
              <a:t>3. Lastly, we perform the GSEA test (weighted by –log10(aw-</a:t>
            </a:r>
            <a:r>
              <a:rPr lang="en-US" sz="2800" dirty="0" err="1" smtClean="0"/>
              <a:t>qvalue</a:t>
            </a:r>
            <a:r>
              <a:rPr lang="en-US" sz="2800" dirty="0" smtClean="0"/>
              <a:t>) ) to see whether the aging-related significance of those enriched genes is different from that of the background genes, separately for up-regulated and down-regulated pools (I also reported the GSEA p-value by combining up and down).</a:t>
            </a:r>
          </a:p>
          <a:p>
            <a:pPr marL="0" indent="0">
              <a:buNone/>
            </a:pPr>
            <a:endParaRPr lang="en-US" sz="2800" dirty="0" smtClean="0"/>
          </a:p>
          <a:p>
            <a:pPr>
              <a:buFontTx/>
              <a:buChar char="-"/>
            </a:pPr>
            <a:r>
              <a:rPr lang="en-US" sz="2800" dirty="0" smtClean="0"/>
              <a:t>See the </a:t>
            </a:r>
            <a:r>
              <a:rPr lang="en-US" sz="2800" dirty="0" err="1" smtClean="0"/>
              <a:t>csv</a:t>
            </a:r>
            <a:r>
              <a:rPr lang="en-US" sz="2800" dirty="0" smtClean="0"/>
              <a:t> file “</a:t>
            </a:r>
            <a:r>
              <a:rPr lang="en-US" sz="2800" dirty="0" err="1" smtClean="0"/>
              <a:t>p_GSEA_out.csv</a:t>
            </a:r>
            <a:r>
              <a:rPr lang="en-US" sz="2800" dirty="0" smtClean="0"/>
              <a:t>” </a:t>
            </a:r>
          </a:p>
          <a:p>
            <a:pPr>
              <a:buFontTx/>
              <a:buChar char="-"/>
            </a:pPr>
            <a:r>
              <a:rPr lang="en-US" sz="2800" dirty="0" smtClean="0"/>
              <a:t>To increase the precision of the permutation test, I already borrowed the information across the 49 different cell types so the precision was increased by 50 times 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69071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GSEA formula details</a:t>
            </a:r>
            <a:endParaRPr lang="en-US" dirty="0"/>
          </a:p>
        </p:txBody>
      </p:sp>
      <p:pic>
        <p:nvPicPr>
          <p:cNvPr id="4" name="Picture 3" descr="Screen Shot 2016-05-20 at 12.18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52599"/>
            <a:ext cx="8567070" cy="461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045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 of GSEA test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1753385"/>
              </p:ext>
            </p:extLst>
          </p:nvPr>
        </p:nvGraphicFramePr>
        <p:xfrm>
          <a:off x="457200" y="2104396"/>
          <a:ext cx="8086825" cy="3600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7365"/>
                <a:gridCol w="1617365"/>
                <a:gridCol w="1617365"/>
                <a:gridCol w="1617365"/>
                <a:gridCol w="1617365"/>
              </a:tblGrid>
              <a:tr h="5121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GSEA p-values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1216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p&lt;0.001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p&lt;0.01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p&lt;0.05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p&lt;0.15</a:t>
                      </a:r>
                      <a:endParaRPr lang="en-US" sz="2000" dirty="0"/>
                    </a:p>
                  </a:txBody>
                  <a:tcPr/>
                </a:tc>
              </a:tr>
              <a:tr h="80851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Up-regulated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14</a:t>
                      </a:r>
                    </a:p>
                  </a:txBody>
                  <a:tcPr/>
                </a:tc>
              </a:tr>
              <a:tr h="88400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Down-regulated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33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35</a:t>
                      </a:r>
                      <a:endParaRPr lang="en-US" sz="2400" dirty="0"/>
                    </a:p>
                  </a:txBody>
                  <a:tcPr/>
                </a:tc>
              </a:tr>
              <a:tr h="88400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Up +</a:t>
                      </a:r>
                      <a:r>
                        <a:rPr lang="en-US" sz="2000" baseline="0" dirty="0" smtClean="0"/>
                        <a:t> Down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40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4209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Based on the GSEA results (p-value obtained by permutation, here we permute for B=1000 times)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more cell types with significant </a:t>
            </a:r>
            <a:r>
              <a:rPr lang="en-US" dirty="0" err="1" smtClean="0"/>
              <a:t>p_gsea</a:t>
            </a:r>
            <a:r>
              <a:rPr lang="en-US" dirty="0"/>
              <a:t> </a:t>
            </a:r>
            <a:r>
              <a:rPr lang="en-US" dirty="0" smtClean="0"/>
              <a:t>in the down-regulated part;</a:t>
            </a:r>
          </a:p>
          <a:p>
            <a:r>
              <a:rPr lang="en-US" dirty="0" smtClean="0"/>
              <a:t>The significance for up-regulated </a:t>
            </a:r>
            <a:r>
              <a:rPr lang="en-US" dirty="0"/>
              <a:t>and down-regulated </a:t>
            </a:r>
            <a:r>
              <a:rPr lang="en-US" dirty="0" smtClean="0"/>
              <a:t>part are mostly complementary (i.e. some cell types only significant in up, while others only significant in down).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890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540</Words>
  <Application>Microsoft Macintosh PowerPoint</Application>
  <PresentationFormat>On-screen Show (4:3)</PresentationFormat>
  <Paragraphs>51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Single-cell enrichment analysis</vt:lpstr>
      <vt:lpstr>Method</vt:lpstr>
      <vt:lpstr>Method ctd.</vt:lpstr>
      <vt:lpstr>Method ctd. </vt:lpstr>
      <vt:lpstr>GSEA formula details</vt:lpstr>
      <vt:lpstr>Summary of GSEA test</vt:lpstr>
      <vt:lpstr>Based on the GSEA results (p-value obtained by permutation, here we permute for B=1000 times)</vt:lpstr>
    </vt:vector>
  </TitlesOfParts>
  <Company>University of Pittsburgh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Single-cell enrichment analysis</dc:title>
  <dc:creator>Tianzhou Ma</dc:creator>
  <cp:lastModifiedBy>Tianzhou Ma</cp:lastModifiedBy>
  <cp:revision>146</cp:revision>
  <dcterms:created xsi:type="dcterms:W3CDTF">2016-05-04T04:44:04Z</dcterms:created>
  <dcterms:modified xsi:type="dcterms:W3CDTF">2016-05-20T16:41:20Z</dcterms:modified>
</cp:coreProperties>
</file>