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8" r:id="rId3"/>
    <p:sldId id="266" r:id="rId4"/>
    <p:sldId id="297" r:id="rId5"/>
    <p:sldId id="343" r:id="rId6"/>
    <p:sldId id="273" r:id="rId7"/>
    <p:sldId id="268" r:id="rId8"/>
    <p:sldId id="345" r:id="rId9"/>
    <p:sldId id="346" r:id="rId10"/>
    <p:sldId id="349" r:id="rId11"/>
    <p:sldId id="350" r:id="rId12"/>
    <p:sldId id="270" r:id="rId13"/>
  </p:sldIdLst>
  <p:sldSz cx="9144000" cy="5143500" type="screen16x9"/>
  <p:notesSz cx="6858000" cy="9144000"/>
  <p:embeddedFontLst>
    <p:embeddedFont>
      <p:font typeface="Fira Sans Extra Condensed Medium" panose="02010600030101010101" charset="0"/>
      <p:regular r:id="rId15"/>
      <p:bold r:id="rId16"/>
      <p:italic r:id="rId17"/>
      <p:boldItalic r:id="rId18"/>
    </p:embeddedFont>
    <p:embeddedFont>
      <p:font typeface="Roboto Condensed Light" panose="02010600030101010101" charset="0"/>
      <p:regular r:id="rId19"/>
      <p:bold r:id="rId20"/>
      <p:italic r:id="rId21"/>
      <p:boldItalic r:id="rId22"/>
    </p:embeddedFont>
    <p:embeddedFont>
      <p:font typeface="Squada One" panose="02010600030101010101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7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4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39e48574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a39e48574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43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86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0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>
            <a:off x="457200" y="2432065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AU" dirty="0"/>
              <a:t>Trading Strategies</a:t>
            </a:r>
            <a:endParaRPr dirty="0"/>
          </a:p>
        </p:txBody>
      </p:sp>
      <p:sp>
        <p:nvSpPr>
          <p:cNvPr id="439" name="Google Shape;439;p58"/>
          <p:cNvSpPr txBox="1">
            <a:spLocks noGrp="1"/>
          </p:cNvSpPr>
          <p:nvPr>
            <p:ph type="subTitle" idx="1"/>
          </p:nvPr>
        </p:nvSpPr>
        <p:spPr>
          <a:xfrm>
            <a:off x="457200" y="2858752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Using Machine Learning</a:t>
            </a:r>
            <a:endParaRPr sz="4000" dirty="0"/>
          </a:p>
        </p:txBody>
      </p:sp>
      <p:sp>
        <p:nvSpPr>
          <p:cNvPr id="6" name="Google Shape;439;p58">
            <a:extLst>
              <a:ext uri="{FF2B5EF4-FFF2-40B4-BE49-F238E27FC236}">
                <a16:creationId xmlns:a16="http://schemas.microsoft.com/office/drawing/2014/main" id="{E775798A-CC0B-431E-A342-83EA0E3D5764}"/>
              </a:ext>
            </a:extLst>
          </p:cNvPr>
          <p:cNvSpPr txBox="1">
            <a:spLocks/>
          </p:cNvSpPr>
          <p:nvPr/>
        </p:nvSpPr>
        <p:spPr>
          <a:xfrm>
            <a:off x="457200" y="4142522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 dirty="0"/>
              <a:t>By Harrison, Darren, Khushboo, Leon, Liam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ctrTitle"/>
          </p:nvPr>
        </p:nvSpPr>
        <p:spPr>
          <a:xfrm>
            <a:off x="1242600" y="476061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</a:t>
            </a:r>
            <a:r>
              <a:rPr lang="en-AU" dirty="0"/>
              <a:t>H</a:t>
            </a:r>
            <a:r>
              <a:rPr lang="en" dirty="0"/>
              <a:t>NICAL STRATEGY RESULTS</a:t>
            </a:r>
            <a:endParaRPr dirty="0"/>
          </a:p>
        </p:txBody>
      </p:sp>
      <p:sp>
        <p:nvSpPr>
          <p:cNvPr id="10" name="Google Shape;575;p75">
            <a:extLst>
              <a:ext uri="{FF2B5EF4-FFF2-40B4-BE49-F238E27FC236}">
                <a16:creationId xmlns:a16="http://schemas.microsoft.com/office/drawing/2014/main" id="{74076D57-A168-4737-ABD2-BCF0EDC1B8BB}"/>
              </a:ext>
            </a:extLst>
          </p:cNvPr>
          <p:cNvSpPr txBox="1">
            <a:spLocks/>
          </p:cNvSpPr>
          <p:nvPr/>
        </p:nvSpPr>
        <p:spPr>
          <a:xfrm>
            <a:off x="1195758" y="1192054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EBAY</a:t>
            </a:r>
          </a:p>
        </p:txBody>
      </p:sp>
      <p:sp>
        <p:nvSpPr>
          <p:cNvPr id="11" name="Google Shape;575;p75">
            <a:extLst>
              <a:ext uri="{FF2B5EF4-FFF2-40B4-BE49-F238E27FC236}">
                <a16:creationId xmlns:a16="http://schemas.microsoft.com/office/drawing/2014/main" id="{ECBF60BD-BFCC-4669-83AC-26CA0BE12C3D}"/>
              </a:ext>
            </a:extLst>
          </p:cNvPr>
          <p:cNvSpPr txBox="1">
            <a:spLocks/>
          </p:cNvSpPr>
          <p:nvPr/>
        </p:nvSpPr>
        <p:spPr>
          <a:xfrm>
            <a:off x="-1789975" y="119700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ATVI</a:t>
            </a:r>
          </a:p>
        </p:txBody>
      </p:sp>
      <p:sp>
        <p:nvSpPr>
          <p:cNvPr id="12" name="Google Shape;575;p75">
            <a:extLst>
              <a:ext uri="{FF2B5EF4-FFF2-40B4-BE49-F238E27FC236}">
                <a16:creationId xmlns:a16="http://schemas.microsoft.com/office/drawing/2014/main" id="{DCB819DE-97B9-4636-91FC-89203B09E063}"/>
              </a:ext>
            </a:extLst>
          </p:cNvPr>
          <p:cNvSpPr txBox="1">
            <a:spLocks/>
          </p:cNvSpPr>
          <p:nvPr/>
        </p:nvSpPr>
        <p:spPr>
          <a:xfrm>
            <a:off x="4221324" y="1237547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TSLA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4BDDA3-F6BF-45B6-BF08-54693364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67" y="1867506"/>
            <a:ext cx="2966348" cy="24116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407538-EE51-4CA9-B60B-95A968C5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483" y="1867505"/>
            <a:ext cx="2968483" cy="24121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69FBDB-ED5A-4529-B361-48615CAAE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4" y="1867505"/>
            <a:ext cx="2962225" cy="24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ctrTitle"/>
          </p:nvPr>
        </p:nvSpPr>
        <p:spPr>
          <a:xfrm>
            <a:off x="1242600" y="476061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MACHINE LEARNING </a:t>
            </a:r>
            <a:r>
              <a:rPr lang="en" dirty="0"/>
              <a:t>RESULTS</a:t>
            </a:r>
            <a:endParaRPr dirty="0"/>
          </a:p>
        </p:txBody>
      </p:sp>
      <p:sp>
        <p:nvSpPr>
          <p:cNvPr id="10" name="Google Shape;575;p75">
            <a:extLst>
              <a:ext uri="{FF2B5EF4-FFF2-40B4-BE49-F238E27FC236}">
                <a16:creationId xmlns:a16="http://schemas.microsoft.com/office/drawing/2014/main" id="{74076D57-A168-4737-ABD2-BCF0EDC1B8BB}"/>
              </a:ext>
            </a:extLst>
          </p:cNvPr>
          <p:cNvSpPr txBox="1">
            <a:spLocks/>
          </p:cNvSpPr>
          <p:nvPr/>
        </p:nvSpPr>
        <p:spPr>
          <a:xfrm>
            <a:off x="1217952" y="1034521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EBAY</a:t>
            </a:r>
          </a:p>
        </p:txBody>
      </p:sp>
      <p:sp>
        <p:nvSpPr>
          <p:cNvPr id="11" name="Google Shape;575;p75">
            <a:extLst>
              <a:ext uri="{FF2B5EF4-FFF2-40B4-BE49-F238E27FC236}">
                <a16:creationId xmlns:a16="http://schemas.microsoft.com/office/drawing/2014/main" id="{ECBF60BD-BFCC-4669-83AC-26CA0BE12C3D}"/>
              </a:ext>
            </a:extLst>
          </p:cNvPr>
          <p:cNvSpPr txBox="1">
            <a:spLocks/>
          </p:cNvSpPr>
          <p:nvPr/>
        </p:nvSpPr>
        <p:spPr>
          <a:xfrm>
            <a:off x="-1804673" y="1028002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ATVI</a:t>
            </a:r>
          </a:p>
        </p:txBody>
      </p:sp>
      <p:sp>
        <p:nvSpPr>
          <p:cNvPr id="12" name="Google Shape;575;p75">
            <a:extLst>
              <a:ext uri="{FF2B5EF4-FFF2-40B4-BE49-F238E27FC236}">
                <a16:creationId xmlns:a16="http://schemas.microsoft.com/office/drawing/2014/main" id="{DCB819DE-97B9-4636-91FC-89203B09E063}"/>
              </a:ext>
            </a:extLst>
          </p:cNvPr>
          <p:cNvSpPr txBox="1">
            <a:spLocks/>
          </p:cNvSpPr>
          <p:nvPr/>
        </p:nvSpPr>
        <p:spPr>
          <a:xfrm>
            <a:off x="4221262" y="1006816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TSLA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8C9D60-59D4-48B3-9E4F-65A45363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04" y="1609357"/>
            <a:ext cx="2957896" cy="2409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716842-909E-4986-9915-532D293B3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824" y="4108899"/>
            <a:ext cx="2690067" cy="6547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046D17-5520-4A5D-BCC1-8EA0EE47E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714" y="1602819"/>
            <a:ext cx="2957896" cy="2422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D4ECE0-7DE7-40EE-B136-A813ABDA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200" y="4109904"/>
            <a:ext cx="2618924" cy="6397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3D427D-9942-486E-8750-449B4DAFD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8" y="1609357"/>
            <a:ext cx="3012058" cy="24096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C1F9133-B88B-404C-B6C9-3BBD9C73D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32" y="4115894"/>
            <a:ext cx="2661056" cy="6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/>
          <p:nvPr/>
        </p:nvSpPr>
        <p:spPr>
          <a:xfrm>
            <a:off x="3467623" y="1371706"/>
            <a:ext cx="18337" cy="19183"/>
          </a:xfrm>
          <a:custGeom>
            <a:avLst/>
            <a:gdLst/>
            <a:ahLst/>
            <a:cxnLst/>
            <a:rect l="l" t="t" r="r" b="b"/>
            <a:pathLst>
              <a:path w="694" h="726" extrusionOk="0"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cubicBezTo>
                  <a:pt x="1" y="568"/>
                  <a:pt x="158" y="725"/>
                  <a:pt x="347" y="725"/>
                </a:cubicBezTo>
                <a:cubicBezTo>
                  <a:pt x="536" y="725"/>
                  <a:pt x="694" y="568"/>
                  <a:pt x="694" y="379"/>
                </a:cubicBezTo>
                <a:cubicBezTo>
                  <a:pt x="694" y="158"/>
                  <a:pt x="536" y="1"/>
                  <a:pt x="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2"/>
          <p:cNvSpPr txBox="1">
            <a:spLocks noGrp="1"/>
          </p:cNvSpPr>
          <p:nvPr>
            <p:ph type="ctrTitle"/>
          </p:nvPr>
        </p:nvSpPr>
        <p:spPr>
          <a:xfrm>
            <a:off x="139148" y="68341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</a:t>
            </a:r>
            <a:br>
              <a:rPr lang="en" dirty="0"/>
            </a:br>
            <a:r>
              <a:rPr lang="en" dirty="0"/>
              <a:t>CONSIDERATIONS</a:t>
            </a:r>
            <a:endParaRPr dirty="0"/>
          </a:p>
        </p:txBody>
      </p:sp>
      <p:sp>
        <p:nvSpPr>
          <p:cNvPr id="554" name="Google Shape;554;p72"/>
          <p:cNvSpPr txBox="1">
            <a:spLocks noGrp="1"/>
          </p:cNvSpPr>
          <p:nvPr>
            <p:ph type="ctrTitle" idx="2"/>
          </p:nvPr>
        </p:nvSpPr>
        <p:spPr>
          <a:xfrm>
            <a:off x="2700860" y="1651813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More Technical</a:t>
            </a:r>
            <a:br>
              <a:rPr lang="en" dirty="0"/>
            </a:br>
            <a:r>
              <a:rPr lang="en" dirty="0"/>
              <a:t>Inidicators</a:t>
            </a:r>
            <a:endParaRPr dirty="0"/>
          </a:p>
        </p:txBody>
      </p:sp>
      <p:sp>
        <p:nvSpPr>
          <p:cNvPr id="555" name="Google Shape;555;p72"/>
          <p:cNvSpPr txBox="1">
            <a:spLocks noGrp="1"/>
          </p:cNvSpPr>
          <p:nvPr>
            <p:ph type="ctrTitle" idx="3"/>
          </p:nvPr>
        </p:nvSpPr>
        <p:spPr>
          <a:xfrm>
            <a:off x="4800165" y="1651813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Ratios</a:t>
            </a:r>
            <a:endParaRPr dirty="0"/>
          </a:p>
        </p:txBody>
      </p:sp>
      <p:sp>
        <p:nvSpPr>
          <p:cNvPr id="557" name="Google Shape;557;p72"/>
          <p:cNvSpPr txBox="1">
            <a:spLocks noGrp="1"/>
          </p:cNvSpPr>
          <p:nvPr>
            <p:ph type="ctrTitle" idx="5"/>
          </p:nvPr>
        </p:nvSpPr>
        <p:spPr>
          <a:xfrm>
            <a:off x="3786900" y="3393851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Test a Conjunction of Indicators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AU" dirty="0"/>
              <a:t>ML MODELS</a:t>
            </a:r>
            <a:endParaRPr dirty="0"/>
          </a:p>
        </p:txBody>
      </p:sp>
      <p:sp>
        <p:nvSpPr>
          <p:cNvPr id="452" name="Google Shape;452;p60"/>
          <p:cNvSpPr txBox="1">
            <a:spLocks noGrp="1"/>
          </p:cNvSpPr>
          <p:nvPr>
            <p:ph type="ctrTitle"/>
          </p:nvPr>
        </p:nvSpPr>
        <p:spPr>
          <a:xfrm>
            <a:off x="1690457" y="216586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PREP &amp; TECHNICAL INDICATORS </a:t>
            </a:r>
            <a:endParaRPr dirty="0"/>
          </a:p>
        </p:txBody>
      </p:sp>
      <p:sp>
        <p:nvSpPr>
          <p:cNvPr id="454" name="Google Shape;454;p60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ML RESULTS</a:t>
            </a:r>
            <a:endParaRPr dirty="0"/>
          </a:p>
        </p:txBody>
      </p:sp>
      <p:sp>
        <p:nvSpPr>
          <p:cNvPr id="456" name="Google Shape;456;p60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FURTHER CONSIDERATION</a:t>
            </a:r>
            <a:endParaRPr dirty="0"/>
          </a:p>
        </p:txBody>
      </p:sp>
      <p:sp>
        <p:nvSpPr>
          <p:cNvPr id="458" name="Google Shape;458;p60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9" name="Google Shape;459;p60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60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1" name="Google Shape;461;p60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60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63" name="Google Shape;463;p60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60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PREPERATION, SELECTION &amp; CLEANING USING YAHOO FINANCE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2A3CB8-EF4F-4A6C-82C4-8B19879D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07" y="1126725"/>
            <a:ext cx="4160489" cy="298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TECHNICAL INDICATORS OVERVIEW</a:t>
            </a:r>
            <a:endParaRPr dirty="0"/>
          </a:p>
        </p:txBody>
      </p:sp>
      <p:sp>
        <p:nvSpPr>
          <p:cNvPr id="879" name="Google Shape;879;p99"/>
          <p:cNvSpPr txBox="1">
            <a:spLocks noGrp="1"/>
          </p:cNvSpPr>
          <p:nvPr>
            <p:ph type="ctrTitle" idx="2"/>
          </p:nvPr>
        </p:nvSpPr>
        <p:spPr>
          <a:xfrm>
            <a:off x="1737509" y="160794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AU" sz="2400" dirty="0"/>
              <a:t>EMA Cross Strat.</a:t>
            </a:r>
          </a:p>
        </p:txBody>
      </p:sp>
      <p:sp>
        <p:nvSpPr>
          <p:cNvPr id="881" name="Google Shape;881;p99"/>
          <p:cNvSpPr txBox="1">
            <a:spLocks noGrp="1"/>
          </p:cNvSpPr>
          <p:nvPr>
            <p:ph type="ctrTitle" idx="3"/>
          </p:nvPr>
        </p:nvSpPr>
        <p:spPr>
          <a:xfrm>
            <a:off x="1688979" y="311416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sz="2400" b="1" dirty="0"/>
              <a:t>Bollinger Bands</a:t>
            </a:r>
          </a:p>
        </p:txBody>
      </p:sp>
      <p:sp>
        <p:nvSpPr>
          <p:cNvPr id="883" name="Google Shape;883;p99"/>
          <p:cNvSpPr txBox="1">
            <a:spLocks noGrp="1"/>
          </p:cNvSpPr>
          <p:nvPr>
            <p:ph type="ctrTitle" idx="5"/>
          </p:nvPr>
        </p:nvSpPr>
        <p:spPr>
          <a:xfrm>
            <a:off x="4366709" y="1592210"/>
            <a:ext cx="3540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AU" sz="2400" dirty="0"/>
              <a:t>EMA of Daily Return Volatility</a:t>
            </a:r>
          </a:p>
        </p:txBody>
      </p:sp>
      <p:sp>
        <p:nvSpPr>
          <p:cNvPr id="885" name="Google Shape;885;p99"/>
          <p:cNvSpPr txBox="1">
            <a:spLocks noGrp="1"/>
          </p:cNvSpPr>
          <p:nvPr>
            <p:ph type="ctrTitle" idx="7"/>
          </p:nvPr>
        </p:nvSpPr>
        <p:spPr>
          <a:xfrm>
            <a:off x="4822436" y="336804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AU" sz="2400" b="1" dirty="0"/>
              <a:t>On Balance Volume</a:t>
            </a:r>
            <a:br>
              <a:rPr lang="en-AU" b="1" dirty="0"/>
            </a:br>
            <a:endParaRPr dirty="0"/>
          </a:p>
        </p:txBody>
      </p:sp>
      <p:grpSp>
        <p:nvGrpSpPr>
          <p:cNvPr id="887" name="Google Shape;887;p99"/>
          <p:cNvGrpSpPr/>
          <p:nvPr/>
        </p:nvGrpSpPr>
        <p:grpSpPr>
          <a:xfrm>
            <a:off x="2802544" y="1330672"/>
            <a:ext cx="430341" cy="432332"/>
            <a:chOff x="-12199250" y="2530225"/>
            <a:chExt cx="352075" cy="353675"/>
          </a:xfrm>
        </p:grpSpPr>
        <p:sp>
          <p:nvSpPr>
            <p:cNvPr id="888" name="Google Shape;888;p99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9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9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9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99"/>
          <p:cNvGrpSpPr/>
          <p:nvPr/>
        </p:nvGrpSpPr>
        <p:grpSpPr>
          <a:xfrm>
            <a:off x="5948698" y="1399852"/>
            <a:ext cx="376675" cy="375204"/>
            <a:chOff x="-42062025" y="2316000"/>
            <a:chExt cx="319000" cy="317700"/>
          </a:xfrm>
        </p:grpSpPr>
        <p:sp>
          <p:nvSpPr>
            <p:cNvPr id="893" name="Google Shape;893;p99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9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99"/>
          <p:cNvGrpSpPr/>
          <p:nvPr/>
        </p:nvGrpSpPr>
        <p:grpSpPr>
          <a:xfrm>
            <a:off x="2836237" y="2959468"/>
            <a:ext cx="360081" cy="360025"/>
            <a:chOff x="5648375" y="1427025"/>
            <a:chExt cx="483200" cy="483125"/>
          </a:xfrm>
        </p:grpSpPr>
        <p:sp>
          <p:nvSpPr>
            <p:cNvPr id="896" name="Google Shape;896;p99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99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99"/>
          <p:cNvGrpSpPr/>
          <p:nvPr/>
        </p:nvGrpSpPr>
        <p:grpSpPr>
          <a:xfrm>
            <a:off x="5954732" y="2933490"/>
            <a:ext cx="382830" cy="386003"/>
            <a:chOff x="-61782550" y="2664925"/>
            <a:chExt cx="316650" cy="319275"/>
          </a:xfrm>
        </p:grpSpPr>
        <p:sp>
          <p:nvSpPr>
            <p:cNvPr id="899" name="Google Shape;899;p99"/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9"/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9"/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43EDD0-5FFC-49D0-ACDC-4C9F66B0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8" y="2162991"/>
            <a:ext cx="2879261" cy="6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BB933F-6545-4B39-95A8-6E908887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18" y="2179522"/>
            <a:ext cx="3052494" cy="6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3AEFB4-54DD-41E6-BB54-FCD05E54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8" y="3688228"/>
            <a:ext cx="2907474" cy="8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23FD18-6805-4BC5-8C90-C510FCCF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27" y="3656944"/>
            <a:ext cx="3052494" cy="14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"/>
          <p:cNvSpPr txBox="1">
            <a:spLocks noGrp="1"/>
          </p:cNvSpPr>
          <p:nvPr>
            <p:ph type="ctrTitle"/>
          </p:nvPr>
        </p:nvSpPr>
        <p:spPr>
          <a:xfrm flipH="1">
            <a:off x="442368" y="428796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SCORING SENTIMENT USING VADAR</a:t>
            </a:r>
            <a:endParaRPr dirty="0"/>
          </a:p>
        </p:txBody>
      </p:sp>
      <p:sp>
        <p:nvSpPr>
          <p:cNvPr id="4" name="Google Shape;511;p68">
            <a:extLst>
              <a:ext uri="{FF2B5EF4-FFF2-40B4-BE49-F238E27FC236}">
                <a16:creationId xmlns:a16="http://schemas.microsoft.com/office/drawing/2014/main" id="{E4A759D3-2846-45E7-88F5-FC358E52C79C}"/>
              </a:ext>
            </a:extLst>
          </p:cNvPr>
          <p:cNvSpPr txBox="1">
            <a:spLocks/>
          </p:cNvSpPr>
          <p:nvPr/>
        </p:nvSpPr>
        <p:spPr>
          <a:xfrm flipH="1">
            <a:off x="442368" y="160217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AU" sz="1800" dirty="0"/>
              <a:t>- if the compound score is greater than or equal to 0.1, the news will be positive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AU" sz="1800" dirty="0"/>
              <a:t> - if the compound score is below -0.1, the news will be negative.</a:t>
            </a:r>
          </a:p>
          <a:p>
            <a:pPr algn="ctr">
              <a:buClr>
                <a:schemeClr val="dk1"/>
              </a:buClr>
              <a:buSzPts val="1100"/>
            </a:pPr>
            <a:endParaRPr lang="en-AU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B7B08A5-982C-47AD-8CBE-8F5454CE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22" y="693765"/>
            <a:ext cx="3455321" cy="12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DF4B350-39B6-45C0-A013-D1191FC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22" y="2393632"/>
            <a:ext cx="3460461" cy="26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02036A1-4031-4D62-9BC1-87442C0A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2" y="3206080"/>
            <a:ext cx="2915832" cy="18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11;p68">
            <a:extLst>
              <a:ext uri="{FF2B5EF4-FFF2-40B4-BE49-F238E27FC236}">
                <a16:creationId xmlns:a16="http://schemas.microsoft.com/office/drawing/2014/main" id="{E2F5B37A-13B9-4CC1-B5FD-3308C0A7F0C6}"/>
              </a:ext>
            </a:extLst>
          </p:cNvPr>
          <p:cNvSpPr txBox="1">
            <a:spLocks/>
          </p:cNvSpPr>
          <p:nvPr/>
        </p:nvSpPr>
        <p:spPr>
          <a:xfrm flipH="1">
            <a:off x="4894232" y="358515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AU" sz="2400" dirty="0"/>
              <a:t>STEP 1: GET NEWS DATA</a:t>
            </a:r>
          </a:p>
          <a:p>
            <a:pPr algn="ctr">
              <a:buClr>
                <a:schemeClr val="dk1"/>
              </a:buClr>
              <a:buSzPts val="1100"/>
            </a:pPr>
            <a:endParaRPr lang="en-AU" sz="1800" dirty="0"/>
          </a:p>
        </p:txBody>
      </p:sp>
      <p:sp>
        <p:nvSpPr>
          <p:cNvPr id="13" name="Google Shape;511;p68">
            <a:extLst>
              <a:ext uri="{FF2B5EF4-FFF2-40B4-BE49-F238E27FC236}">
                <a16:creationId xmlns:a16="http://schemas.microsoft.com/office/drawing/2014/main" id="{05F2D3B3-9241-4993-B65D-C14B543EEA8C}"/>
              </a:ext>
            </a:extLst>
          </p:cNvPr>
          <p:cNvSpPr txBox="1">
            <a:spLocks/>
          </p:cNvSpPr>
          <p:nvPr/>
        </p:nvSpPr>
        <p:spPr>
          <a:xfrm flipH="1">
            <a:off x="4894232" y="2058382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AU" sz="2400" dirty="0"/>
              <a:t>STEP 2: PREPARE NEWS DATA</a:t>
            </a:r>
          </a:p>
          <a:p>
            <a:pPr algn="ctr">
              <a:buClr>
                <a:schemeClr val="dk1"/>
              </a:buClr>
              <a:buSzPts val="1100"/>
            </a:pPr>
            <a:endParaRPr lang="en-AU" sz="1800" dirty="0"/>
          </a:p>
        </p:txBody>
      </p:sp>
      <p:sp>
        <p:nvSpPr>
          <p:cNvPr id="14" name="Google Shape;511;p68">
            <a:extLst>
              <a:ext uri="{FF2B5EF4-FFF2-40B4-BE49-F238E27FC236}">
                <a16:creationId xmlns:a16="http://schemas.microsoft.com/office/drawing/2014/main" id="{FA7F1708-B6C9-4EE5-9DDF-CBAEF49D0D88}"/>
              </a:ext>
            </a:extLst>
          </p:cNvPr>
          <p:cNvSpPr txBox="1">
            <a:spLocks/>
          </p:cNvSpPr>
          <p:nvPr/>
        </p:nvSpPr>
        <p:spPr>
          <a:xfrm flipH="1">
            <a:off x="442368" y="2870831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AU" sz="2400" dirty="0"/>
              <a:t>STEP 3: SENTIMENT ANALYSIS</a:t>
            </a:r>
          </a:p>
          <a:p>
            <a:pPr algn="ctr">
              <a:buClr>
                <a:schemeClr val="dk1"/>
              </a:buClr>
              <a:buSzPts val="1100"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60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/>
      <p:bldP spid="4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ctrTitle"/>
          </p:nvPr>
        </p:nvSpPr>
        <p:spPr>
          <a:xfrm>
            <a:off x="1242600" y="242597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</a:t>
            </a:r>
            <a:r>
              <a:rPr lang="en-AU" dirty="0"/>
              <a:t>H</a:t>
            </a:r>
            <a:r>
              <a:rPr lang="en" dirty="0"/>
              <a:t>NICAL INDICATORS CORRELATIONS</a:t>
            </a:r>
            <a:endParaRPr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5A834DF-D57C-400A-8B3D-3F008EAD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40" y="913097"/>
            <a:ext cx="3673813" cy="28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6AB96E-F154-4E5A-92FC-C383BAB16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746" y="3858635"/>
            <a:ext cx="4571999" cy="1217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>
            <a:spLocks noGrp="1"/>
          </p:cNvSpPr>
          <p:nvPr>
            <p:ph type="ctrTitle"/>
          </p:nvPr>
        </p:nvSpPr>
        <p:spPr>
          <a:xfrm flipH="1">
            <a:off x="664952" y="1736175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LEARNING STRATEGY</a:t>
            </a:r>
            <a:endParaRPr dirty="0"/>
          </a:p>
        </p:txBody>
      </p:sp>
      <p:sp>
        <p:nvSpPr>
          <p:cNvPr id="524" name="Google Shape;524;p70"/>
          <p:cNvSpPr txBox="1">
            <a:spLocks noGrp="1"/>
          </p:cNvSpPr>
          <p:nvPr>
            <p:ph type="subTitle" idx="1"/>
          </p:nvPr>
        </p:nvSpPr>
        <p:spPr>
          <a:xfrm>
            <a:off x="128687" y="2345228"/>
            <a:ext cx="3538517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FIRST STEPS: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" dirty="0"/>
              <a:t>- </a:t>
            </a:r>
            <a:r>
              <a:rPr lang="en-AU" b="1" dirty="0"/>
              <a:t>Creating X and Dependent Variables</a:t>
            </a:r>
            <a:endParaRPr lang="en" dirty="0"/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" dirty="0"/>
              <a:t>- </a:t>
            </a:r>
            <a:r>
              <a:rPr lang="en-AU" b="1" dirty="0"/>
              <a:t>Separate X and Y Training &amp; </a:t>
            </a:r>
            <a:r>
              <a:rPr lang="en-US" b="1" dirty="0"/>
              <a:t>Testing</a:t>
            </a:r>
            <a:r>
              <a:rPr lang="en-AU" b="1" dirty="0"/>
              <a:t> Datasets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" dirty="0"/>
              <a:t>- </a:t>
            </a:r>
            <a:r>
              <a:rPr lang="en-AU" b="1" dirty="0"/>
              <a:t>Machine Learning Models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530" name="Google Shape;530;p70"/>
          <p:cNvCxnSpPr>
            <a:cxnSpLocks/>
          </p:cNvCxnSpPr>
          <p:nvPr/>
        </p:nvCxnSpPr>
        <p:spPr>
          <a:xfrm>
            <a:off x="128688" y="2281397"/>
            <a:ext cx="339140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9373EF2-CCD1-4AD8-92C2-757B4B63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49" y="2019185"/>
            <a:ext cx="2303185" cy="10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252AF8-EA7A-4EB2-BA19-4641948E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4" y="2019185"/>
            <a:ext cx="2984111" cy="10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4247E34-877F-411C-812E-891E81B9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2" y="3485686"/>
            <a:ext cx="3552073" cy="14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05C7A52-2746-4AAA-9A32-1FF5BF41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05" y="3485687"/>
            <a:ext cx="3538517" cy="14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oogle Shape;1412;p131">
            <a:extLst>
              <a:ext uri="{FF2B5EF4-FFF2-40B4-BE49-F238E27FC236}">
                <a16:creationId xmlns:a16="http://schemas.microsoft.com/office/drawing/2014/main" id="{B5F872F3-338C-4AF3-AE5B-E8B9664EA290}"/>
              </a:ext>
            </a:extLst>
          </p:cNvPr>
          <p:cNvGrpSpPr/>
          <p:nvPr/>
        </p:nvGrpSpPr>
        <p:grpSpPr>
          <a:xfrm>
            <a:off x="7418189" y="3485686"/>
            <a:ext cx="1597123" cy="1436949"/>
            <a:chOff x="4721450" y="1509475"/>
            <a:chExt cx="79350" cy="74325"/>
          </a:xfrm>
        </p:grpSpPr>
        <p:sp>
          <p:nvSpPr>
            <p:cNvPr id="52" name="Google Shape;1413;p131">
              <a:extLst>
                <a:ext uri="{FF2B5EF4-FFF2-40B4-BE49-F238E27FC236}">
                  <a16:creationId xmlns:a16="http://schemas.microsoft.com/office/drawing/2014/main" id="{75ACB947-52B2-4A77-8D31-2A2BE1F5547F}"/>
                </a:ext>
              </a:extLst>
            </p:cNvPr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4;p131">
              <a:extLst>
                <a:ext uri="{FF2B5EF4-FFF2-40B4-BE49-F238E27FC236}">
                  <a16:creationId xmlns:a16="http://schemas.microsoft.com/office/drawing/2014/main" id="{5F2A5E7B-4B22-48B8-8356-6550CEE57900}"/>
                </a:ext>
              </a:extLst>
            </p:cNvPr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5;p131">
              <a:extLst>
                <a:ext uri="{FF2B5EF4-FFF2-40B4-BE49-F238E27FC236}">
                  <a16:creationId xmlns:a16="http://schemas.microsoft.com/office/drawing/2014/main" id="{2FF2E196-E779-48F0-A5D8-C3DC7975AECF}"/>
                </a:ext>
              </a:extLst>
            </p:cNvPr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6;p131">
              <a:extLst>
                <a:ext uri="{FF2B5EF4-FFF2-40B4-BE49-F238E27FC236}">
                  <a16:creationId xmlns:a16="http://schemas.microsoft.com/office/drawing/2014/main" id="{924F0776-CFF0-4FD5-ACED-C1285CD1C660}"/>
                </a:ext>
              </a:extLst>
            </p:cNvPr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98EF00-F8F3-4607-9107-3374E9BA8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2949" y="229306"/>
            <a:ext cx="5287296" cy="159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>
            <a:spLocks noGrp="1"/>
          </p:cNvSpPr>
          <p:nvPr>
            <p:ph type="ctrTitle"/>
          </p:nvPr>
        </p:nvSpPr>
        <p:spPr>
          <a:xfrm flipH="1">
            <a:off x="900650" y="374082"/>
            <a:ext cx="73427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LEARNING STRATEGIES</a:t>
            </a:r>
            <a:endParaRPr dirty="0"/>
          </a:p>
        </p:txBody>
      </p:sp>
      <p:sp>
        <p:nvSpPr>
          <p:cNvPr id="524" name="Google Shape;524;p70"/>
          <p:cNvSpPr txBox="1">
            <a:spLocks noGrp="1"/>
          </p:cNvSpPr>
          <p:nvPr>
            <p:ph type="subTitle" idx="1"/>
          </p:nvPr>
        </p:nvSpPr>
        <p:spPr>
          <a:xfrm>
            <a:off x="5422583" y="1595002"/>
            <a:ext cx="3391408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530" name="Google Shape;530;p70"/>
          <p:cNvCxnSpPr>
            <a:cxnSpLocks/>
          </p:cNvCxnSpPr>
          <p:nvPr/>
        </p:nvCxnSpPr>
        <p:spPr>
          <a:xfrm>
            <a:off x="279943" y="1559502"/>
            <a:ext cx="848592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23;p70">
            <a:extLst>
              <a:ext uri="{FF2B5EF4-FFF2-40B4-BE49-F238E27FC236}">
                <a16:creationId xmlns:a16="http://schemas.microsoft.com/office/drawing/2014/main" id="{B8277521-0124-424C-880D-C0FBC36AC764}"/>
              </a:ext>
            </a:extLst>
          </p:cNvPr>
          <p:cNvSpPr txBox="1">
            <a:spLocks/>
          </p:cNvSpPr>
          <p:nvPr/>
        </p:nvSpPr>
        <p:spPr>
          <a:xfrm flipH="1">
            <a:off x="-1743829" y="946616"/>
            <a:ext cx="7342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AU" sz="3200" dirty="0"/>
              <a:t>RANDOM FOREST</a:t>
            </a:r>
          </a:p>
        </p:txBody>
      </p:sp>
      <p:sp>
        <p:nvSpPr>
          <p:cNvPr id="17" name="Google Shape;523;p70">
            <a:extLst>
              <a:ext uri="{FF2B5EF4-FFF2-40B4-BE49-F238E27FC236}">
                <a16:creationId xmlns:a16="http://schemas.microsoft.com/office/drawing/2014/main" id="{C8B3CBEF-9DF3-42ED-A67D-0E4D8F8AB330}"/>
              </a:ext>
            </a:extLst>
          </p:cNvPr>
          <p:cNvSpPr txBox="1">
            <a:spLocks/>
          </p:cNvSpPr>
          <p:nvPr/>
        </p:nvSpPr>
        <p:spPr>
          <a:xfrm flipH="1">
            <a:off x="3249761" y="942919"/>
            <a:ext cx="7342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AU" sz="3200" dirty="0"/>
              <a:t>GRADIENT BOOSTING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CB2CDF-1FBB-4224-956A-FD2FCD28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3" y="2571750"/>
            <a:ext cx="3812055" cy="24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524;p70">
            <a:extLst>
              <a:ext uri="{FF2B5EF4-FFF2-40B4-BE49-F238E27FC236}">
                <a16:creationId xmlns:a16="http://schemas.microsoft.com/office/drawing/2014/main" id="{B09F3581-B9C0-40EF-B48C-C6037173E367}"/>
              </a:ext>
            </a:extLst>
          </p:cNvPr>
          <p:cNvSpPr txBox="1">
            <a:spLocks/>
          </p:cNvSpPr>
          <p:nvPr/>
        </p:nvSpPr>
        <p:spPr>
          <a:xfrm>
            <a:off x="131721" y="1567536"/>
            <a:ext cx="3391408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ctr">
              <a:buClr>
                <a:schemeClr val="dk1"/>
              </a:buClr>
              <a:buSzPts val="1100"/>
              <a:buFontTx/>
              <a:buChar char="-"/>
            </a:pPr>
            <a:r>
              <a:rPr lang="en-AU" dirty="0"/>
              <a:t>Random forest is a combination of decision trees that can be modelled for prediction.</a:t>
            </a:r>
          </a:p>
          <a:p>
            <a:pPr marL="285750" indent="-285750" algn="ctr">
              <a:buClr>
                <a:schemeClr val="dk1"/>
              </a:buClr>
              <a:buSzPts val="1100"/>
              <a:buFontTx/>
              <a:buChar char="-"/>
            </a:pPr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C4A9A50-20D3-4F58-B91B-4054471C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3" y="2469052"/>
            <a:ext cx="3877132" cy="14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4;p70">
            <a:extLst>
              <a:ext uri="{FF2B5EF4-FFF2-40B4-BE49-F238E27FC236}">
                <a16:creationId xmlns:a16="http://schemas.microsoft.com/office/drawing/2014/main" id="{7093E8D3-3998-4B27-81AA-2CC2C3092E3A}"/>
              </a:ext>
            </a:extLst>
          </p:cNvPr>
          <p:cNvSpPr txBox="1">
            <a:spLocks/>
          </p:cNvSpPr>
          <p:nvPr/>
        </p:nvSpPr>
        <p:spPr>
          <a:xfrm>
            <a:off x="5225407" y="1559502"/>
            <a:ext cx="3391408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AU" dirty="0"/>
              <a:t>Uses a modified decision tree techniques, used to reduce overfitting effects, eliminating the degradation by ensuring the fitting procedure is constrained.</a:t>
            </a:r>
          </a:p>
        </p:txBody>
      </p:sp>
    </p:spTree>
    <p:extLst>
      <p:ext uri="{BB962C8B-B14F-4D97-AF65-F5344CB8AC3E}">
        <p14:creationId xmlns:p14="http://schemas.microsoft.com/office/powerpoint/2010/main" val="31595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>
            <a:spLocks noGrp="1"/>
          </p:cNvSpPr>
          <p:nvPr>
            <p:ph type="subTitle" idx="1"/>
          </p:nvPr>
        </p:nvSpPr>
        <p:spPr>
          <a:xfrm>
            <a:off x="5422583" y="1595002"/>
            <a:ext cx="3391408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530" name="Google Shape;530;p70"/>
          <p:cNvCxnSpPr>
            <a:cxnSpLocks/>
          </p:cNvCxnSpPr>
          <p:nvPr/>
        </p:nvCxnSpPr>
        <p:spPr>
          <a:xfrm>
            <a:off x="273068" y="823858"/>
            <a:ext cx="848592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23;p70">
            <a:extLst>
              <a:ext uri="{FF2B5EF4-FFF2-40B4-BE49-F238E27FC236}">
                <a16:creationId xmlns:a16="http://schemas.microsoft.com/office/drawing/2014/main" id="{B8277521-0124-424C-880D-C0FBC36AC764}"/>
              </a:ext>
            </a:extLst>
          </p:cNvPr>
          <p:cNvSpPr txBox="1">
            <a:spLocks/>
          </p:cNvSpPr>
          <p:nvPr/>
        </p:nvSpPr>
        <p:spPr>
          <a:xfrm flipH="1">
            <a:off x="-1421200" y="229688"/>
            <a:ext cx="7342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AU" sz="3200" dirty="0"/>
              <a:t>LSTM RNN</a:t>
            </a:r>
          </a:p>
        </p:txBody>
      </p:sp>
      <p:sp>
        <p:nvSpPr>
          <p:cNvPr id="17" name="Google Shape;523;p70">
            <a:extLst>
              <a:ext uri="{FF2B5EF4-FFF2-40B4-BE49-F238E27FC236}">
                <a16:creationId xmlns:a16="http://schemas.microsoft.com/office/drawing/2014/main" id="{C8B3CBEF-9DF3-42ED-A67D-0E4D8F8AB330}"/>
              </a:ext>
            </a:extLst>
          </p:cNvPr>
          <p:cNvSpPr txBox="1">
            <a:spLocks/>
          </p:cNvSpPr>
          <p:nvPr/>
        </p:nvSpPr>
        <p:spPr>
          <a:xfrm flipH="1">
            <a:off x="2974274" y="227834"/>
            <a:ext cx="7342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AU" sz="3200" dirty="0"/>
              <a:t>NEW GRU RNN</a:t>
            </a:r>
          </a:p>
        </p:txBody>
      </p:sp>
      <p:sp>
        <p:nvSpPr>
          <p:cNvPr id="19" name="Google Shape;524;p70">
            <a:extLst>
              <a:ext uri="{FF2B5EF4-FFF2-40B4-BE49-F238E27FC236}">
                <a16:creationId xmlns:a16="http://schemas.microsoft.com/office/drawing/2014/main" id="{B09F3581-B9C0-40EF-B48C-C6037173E367}"/>
              </a:ext>
            </a:extLst>
          </p:cNvPr>
          <p:cNvSpPr txBox="1">
            <a:spLocks/>
          </p:cNvSpPr>
          <p:nvPr/>
        </p:nvSpPr>
        <p:spPr>
          <a:xfrm>
            <a:off x="372277" y="986199"/>
            <a:ext cx="3755746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AU" dirty="0"/>
              <a:t>- A neural network model.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-AU" dirty="0"/>
              <a:t>- RNNs is a generalised feedforward network, can use internal state (memory) to process sequences of inputs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-AU" dirty="0"/>
              <a:t>- LSTM trains the model by using back-propagation to remember past data</a:t>
            </a:r>
          </a:p>
          <a:p>
            <a:pPr marL="285750" indent="-285750" algn="ctr">
              <a:buClr>
                <a:schemeClr val="dk1"/>
              </a:buClr>
              <a:buSzPts val="1100"/>
              <a:buFontTx/>
              <a:buChar char="-"/>
            </a:pPr>
            <a:endParaRPr lang="en-AU" dirty="0"/>
          </a:p>
          <a:p>
            <a:pPr marL="285750" indent="-285750" algn="ctr">
              <a:buClr>
                <a:schemeClr val="dk1"/>
              </a:buClr>
              <a:buSzPts val="1100"/>
              <a:buFontTx/>
              <a:buChar char="-"/>
            </a:pPr>
            <a:endParaRPr lang="en-AU" dirty="0"/>
          </a:p>
          <a:p>
            <a:pPr marL="285750" indent="-285750" algn="ctr">
              <a:buClr>
                <a:schemeClr val="dk1"/>
              </a:buClr>
              <a:buSzPts val="1100"/>
              <a:buFontTx/>
              <a:buChar char="-"/>
            </a:pPr>
            <a:endParaRPr lang="en-AU" dirty="0"/>
          </a:p>
        </p:txBody>
      </p:sp>
      <p:sp>
        <p:nvSpPr>
          <p:cNvPr id="21" name="Google Shape;524;p70">
            <a:extLst>
              <a:ext uri="{FF2B5EF4-FFF2-40B4-BE49-F238E27FC236}">
                <a16:creationId xmlns:a16="http://schemas.microsoft.com/office/drawing/2014/main" id="{7093E8D3-3998-4B27-81AA-2CC2C3092E3A}"/>
              </a:ext>
            </a:extLst>
          </p:cNvPr>
          <p:cNvSpPr txBox="1">
            <a:spLocks/>
          </p:cNvSpPr>
          <p:nvPr/>
        </p:nvSpPr>
        <p:spPr>
          <a:xfrm>
            <a:off x="4949920" y="976450"/>
            <a:ext cx="3391408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AU" dirty="0"/>
              <a:t>Uses a modified decision tree techniques, used to reduce overfitting effects, eliminating the degradation by ensuring the fitting procedure is constrained.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377C29-E7C1-4DE6-8848-9B2C58CA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26" y="2509058"/>
            <a:ext cx="2721048" cy="5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E9A52CE-62B9-493E-8536-217B27DF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" y="3125645"/>
            <a:ext cx="2145059" cy="11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0B32BC-3DE5-4A1A-BEF6-F4374BC2C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3"/>
          <a:stretch/>
        </p:blipFill>
        <p:spPr bwMode="auto">
          <a:xfrm>
            <a:off x="2253057" y="3125646"/>
            <a:ext cx="2368028" cy="11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57D0312-58EA-415D-A7AA-33E6A89A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76" y="4392301"/>
            <a:ext cx="2239348" cy="2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63088A0-2767-4AA1-A76A-E2C6D64A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00" y="1923371"/>
            <a:ext cx="2721048" cy="307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288</Words>
  <Application>Microsoft Office PowerPoint</Application>
  <PresentationFormat>全屏显示(16:9)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Fira Sans Extra Condensed Medium</vt:lpstr>
      <vt:lpstr>Arial</vt:lpstr>
      <vt:lpstr>Roboto Condensed Light</vt:lpstr>
      <vt:lpstr>Squada One</vt:lpstr>
      <vt:lpstr>Tech Startup by Slidesgo</vt:lpstr>
      <vt:lpstr>Trading Strategies</vt:lpstr>
      <vt:lpstr>ML MODELS</vt:lpstr>
      <vt:lpstr>DATA PREPERATION, SELECTION &amp; CLEANING USING YAHOO FINANCE</vt:lpstr>
      <vt:lpstr>TECHNICAL INDICATORS OVERVIEW</vt:lpstr>
      <vt:lpstr>SCORING SENTIMENT USING VADAR</vt:lpstr>
      <vt:lpstr>TECHNICAL INDICATORS CORRELATIONS</vt:lpstr>
      <vt:lpstr>MACHINE LEARNING STRATEGY</vt:lpstr>
      <vt:lpstr>MACHINE LEARNING STRATEGIES</vt:lpstr>
      <vt:lpstr>PowerPoint 演示文稿</vt:lpstr>
      <vt:lpstr>TECHNICAL STRATEGY RESULTS</vt:lpstr>
      <vt:lpstr>MACHINE LEARNING RESULTS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Strategies</dc:title>
  <dc:creator>Harrison</dc:creator>
  <cp:lastModifiedBy>leon leon</cp:lastModifiedBy>
  <cp:revision>38</cp:revision>
  <dcterms:modified xsi:type="dcterms:W3CDTF">2021-03-05T05:07:08Z</dcterms:modified>
</cp:coreProperties>
</file>