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3" r:id="rId4"/>
    <p:sldId id="262" r:id="rId5"/>
    <p:sldId id="275" r:id="rId6"/>
    <p:sldId id="267" r:id="rId7"/>
    <p:sldId id="268" r:id="rId8"/>
    <p:sldId id="276" r:id="rId9"/>
    <p:sldId id="271" r:id="rId10"/>
    <p:sldId id="269" r:id="rId11"/>
    <p:sldId id="277" r:id="rId12"/>
    <p:sldId id="270" r:id="rId13"/>
    <p:sldId id="272" r:id="rId14"/>
    <p:sldId id="273" r:id="rId15"/>
    <p:sldId id="274" r:id="rId16"/>
    <p:sldId id="278" r:id="rId17"/>
    <p:sldId id="279" r:id="rId18"/>
    <p:sldId id="280" r:id="rId19"/>
    <p:sldId id="285"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2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1304" autoAdjust="0"/>
  </p:normalViewPr>
  <p:slideViewPr>
    <p:cSldViewPr snapToGrid="0">
      <p:cViewPr varScale="1">
        <p:scale>
          <a:sx n="54" d="100"/>
          <a:sy n="54" d="100"/>
        </p:scale>
        <p:origin x="8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81F20-8092-4B09-B6C6-69D4C30E7D34}" type="datetimeFigureOut">
              <a:rPr lang="en-GB" smtClean="0"/>
              <a:t>01/09/2021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E7D6F-134B-48F8-9ED7-DA1F33715CFE}" type="slidenum">
              <a:rPr lang="en-GB" smtClean="0"/>
              <a:t>‹#›</a:t>
            </a:fld>
            <a:endParaRPr lang="en-GB"/>
          </a:p>
        </p:txBody>
      </p:sp>
    </p:spTree>
    <p:extLst>
      <p:ext uri="{BB962C8B-B14F-4D97-AF65-F5344CB8AC3E}">
        <p14:creationId xmlns:p14="http://schemas.microsoft.com/office/powerpoint/2010/main" val="2762795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this presentation will be based on findings and insights from the analysis of the BBCs NFL audience. </a:t>
            </a:r>
            <a:endParaRPr lang="en-GB" dirty="0"/>
          </a:p>
        </p:txBody>
      </p:sp>
      <p:sp>
        <p:nvSpPr>
          <p:cNvPr id="4" name="Slide Number Placeholder 3"/>
          <p:cNvSpPr>
            <a:spLocks noGrp="1"/>
          </p:cNvSpPr>
          <p:nvPr>
            <p:ph type="sldNum" sz="quarter" idx="5"/>
          </p:nvPr>
        </p:nvSpPr>
        <p:spPr/>
        <p:txBody>
          <a:bodyPr/>
          <a:lstStyle/>
          <a:p>
            <a:fld id="{5A5E7D6F-134B-48F8-9ED7-DA1F33715CFE}" type="slidenum">
              <a:rPr lang="en-GB" smtClean="0"/>
              <a:t>1</a:t>
            </a:fld>
            <a:endParaRPr lang="en-GB"/>
          </a:p>
        </p:txBody>
      </p:sp>
    </p:spTree>
    <p:extLst>
      <p:ext uri="{BB962C8B-B14F-4D97-AF65-F5344CB8AC3E}">
        <p14:creationId xmlns:p14="http://schemas.microsoft.com/office/powerpoint/2010/main" val="394045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5E7D6F-134B-48F8-9ED7-DA1F33715CFE}" type="slidenum">
              <a:rPr lang="en-GB" smtClean="0"/>
              <a:t>2</a:t>
            </a:fld>
            <a:endParaRPr lang="en-GB"/>
          </a:p>
        </p:txBody>
      </p:sp>
    </p:spTree>
    <p:extLst>
      <p:ext uri="{BB962C8B-B14F-4D97-AF65-F5344CB8AC3E}">
        <p14:creationId xmlns:p14="http://schemas.microsoft.com/office/powerpoint/2010/main" val="420036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__________. Analysis is performed to gain an insight into the digital behavior of this group of audience. </a:t>
            </a:r>
          </a:p>
          <a:p>
            <a:pPr marL="228600" indent="-228600">
              <a:buAutoNum type="arabicPeriod"/>
            </a:pPr>
            <a:endParaRPr lang="en-US" dirty="0"/>
          </a:p>
          <a:p>
            <a:pPr marL="228600" indent="-228600">
              <a:buAutoNum type="arabicPeriod"/>
            </a:pPr>
            <a:r>
              <a:rPr lang="en-GB" dirty="0"/>
              <a:t>___</a:t>
            </a:r>
          </a:p>
          <a:p>
            <a:pPr marL="228600" indent="-228600">
              <a:buAutoNum type="arabicPeriod" startAt="2"/>
            </a:pPr>
            <a:r>
              <a:rPr lang="en-GB" dirty="0"/>
              <a:t>___</a:t>
            </a:r>
          </a:p>
          <a:p>
            <a:pPr marL="0" indent="0">
              <a:buNone/>
            </a:pPr>
            <a:r>
              <a:rPr lang="en-GB" dirty="0"/>
              <a:t>2.   Interests and engagement of these users with other parts of the BBC. Such as the BBC Homepage, ………..</a:t>
            </a:r>
          </a:p>
        </p:txBody>
      </p:sp>
      <p:sp>
        <p:nvSpPr>
          <p:cNvPr id="4" name="Slide Number Placeholder 3"/>
          <p:cNvSpPr>
            <a:spLocks noGrp="1"/>
          </p:cNvSpPr>
          <p:nvPr>
            <p:ph type="sldNum" sz="quarter" idx="5"/>
          </p:nvPr>
        </p:nvSpPr>
        <p:spPr/>
        <p:txBody>
          <a:bodyPr/>
          <a:lstStyle/>
          <a:p>
            <a:fld id="{5A5E7D6F-134B-48F8-9ED7-DA1F33715CFE}" type="slidenum">
              <a:rPr lang="en-GB" smtClean="0"/>
              <a:t>3</a:t>
            </a:fld>
            <a:endParaRPr lang="en-GB"/>
          </a:p>
        </p:txBody>
      </p:sp>
    </p:spTree>
    <p:extLst>
      <p:ext uri="{BB962C8B-B14F-4D97-AF65-F5344CB8AC3E}">
        <p14:creationId xmlns:p14="http://schemas.microsoft.com/office/powerpoint/2010/main" val="175664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54450 users have a duplicated user id in the dataset, and this is due to them using more than one device or app type. </a:t>
            </a:r>
          </a:p>
          <a:p>
            <a:r>
              <a:rPr lang="en-GB" dirty="0"/>
              <a:t>3. The NFL audience accessed the content from over 100 countries. However, over 99% of the audience access the content from the UK.</a:t>
            </a:r>
          </a:p>
          <a:p>
            <a:r>
              <a:rPr lang="en-GB" dirty="0"/>
              <a:t>4. Vast majority of the users had an account registered with England, making up 82.5% of the total users. 7.8% of the accounts were linked to Scotland, which is the second most popular group. </a:t>
            </a:r>
          </a:p>
        </p:txBody>
      </p:sp>
      <p:sp>
        <p:nvSpPr>
          <p:cNvPr id="4" name="Slide Number Placeholder 3"/>
          <p:cNvSpPr>
            <a:spLocks noGrp="1"/>
          </p:cNvSpPr>
          <p:nvPr>
            <p:ph type="sldNum" sz="quarter" idx="5"/>
          </p:nvPr>
        </p:nvSpPr>
        <p:spPr/>
        <p:txBody>
          <a:bodyPr/>
          <a:lstStyle/>
          <a:p>
            <a:fld id="{5A5E7D6F-134B-48F8-9ED7-DA1F33715CFE}" type="slidenum">
              <a:rPr lang="en-GB" smtClean="0"/>
              <a:t>4</a:t>
            </a:fld>
            <a:endParaRPr lang="en-GB"/>
          </a:p>
        </p:txBody>
      </p:sp>
    </p:spTree>
    <p:extLst>
      <p:ext uri="{BB962C8B-B14F-4D97-AF65-F5344CB8AC3E}">
        <p14:creationId xmlns:p14="http://schemas.microsoft.com/office/powerpoint/2010/main" val="1425161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Age range and gender are the two columns with the most null values. 18% and 21.9% of the rows are null values for age range and gender respectively. </a:t>
            </a:r>
          </a:p>
          <a:p>
            <a:pPr marL="0" indent="0">
              <a:buNone/>
            </a:pPr>
            <a:r>
              <a:rPr lang="en-US" dirty="0"/>
              <a:t>1.   Since this makes up a significant portion of the total audience, it is recommended to re-send form to collect this information to get a more accurate analysis. </a:t>
            </a:r>
          </a:p>
          <a:p>
            <a:pPr marL="228600" indent="-228600">
              <a:buAutoNum type="arabicPeriod" startAt="2"/>
            </a:pPr>
            <a:r>
              <a:rPr lang="en-GB" dirty="0"/>
              <a:t>Each range consisted of 5 years (excluding &gt;70 range). The core age demographic are 30 – 60 age groups, peaking at 40 – 44 age range, making up 12.4% of the total audience, followed by the 45 – 49 age range with 11.9%. Each of the other age groups in this 30 – 60 range had above 10%. </a:t>
            </a:r>
          </a:p>
          <a:p>
            <a:pPr marL="228600" indent="-228600">
              <a:buAutoNum type="arabicPeriod" startAt="2"/>
            </a:pPr>
            <a:endParaRPr lang="en-GB" dirty="0"/>
          </a:p>
        </p:txBody>
      </p:sp>
      <p:sp>
        <p:nvSpPr>
          <p:cNvPr id="4" name="Slide Number Placeholder 3"/>
          <p:cNvSpPr>
            <a:spLocks noGrp="1"/>
          </p:cNvSpPr>
          <p:nvPr>
            <p:ph type="sldNum" sz="quarter" idx="5"/>
          </p:nvPr>
        </p:nvSpPr>
        <p:spPr/>
        <p:txBody>
          <a:bodyPr/>
          <a:lstStyle/>
          <a:p>
            <a:fld id="{5A5E7D6F-134B-48F8-9ED7-DA1F33715CFE}" type="slidenum">
              <a:rPr lang="en-GB" smtClean="0"/>
              <a:t>5</a:t>
            </a:fld>
            <a:endParaRPr lang="en-GB"/>
          </a:p>
        </p:txBody>
      </p:sp>
    </p:spTree>
    <p:extLst>
      <p:ext uri="{BB962C8B-B14F-4D97-AF65-F5344CB8AC3E}">
        <p14:creationId xmlns:p14="http://schemas.microsoft.com/office/powerpoint/2010/main" val="115357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Identify preferences in apps or device types across age groups. </a:t>
            </a:r>
            <a:endParaRPr lang="en-GB" dirty="0"/>
          </a:p>
        </p:txBody>
      </p:sp>
      <p:sp>
        <p:nvSpPr>
          <p:cNvPr id="4" name="Slide Number Placeholder 3"/>
          <p:cNvSpPr>
            <a:spLocks noGrp="1"/>
          </p:cNvSpPr>
          <p:nvPr>
            <p:ph type="sldNum" sz="quarter" idx="5"/>
          </p:nvPr>
        </p:nvSpPr>
        <p:spPr/>
        <p:txBody>
          <a:bodyPr/>
          <a:lstStyle/>
          <a:p>
            <a:fld id="{5A5E7D6F-134B-48F8-9ED7-DA1F33715CFE}" type="slidenum">
              <a:rPr lang="en-GB" smtClean="0"/>
              <a:t>9</a:t>
            </a:fld>
            <a:endParaRPr lang="en-GB"/>
          </a:p>
        </p:txBody>
      </p:sp>
    </p:spTree>
    <p:extLst>
      <p:ext uri="{BB962C8B-B14F-4D97-AF65-F5344CB8AC3E}">
        <p14:creationId xmlns:p14="http://schemas.microsoft.com/office/powerpoint/2010/main" val="328424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85.9% of the NFL audience have accessed BBC News, this is the most widely used BBC service amongst the NFL audience. </a:t>
            </a:r>
          </a:p>
          <a:p>
            <a:pPr marL="228600" indent="-228600">
              <a:buAutoNum type="arabicPeriod"/>
            </a:pPr>
            <a:r>
              <a:rPr lang="en-US" dirty="0"/>
              <a:t>BBC </a:t>
            </a:r>
            <a:r>
              <a:rPr lang="en-US" dirty="0" err="1"/>
              <a:t>iPlayer</a:t>
            </a:r>
            <a:r>
              <a:rPr lang="en-US" dirty="0"/>
              <a:t> comes in second with 47.3%. BBC </a:t>
            </a:r>
            <a:r>
              <a:rPr lang="en-US" dirty="0" err="1"/>
              <a:t>iPlayer</a:t>
            </a:r>
            <a:r>
              <a:rPr lang="en-US" dirty="0"/>
              <a:t> is used across all age ranges with a relatively even distribution.</a:t>
            </a:r>
          </a:p>
          <a:p>
            <a:pPr marL="228600" indent="-228600">
              <a:buAutoNum type="arabicPeriod"/>
            </a:pPr>
            <a:r>
              <a:rPr lang="en-GB" dirty="0"/>
              <a:t>41.7% of the NFL audience have accessed the BBC Homepage. More popular amongst the core age groups, lower portion of the older age groups use the Homepage. </a:t>
            </a:r>
          </a:p>
          <a:p>
            <a:pPr marL="0" indent="0">
              <a:buNone/>
            </a:pPr>
            <a:r>
              <a:rPr lang="en-GB" dirty="0"/>
              <a:t>4.   Only 29.5% of the users have accessed BBC Sounds. A higher percentage of the age groups above 50 access BBC Sounds. </a:t>
            </a:r>
          </a:p>
          <a:p>
            <a:pPr marL="0" indent="0">
              <a:buNone/>
            </a:pPr>
            <a:r>
              <a:rPr lang="en-GB" dirty="0"/>
              <a:t>5.   </a:t>
            </a:r>
          </a:p>
        </p:txBody>
      </p:sp>
      <p:sp>
        <p:nvSpPr>
          <p:cNvPr id="4" name="Slide Number Placeholder 3"/>
          <p:cNvSpPr>
            <a:spLocks noGrp="1"/>
          </p:cNvSpPr>
          <p:nvPr>
            <p:ph type="sldNum" sz="quarter" idx="5"/>
          </p:nvPr>
        </p:nvSpPr>
        <p:spPr/>
        <p:txBody>
          <a:bodyPr/>
          <a:lstStyle/>
          <a:p>
            <a:fld id="{5A5E7D6F-134B-48F8-9ED7-DA1F33715CFE}" type="slidenum">
              <a:rPr lang="en-GB" smtClean="0"/>
              <a:t>18</a:t>
            </a:fld>
            <a:endParaRPr lang="en-GB"/>
          </a:p>
        </p:txBody>
      </p:sp>
    </p:spTree>
    <p:extLst>
      <p:ext uri="{BB962C8B-B14F-4D97-AF65-F5344CB8AC3E}">
        <p14:creationId xmlns:p14="http://schemas.microsoft.com/office/powerpoint/2010/main" val="116360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A69E-29E0-491C-8B0B-AC16B3562A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323D27B-6876-4E5E-9388-93865299D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079A67-F8BE-4E9E-9DFE-671F4E46BCCA}"/>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5" name="Footer Placeholder 4">
            <a:extLst>
              <a:ext uri="{FF2B5EF4-FFF2-40B4-BE49-F238E27FC236}">
                <a16:creationId xmlns:a16="http://schemas.microsoft.com/office/drawing/2014/main" id="{DBE696B6-AC74-4411-8A5F-0B3B38C1A6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802C16-EDDA-491F-A15B-EAD4A965DDD2}"/>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155751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3299-21DA-4B22-8668-B69CAE94AF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46E2A5-41CC-4229-9330-EB8D9BB93D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CB0F8-156B-4950-8384-D142C1B7754F}"/>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5" name="Footer Placeholder 4">
            <a:extLst>
              <a:ext uri="{FF2B5EF4-FFF2-40B4-BE49-F238E27FC236}">
                <a16:creationId xmlns:a16="http://schemas.microsoft.com/office/drawing/2014/main" id="{03AA3694-CE0E-4CEF-99D9-92C3DA1071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A7639-78EB-443D-BD68-79947193110D}"/>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1486658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C5C05-174C-4580-A73C-206F66218E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A45B61-0C2C-4F77-8B54-612E0846C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978E51-9E20-4FE9-B197-4B0585769619}"/>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5" name="Footer Placeholder 4">
            <a:extLst>
              <a:ext uri="{FF2B5EF4-FFF2-40B4-BE49-F238E27FC236}">
                <a16:creationId xmlns:a16="http://schemas.microsoft.com/office/drawing/2014/main" id="{838C8AAE-D6D0-4E19-9765-DBBCDBF34B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3B69A8-39DB-4BF1-86F9-5FC3C55BCDF6}"/>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42684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41BC-09CF-4816-B56B-4BD7C93593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E7E562-1463-434D-93B2-7B07B44FA5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3C8678-F948-42CC-82DF-35689E78F69C}"/>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5" name="Footer Placeholder 4">
            <a:extLst>
              <a:ext uri="{FF2B5EF4-FFF2-40B4-BE49-F238E27FC236}">
                <a16:creationId xmlns:a16="http://schemas.microsoft.com/office/drawing/2014/main" id="{5153D9DB-0EC5-4866-93D7-3BBF4400E2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943B73-F63F-40C3-8CBD-AC44677E267F}"/>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21267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1C92-98F3-41C9-8D35-4A561EAB54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3464A87-6BAB-42F6-BB2B-104D4CA00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0458D9-9DC9-4FA0-9DA6-811D0652B841}"/>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5" name="Footer Placeholder 4">
            <a:extLst>
              <a:ext uri="{FF2B5EF4-FFF2-40B4-BE49-F238E27FC236}">
                <a16:creationId xmlns:a16="http://schemas.microsoft.com/office/drawing/2014/main" id="{057F3096-DE5B-4568-A5C7-70F235F19A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B21EB4-A595-4A40-879F-ABAE19B38CA3}"/>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176110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F047-8EBB-4200-9964-8A0DC146BC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04B588-B3C7-4DE6-9FBB-58C65714F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B72187-987C-4C7F-B421-7A27A9628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2E0736-E744-4446-8040-8B5BEB76471F}"/>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6" name="Footer Placeholder 5">
            <a:extLst>
              <a:ext uri="{FF2B5EF4-FFF2-40B4-BE49-F238E27FC236}">
                <a16:creationId xmlns:a16="http://schemas.microsoft.com/office/drawing/2014/main" id="{B694EC64-4FD7-4C7C-A68D-EA82DD08AC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F3990E-BEF5-4594-98C6-DD779A859FA2}"/>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253632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BE15-1B55-47DC-A0C9-427F0DAE6CB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A517D4-B80E-4586-B8B4-83D3225AF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BA782-D165-45FC-AB79-94C23D6374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407A796-4271-4DA4-8338-B7C55E1C4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ACC44-627F-41C0-91A3-2D76D9151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C333AE-1340-4F10-80B7-519D6F94FACE}"/>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8" name="Footer Placeholder 7">
            <a:extLst>
              <a:ext uri="{FF2B5EF4-FFF2-40B4-BE49-F238E27FC236}">
                <a16:creationId xmlns:a16="http://schemas.microsoft.com/office/drawing/2014/main" id="{44E3850E-F216-481D-830D-FDB24A7BA44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4B2EA61-ECD3-4246-ABAD-73D28791B694}"/>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27419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F14E-08B1-4A73-9D6E-2FA8F2C30B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9F7A028-94FC-4C48-9EFE-F554288C6A3D}"/>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4" name="Footer Placeholder 3">
            <a:extLst>
              <a:ext uri="{FF2B5EF4-FFF2-40B4-BE49-F238E27FC236}">
                <a16:creationId xmlns:a16="http://schemas.microsoft.com/office/drawing/2014/main" id="{908BD036-88AB-43AE-AF2D-6348AFACA3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4E6919-0916-4DFA-8385-20316C45F1BD}"/>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273414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DE1284-407E-45C3-89CD-3F25EE8D6803}"/>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3" name="Footer Placeholder 2">
            <a:extLst>
              <a:ext uri="{FF2B5EF4-FFF2-40B4-BE49-F238E27FC236}">
                <a16:creationId xmlns:a16="http://schemas.microsoft.com/office/drawing/2014/main" id="{85E27348-B6BB-4EF6-BAE6-DDF02AD481A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54B396-9183-4B99-86BA-1D94FD547E7C}"/>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244481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941A-73F7-454E-8520-0FFCF711F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E453B2-0001-4030-8C8A-96B4D5D066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353D58-A083-4771-8A7C-D3DF68976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1CE8C-F145-4A48-BEF8-42E7A2B77460}"/>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6" name="Footer Placeholder 5">
            <a:extLst>
              <a:ext uri="{FF2B5EF4-FFF2-40B4-BE49-F238E27FC236}">
                <a16:creationId xmlns:a16="http://schemas.microsoft.com/office/drawing/2014/main" id="{CEBEC5B9-7AA4-49E7-9C8B-B7D7FC2614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76D2B3-7C47-445F-8D7F-493BF4E81FCD}"/>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384901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33EA-3FBE-4B57-A49A-A2A6689E8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7632DB9-4313-4F90-822E-5C3996447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5B24B5B-618F-40AA-9E4F-F0DEF5F0B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3B8E10-40E6-40D0-ADDC-47C2F5BE2C4F}"/>
              </a:ext>
            </a:extLst>
          </p:cNvPr>
          <p:cNvSpPr>
            <a:spLocks noGrp="1"/>
          </p:cNvSpPr>
          <p:nvPr>
            <p:ph type="dt" sz="half" idx="10"/>
          </p:nvPr>
        </p:nvSpPr>
        <p:spPr/>
        <p:txBody>
          <a:bodyPr/>
          <a:lstStyle/>
          <a:p>
            <a:fld id="{6838B2B8-2D26-4EC1-859A-2C594FFEAEBA}" type="datetimeFigureOut">
              <a:rPr lang="en-GB" smtClean="0"/>
              <a:t>01/09/2021</a:t>
            </a:fld>
            <a:endParaRPr lang="en-GB"/>
          </a:p>
        </p:txBody>
      </p:sp>
      <p:sp>
        <p:nvSpPr>
          <p:cNvPr id="6" name="Footer Placeholder 5">
            <a:extLst>
              <a:ext uri="{FF2B5EF4-FFF2-40B4-BE49-F238E27FC236}">
                <a16:creationId xmlns:a16="http://schemas.microsoft.com/office/drawing/2014/main" id="{AFE43168-C033-4D53-A498-8F890AA29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09F2AC-7416-4D6B-A19C-13A7BEF6456C}"/>
              </a:ext>
            </a:extLst>
          </p:cNvPr>
          <p:cNvSpPr>
            <a:spLocks noGrp="1"/>
          </p:cNvSpPr>
          <p:nvPr>
            <p:ph type="sldNum" sz="quarter" idx="12"/>
          </p:nvPr>
        </p:nvSpPr>
        <p:spPr/>
        <p:txBody>
          <a:bodyPr/>
          <a:lstStyle/>
          <a:p>
            <a:fld id="{A26C174D-B298-4B7C-A6C9-E7677CC2147A}" type="slidenum">
              <a:rPr lang="en-GB" smtClean="0"/>
              <a:t>‹#›</a:t>
            </a:fld>
            <a:endParaRPr lang="en-GB"/>
          </a:p>
        </p:txBody>
      </p:sp>
    </p:spTree>
    <p:extLst>
      <p:ext uri="{BB962C8B-B14F-4D97-AF65-F5344CB8AC3E}">
        <p14:creationId xmlns:p14="http://schemas.microsoft.com/office/powerpoint/2010/main" val="97779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E56B7-15F8-4918-99A6-D42DB2660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963BD3-A135-47E1-B486-5536DB009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7B7022-412A-4B48-8261-6BD8372B1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8B2B8-2D26-4EC1-859A-2C594FFEAEBA}" type="datetimeFigureOut">
              <a:rPr lang="en-GB" smtClean="0"/>
              <a:t>01/09/2021</a:t>
            </a:fld>
            <a:endParaRPr lang="en-GB"/>
          </a:p>
        </p:txBody>
      </p:sp>
      <p:sp>
        <p:nvSpPr>
          <p:cNvPr id="5" name="Footer Placeholder 4">
            <a:extLst>
              <a:ext uri="{FF2B5EF4-FFF2-40B4-BE49-F238E27FC236}">
                <a16:creationId xmlns:a16="http://schemas.microsoft.com/office/drawing/2014/main" id="{41311D96-1AF8-4346-8B17-2708F62888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351482-D1A9-427E-9608-990EA43F0E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C174D-B298-4B7C-A6C9-E7677CC2147A}" type="slidenum">
              <a:rPr lang="en-GB" smtClean="0"/>
              <a:t>‹#›</a:t>
            </a:fld>
            <a:endParaRPr lang="en-GB"/>
          </a:p>
        </p:txBody>
      </p:sp>
    </p:spTree>
    <p:extLst>
      <p:ext uri="{BB962C8B-B14F-4D97-AF65-F5344CB8AC3E}">
        <p14:creationId xmlns:p14="http://schemas.microsoft.com/office/powerpoint/2010/main" val="6153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72FFE-B9E7-4CFB-B494-7EC02591636C}"/>
              </a:ext>
            </a:extLst>
          </p:cNvPr>
          <p:cNvSpPr>
            <a:spLocks noGrp="1"/>
          </p:cNvSpPr>
          <p:nvPr>
            <p:ph type="ctrTitle"/>
          </p:nvPr>
        </p:nvSpPr>
        <p:spPr>
          <a:xfrm>
            <a:off x="595305" y="551549"/>
            <a:ext cx="11000232" cy="4664597"/>
          </a:xfrm>
          <a:solidFill>
            <a:srgbClr val="FFD22F"/>
          </a:solidFill>
        </p:spPr>
        <p:txBody>
          <a:bodyPr anchor="ctr">
            <a:normAutofit/>
          </a:bodyPr>
          <a:lstStyle/>
          <a:p>
            <a:r>
              <a:rPr lang="en-US" sz="7200" b="1" dirty="0">
                <a:solidFill>
                  <a:srgbClr val="FFD22F"/>
                </a:solidFill>
                <a:highlight>
                  <a:srgbClr val="000000"/>
                </a:highlight>
              </a:rPr>
              <a:t>NFL Audience Analysis</a:t>
            </a:r>
            <a:endParaRPr lang="en-GB" sz="7200" b="1" dirty="0">
              <a:solidFill>
                <a:srgbClr val="FFD22F"/>
              </a:solidFill>
              <a:highlight>
                <a:srgbClr val="000000"/>
              </a:highlight>
            </a:endParaRPr>
          </a:p>
        </p:txBody>
      </p:sp>
      <p:sp>
        <p:nvSpPr>
          <p:cNvPr id="3" name="Subtitle 2">
            <a:extLst>
              <a:ext uri="{FF2B5EF4-FFF2-40B4-BE49-F238E27FC236}">
                <a16:creationId xmlns:a16="http://schemas.microsoft.com/office/drawing/2014/main" id="{D1007AC4-2B13-4325-AE41-BFBFFAD586B1}"/>
              </a:ext>
            </a:extLst>
          </p:cNvPr>
          <p:cNvSpPr>
            <a:spLocks noGrp="1"/>
          </p:cNvSpPr>
          <p:nvPr>
            <p:ph type="subTitle" idx="1"/>
          </p:nvPr>
        </p:nvSpPr>
        <p:spPr>
          <a:xfrm>
            <a:off x="1524000" y="4964132"/>
            <a:ext cx="9144000" cy="1201830"/>
          </a:xfrm>
        </p:spPr>
        <p:txBody>
          <a:bodyPr anchor="ctr">
            <a:normAutofit/>
          </a:bodyPr>
          <a:lstStyle/>
          <a:p>
            <a:r>
              <a:rPr lang="en-US" sz="3200" b="1" dirty="0"/>
              <a:t>Leon Chan</a:t>
            </a:r>
            <a:endParaRPr lang="en-GB" sz="3200" b="1"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Shape&#10;&#10;Description automatically generated with low confidence">
            <a:extLst>
              <a:ext uri="{FF2B5EF4-FFF2-40B4-BE49-F238E27FC236}">
                <a16:creationId xmlns:a16="http://schemas.microsoft.com/office/drawing/2014/main" id="{75E1688A-A4D2-4600-BCA7-53385DEFF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1119"/>
            <a:ext cx="1355833" cy="1355833"/>
          </a:xfrm>
          <a:prstGeom prst="rect">
            <a:avLst/>
          </a:prstGeom>
        </p:spPr>
      </p:pic>
    </p:spTree>
    <p:extLst>
      <p:ext uri="{BB962C8B-B14F-4D97-AF65-F5344CB8AC3E}">
        <p14:creationId xmlns:p14="http://schemas.microsoft.com/office/powerpoint/2010/main" val="91916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Distribution of app type</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041FC772-D697-4BF9-AB7E-F84BA3A5D5D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7" r="49771"/>
          <a:stretch/>
        </p:blipFill>
        <p:spPr>
          <a:xfrm>
            <a:off x="0" y="1695372"/>
            <a:ext cx="5322742" cy="3820463"/>
          </a:xfrm>
        </p:spPr>
      </p:pic>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1" name="Content Placeholder 2">
            <a:extLst>
              <a:ext uri="{FF2B5EF4-FFF2-40B4-BE49-F238E27FC236}">
                <a16:creationId xmlns:a16="http://schemas.microsoft.com/office/drawing/2014/main" id="{179EE922-4C3F-4522-9498-5255843DAFE9}"/>
              </a:ext>
            </a:extLst>
          </p:cNvPr>
          <p:cNvSpPr txBox="1">
            <a:spLocks/>
          </p:cNvSpPr>
          <p:nvPr/>
        </p:nvSpPr>
        <p:spPr>
          <a:xfrm>
            <a:off x="5721532" y="1687908"/>
            <a:ext cx="5322742"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GB" b="0" i="0" dirty="0">
                <a:solidFill>
                  <a:schemeClr val="bg1"/>
                </a:solidFill>
                <a:effectLst/>
                <a:latin typeface="Helvetica Neue"/>
              </a:rPr>
              <a:t>Negligible number of users are accessing the site using amp. A small minority have an unknown app type.</a:t>
            </a:r>
          </a:p>
          <a:p>
            <a:pPr marL="285750" indent="-285750"/>
            <a:r>
              <a:rPr lang="en-GB" b="0" i="0" dirty="0">
                <a:solidFill>
                  <a:schemeClr val="bg1"/>
                </a:solidFill>
                <a:effectLst/>
                <a:latin typeface="Helvetica Neue"/>
              </a:rPr>
              <a:t>Responsive app types are the most popular (68.4%) using this app to access content. </a:t>
            </a:r>
          </a:p>
          <a:p>
            <a:pPr marL="285750" indent="-285750"/>
            <a:r>
              <a:rPr lang="en-GB" dirty="0">
                <a:solidFill>
                  <a:schemeClr val="bg1"/>
                </a:solidFill>
                <a:latin typeface="Helvetica Neue"/>
              </a:rPr>
              <a:t>Mobile app users make up 30.1% of the total. </a:t>
            </a:r>
            <a:endParaRPr lang="en-GB" b="0" i="0" dirty="0">
              <a:solidFill>
                <a:schemeClr val="bg1"/>
              </a:solidFill>
              <a:effectLst/>
              <a:latin typeface="Helvetica Neue"/>
            </a:endParaRPr>
          </a:p>
        </p:txBody>
      </p:sp>
    </p:spTree>
    <p:extLst>
      <p:ext uri="{BB962C8B-B14F-4D97-AF65-F5344CB8AC3E}">
        <p14:creationId xmlns:p14="http://schemas.microsoft.com/office/powerpoint/2010/main" val="34532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Distribution of device type</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041FC772-D697-4BF9-AB7E-F84BA3A5D5D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174"/>
          <a:stretch/>
        </p:blipFill>
        <p:spPr>
          <a:xfrm>
            <a:off x="0" y="1695372"/>
            <a:ext cx="5120640" cy="3820463"/>
          </a:xfrm>
        </p:spPr>
      </p:pic>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1" name="Content Placeholder 2">
            <a:extLst>
              <a:ext uri="{FF2B5EF4-FFF2-40B4-BE49-F238E27FC236}">
                <a16:creationId xmlns:a16="http://schemas.microsoft.com/office/drawing/2014/main" id="{179EE922-4C3F-4522-9498-5255843DAFE9}"/>
              </a:ext>
            </a:extLst>
          </p:cNvPr>
          <p:cNvSpPr txBox="1">
            <a:spLocks/>
          </p:cNvSpPr>
          <p:nvPr/>
        </p:nvSpPr>
        <p:spPr>
          <a:xfrm>
            <a:off x="5721532" y="1687908"/>
            <a:ext cx="5322742"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GB" dirty="0">
                <a:solidFill>
                  <a:schemeClr val="bg1"/>
                </a:solidFill>
                <a:latin typeface="Helvetica Neue"/>
              </a:rPr>
              <a:t>M</a:t>
            </a:r>
            <a:r>
              <a:rPr lang="en-GB" b="0" i="0" dirty="0">
                <a:solidFill>
                  <a:schemeClr val="bg1"/>
                </a:solidFill>
                <a:effectLst/>
                <a:latin typeface="Helvetica Neue"/>
              </a:rPr>
              <a:t>ajority of the users access content using either smartphones (55.7%).</a:t>
            </a:r>
          </a:p>
          <a:p>
            <a:pPr marL="285750" indent="-285750"/>
            <a:r>
              <a:rPr lang="en-GB" dirty="0">
                <a:solidFill>
                  <a:schemeClr val="bg1"/>
                </a:solidFill>
                <a:latin typeface="Helvetica Neue"/>
              </a:rPr>
              <a:t>Desktop users make up 38.5% of the total. </a:t>
            </a:r>
          </a:p>
          <a:p>
            <a:pPr marL="285750" indent="-285750"/>
            <a:r>
              <a:rPr lang="en-GB" dirty="0">
                <a:solidFill>
                  <a:schemeClr val="bg1"/>
                </a:solidFill>
                <a:latin typeface="Helvetica Neue"/>
              </a:rPr>
              <a:t>M</a:t>
            </a:r>
            <a:r>
              <a:rPr lang="en-GB" b="0" i="0" dirty="0">
                <a:solidFill>
                  <a:schemeClr val="bg1"/>
                </a:solidFill>
                <a:effectLst/>
                <a:latin typeface="Helvetica Neue"/>
              </a:rPr>
              <a:t>inority use tablets (5.7%).</a:t>
            </a:r>
          </a:p>
          <a:p>
            <a:pPr marL="285750" indent="-285750"/>
            <a:r>
              <a:rPr lang="en-GB" b="0" i="0" dirty="0">
                <a:solidFill>
                  <a:schemeClr val="bg1"/>
                </a:solidFill>
                <a:effectLst/>
                <a:latin typeface="Helvetica Neue"/>
              </a:rPr>
              <a:t>Less than 0.2% of the users use Smart TV or Console to access content. </a:t>
            </a:r>
          </a:p>
        </p:txBody>
      </p:sp>
    </p:spTree>
    <p:extLst>
      <p:ext uri="{BB962C8B-B14F-4D97-AF65-F5344CB8AC3E}">
        <p14:creationId xmlns:p14="http://schemas.microsoft.com/office/powerpoint/2010/main" val="368896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Distribution of app and device type</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B64D744B-2BAE-4AAD-AB3B-61D0FD41F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7908"/>
            <a:ext cx="5391135" cy="3827927"/>
          </a:xfrm>
        </p:spPr>
      </p:pic>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0" name="Content Placeholder 2">
            <a:extLst>
              <a:ext uri="{FF2B5EF4-FFF2-40B4-BE49-F238E27FC236}">
                <a16:creationId xmlns:a16="http://schemas.microsoft.com/office/drawing/2014/main" id="{8CBC3021-C69D-4A5A-B5DD-79CF99419984}"/>
              </a:ext>
            </a:extLst>
          </p:cNvPr>
          <p:cNvSpPr txBox="1">
            <a:spLocks/>
          </p:cNvSpPr>
          <p:nvPr/>
        </p:nvSpPr>
        <p:spPr>
          <a:xfrm>
            <a:off x="5721532" y="1687908"/>
            <a:ext cx="5322742"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endParaRPr lang="en-GB" b="0" i="0" dirty="0">
              <a:solidFill>
                <a:srgbClr val="000000"/>
              </a:solidFill>
              <a:effectLst/>
              <a:latin typeface="Helvetica Neue"/>
            </a:endParaRPr>
          </a:p>
        </p:txBody>
      </p:sp>
      <p:sp>
        <p:nvSpPr>
          <p:cNvPr id="11" name="Content Placeholder 2">
            <a:extLst>
              <a:ext uri="{FF2B5EF4-FFF2-40B4-BE49-F238E27FC236}">
                <a16:creationId xmlns:a16="http://schemas.microsoft.com/office/drawing/2014/main" id="{61E3DED3-9351-4B1C-A751-F760ECB54DA8}"/>
              </a:ext>
            </a:extLst>
          </p:cNvPr>
          <p:cNvSpPr txBox="1">
            <a:spLocks/>
          </p:cNvSpPr>
          <p:nvPr/>
        </p:nvSpPr>
        <p:spPr>
          <a:xfrm>
            <a:off x="5873932" y="1840308"/>
            <a:ext cx="5322742"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b="0" i="0" dirty="0">
                <a:solidFill>
                  <a:schemeClr val="bg1"/>
                </a:solidFill>
                <a:effectLst/>
                <a:latin typeface="Helvetica Neue"/>
              </a:rPr>
              <a:t>Responsive app more widely used across all devices. </a:t>
            </a:r>
          </a:p>
          <a:p>
            <a:pPr algn="l">
              <a:buFont typeface="Arial" panose="020B0604020202020204" pitchFamily="34" charset="0"/>
              <a:buChar char="•"/>
            </a:pPr>
            <a:r>
              <a:rPr lang="en-US" b="0" i="0" dirty="0">
                <a:solidFill>
                  <a:schemeClr val="bg1"/>
                </a:solidFill>
                <a:effectLst/>
                <a:latin typeface="Helvetica Neue"/>
              </a:rPr>
              <a:t>Most popular combination is responsive app on desktop (36.0%).</a:t>
            </a:r>
          </a:p>
          <a:p>
            <a:pPr algn="l">
              <a:buFont typeface="Arial" panose="020B0604020202020204" pitchFamily="34" charset="0"/>
              <a:buChar char="•"/>
            </a:pPr>
            <a:r>
              <a:rPr lang="en-US" b="0" i="0" dirty="0">
                <a:solidFill>
                  <a:schemeClr val="bg1"/>
                </a:solidFill>
                <a:effectLst/>
                <a:latin typeface="Helvetica Neue"/>
              </a:rPr>
              <a:t>Relatively evenly distributed for smartphone users. </a:t>
            </a:r>
          </a:p>
          <a:p>
            <a:pPr lvl="1"/>
            <a:r>
              <a:rPr lang="en-US" dirty="0">
                <a:solidFill>
                  <a:schemeClr val="bg1"/>
                </a:solidFill>
                <a:latin typeface="Helvetica Neue"/>
              </a:rPr>
              <a:t>28.5% of the total use responsive app on smartphones. </a:t>
            </a:r>
          </a:p>
          <a:p>
            <a:pPr lvl="1"/>
            <a:r>
              <a:rPr lang="en-US" b="0" i="0" dirty="0">
                <a:solidFill>
                  <a:schemeClr val="bg1"/>
                </a:solidFill>
                <a:effectLst/>
                <a:latin typeface="Helvetica Neue"/>
              </a:rPr>
              <a:t>26.6% of the total use mobile app on smartphones. </a:t>
            </a:r>
          </a:p>
          <a:p>
            <a:pPr algn="l">
              <a:buFont typeface="Arial" panose="020B0604020202020204" pitchFamily="34" charset="0"/>
              <a:buChar char="•"/>
            </a:pPr>
            <a:endParaRPr lang="en-GB" b="0" i="0" dirty="0">
              <a:solidFill>
                <a:schemeClr val="bg1"/>
              </a:solidFill>
              <a:effectLst/>
              <a:latin typeface="Helvetica Neue"/>
            </a:endParaRPr>
          </a:p>
        </p:txBody>
      </p:sp>
    </p:spTree>
    <p:extLst>
      <p:ext uri="{BB962C8B-B14F-4D97-AF65-F5344CB8AC3E}">
        <p14:creationId xmlns:p14="http://schemas.microsoft.com/office/powerpoint/2010/main" val="331194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Distribution of age range by device type</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 histogram&#10;&#10;Description automatically generated">
            <a:extLst>
              <a:ext uri="{FF2B5EF4-FFF2-40B4-BE49-F238E27FC236}">
                <a16:creationId xmlns:a16="http://schemas.microsoft.com/office/drawing/2014/main" id="{D78AC9D6-0B64-4FB4-B142-83A71C065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5372"/>
            <a:ext cx="5754156" cy="3820463"/>
          </a:xfrm>
        </p:spPr>
      </p:pic>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0" name="Content Placeholder 2">
            <a:extLst>
              <a:ext uri="{FF2B5EF4-FFF2-40B4-BE49-F238E27FC236}">
                <a16:creationId xmlns:a16="http://schemas.microsoft.com/office/drawing/2014/main" id="{914141D7-C05C-4C01-A61C-723C49B35694}"/>
              </a:ext>
            </a:extLst>
          </p:cNvPr>
          <p:cNvSpPr txBox="1">
            <a:spLocks/>
          </p:cNvSpPr>
          <p:nvPr/>
        </p:nvSpPr>
        <p:spPr>
          <a:xfrm>
            <a:off x="5721532" y="1687908"/>
            <a:ext cx="5322742" cy="494802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b="0" i="0" dirty="0">
                <a:solidFill>
                  <a:schemeClr val="bg1"/>
                </a:solidFill>
                <a:effectLst/>
                <a:latin typeface="Helvetica Neue"/>
              </a:rPr>
              <a:t>Clear preference and trend for device types used across age ranges. </a:t>
            </a:r>
          </a:p>
          <a:p>
            <a:pPr lvl="1"/>
            <a:r>
              <a:rPr lang="en-GB" b="0" i="0" dirty="0">
                <a:solidFill>
                  <a:schemeClr val="bg1"/>
                </a:solidFill>
                <a:effectLst/>
                <a:latin typeface="Helvetica Neue"/>
              </a:rPr>
              <a:t>Smartphones are more widely used for all age groups below 60. </a:t>
            </a:r>
          </a:p>
          <a:p>
            <a:pPr lvl="1"/>
            <a:r>
              <a:rPr lang="en-GB" b="0" i="0" dirty="0">
                <a:solidFill>
                  <a:schemeClr val="bg1"/>
                </a:solidFill>
                <a:effectLst/>
                <a:latin typeface="Helvetica Neue"/>
              </a:rPr>
              <a:t>Clear preference for smartphones for the younger age groups. </a:t>
            </a:r>
          </a:p>
          <a:p>
            <a:pPr lvl="1"/>
            <a:r>
              <a:rPr lang="en-GB" b="0" i="0" dirty="0">
                <a:solidFill>
                  <a:schemeClr val="bg1"/>
                </a:solidFill>
                <a:effectLst/>
                <a:latin typeface="Helvetica Neue"/>
              </a:rPr>
              <a:t>Desktop becomes more widely used for older age groups.</a:t>
            </a:r>
          </a:p>
          <a:p>
            <a:pPr lvl="1"/>
            <a:r>
              <a:rPr lang="en-GB" b="0" i="0" dirty="0">
                <a:solidFill>
                  <a:schemeClr val="bg1"/>
                </a:solidFill>
                <a:effectLst/>
                <a:latin typeface="Helvetica Neue"/>
              </a:rPr>
              <a:t>Tablets more popular for older age groups. </a:t>
            </a:r>
          </a:p>
          <a:p>
            <a:r>
              <a:rPr lang="en-GB" b="0" i="0" dirty="0">
                <a:solidFill>
                  <a:schemeClr val="bg1"/>
                </a:solidFill>
                <a:effectLst/>
                <a:latin typeface="Helvetica Neue"/>
              </a:rPr>
              <a:t>Smartphones users in the 40 – 44 age range have the highest percentage out of total users (8.5%). </a:t>
            </a:r>
          </a:p>
        </p:txBody>
      </p:sp>
    </p:spTree>
    <p:extLst>
      <p:ext uri="{BB962C8B-B14F-4D97-AF65-F5344CB8AC3E}">
        <p14:creationId xmlns:p14="http://schemas.microsoft.com/office/powerpoint/2010/main" val="15670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How app and device types are used</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408498-50DE-44B9-ADC5-E967D24F6DD9}"/>
              </a:ext>
            </a:extLst>
          </p:cNvPr>
          <p:cNvSpPr>
            <a:spLocks noGrp="1"/>
          </p:cNvSpPr>
          <p:nvPr>
            <p:ph idx="1"/>
          </p:nvPr>
        </p:nvSpPr>
        <p:spPr>
          <a:xfrm>
            <a:off x="1653363" y="2176272"/>
            <a:ext cx="9367204" cy="4041648"/>
          </a:xfrm>
        </p:spPr>
        <p:txBody>
          <a:bodyPr anchor="t">
            <a:normAutofit/>
          </a:bodyPr>
          <a:lstStyle/>
          <a:p>
            <a:pPr marL="0" indent="0">
              <a:buNone/>
            </a:pPr>
            <a:r>
              <a:rPr lang="en-US" sz="2400" dirty="0">
                <a:solidFill>
                  <a:schemeClr val="bg1"/>
                </a:solidFill>
              </a:rPr>
              <a:t>Insight on the app type and number of:</a:t>
            </a:r>
          </a:p>
          <a:p>
            <a:r>
              <a:rPr lang="en-US" sz="2400" dirty="0">
                <a:solidFill>
                  <a:schemeClr val="bg1"/>
                </a:solidFill>
              </a:rPr>
              <a:t>Visits to sports</a:t>
            </a:r>
          </a:p>
          <a:p>
            <a:r>
              <a:rPr lang="en-US" sz="2400" dirty="0">
                <a:solidFill>
                  <a:schemeClr val="bg1"/>
                </a:solidFill>
              </a:rPr>
              <a:t>Sport page views</a:t>
            </a:r>
          </a:p>
          <a:p>
            <a:r>
              <a:rPr lang="en-US" sz="2400" dirty="0">
                <a:solidFill>
                  <a:schemeClr val="bg1"/>
                </a:solidFill>
              </a:rPr>
              <a:t>Sport articles read</a:t>
            </a:r>
          </a:p>
          <a:p>
            <a:r>
              <a:rPr lang="en-US" sz="2400" dirty="0">
                <a:solidFill>
                  <a:schemeClr val="bg1"/>
                </a:solidFill>
              </a:rPr>
              <a:t>Sport clips watched</a:t>
            </a:r>
            <a:endParaRPr lang="en-GB" sz="2400" dirty="0">
              <a:solidFill>
                <a:schemeClr val="bg1"/>
              </a:solidFill>
            </a:endParaRPr>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Tree>
    <p:extLst>
      <p:ext uri="{BB962C8B-B14F-4D97-AF65-F5344CB8AC3E}">
        <p14:creationId xmlns:p14="http://schemas.microsoft.com/office/powerpoint/2010/main" val="299820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a:solidFill>
                  <a:schemeClr val="bg1"/>
                </a:solidFill>
              </a:rPr>
              <a:t>App type vs number of *</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66225"/>
            <a:ext cx="1190727" cy="1190727"/>
          </a:xfrm>
          <a:prstGeom prst="rect">
            <a:avLst/>
          </a:prstGeom>
        </p:spPr>
      </p:pic>
      <p:pic>
        <p:nvPicPr>
          <p:cNvPr id="10" name="Content Placeholder 9" descr="Chart, bar chart&#10;&#10;Description automatically generated">
            <a:extLst>
              <a:ext uri="{FF2B5EF4-FFF2-40B4-BE49-F238E27FC236}">
                <a16:creationId xmlns:a16="http://schemas.microsoft.com/office/drawing/2014/main" id="{6B945726-1FDA-4872-8CEA-FEEE8DF98E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95837"/>
            <a:ext cx="5940605" cy="3969340"/>
          </a:xfrm>
        </p:spPr>
      </p:pic>
      <p:sp>
        <p:nvSpPr>
          <p:cNvPr id="16" name="Content Placeholder 2">
            <a:extLst>
              <a:ext uri="{FF2B5EF4-FFF2-40B4-BE49-F238E27FC236}">
                <a16:creationId xmlns:a16="http://schemas.microsoft.com/office/drawing/2014/main" id="{2938AEB9-05EA-4249-85A6-A15EC4F8DAB4}"/>
              </a:ext>
            </a:extLst>
          </p:cNvPr>
          <p:cNvSpPr txBox="1">
            <a:spLocks/>
          </p:cNvSpPr>
          <p:nvPr/>
        </p:nvSpPr>
        <p:spPr>
          <a:xfrm>
            <a:off x="6251397" y="1687908"/>
            <a:ext cx="5322742" cy="494802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b="0" i="0" dirty="0">
                <a:solidFill>
                  <a:schemeClr val="bg1"/>
                </a:solidFill>
                <a:effectLst/>
                <a:latin typeface="Helvetica Neue"/>
              </a:rPr>
              <a:t>Mobile apps and responsive app types relatively similar usage numbers. </a:t>
            </a:r>
          </a:p>
          <a:p>
            <a:pPr algn="l">
              <a:buFont typeface="Arial" panose="020B0604020202020204" pitchFamily="34" charset="0"/>
              <a:buChar char="•"/>
            </a:pPr>
            <a:r>
              <a:rPr lang="en-GB" b="0" i="0" dirty="0">
                <a:solidFill>
                  <a:schemeClr val="bg1"/>
                </a:solidFill>
                <a:effectLst/>
                <a:latin typeface="Helvetica Neue"/>
              </a:rPr>
              <a:t>Mobile users are slightly more engaged with sport page. </a:t>
            </a:r>
          </a:p>
          <a:p>
            <a:pPr lvl="1"/>
            <a:r>
              <a:rPr lang="en-GB" dirty="0">
                <a:solidFill>
                  <a:schemeClr val="bg1"/>
                </a:solidFill>
                <a:latin typeface="Helvetica Neue"/>
              </a:rPr>
              <a:t>1.60 visits for mobile app users compared with 1.51. </a:t>
            </a:r>
          </a:p>
          <a:p>
            <a:pPr lvl="1"/>
            <a:r>
              <a:rPr lang="en-GB" dirty="0">
                <a:solidFill>
                  <a:schemeClr val="bg1"/>
                </a:solidFill>
                <a:latin typeface="Helvetica Neue"/>
              </a:rPr>
              <a:t>1.67 sport articles read for mobile app users compared with 1.55 for responsive.</a:t>
            </a:r>
          </a:p>
          <a:p>
            <a:r>
              <a:rPr lang="en-GB" dirty="0">
                <a:solidFill>
                  <a:schemeClr val="bg1"/>
                </a:solidFill>
                <a:latin typeface="Helvetica Neue"/>
              </a:rPr>
              <a:t>AMPs were most active for sport clips watched with 1.16 compared with 0.70 for responsive and close to 0 for mobile apps.</a:t>
            </a:r>
          </a:p>
        </p:txBody>
      </p:sp>
    </p:spTree>
    <p:extLst>
      <p:ext uri="{BB962C8B-B14F-4D97-AF65-F5344CB8AC3E}">
        <p14:creationId xmlns:p14="http://schemas.microsoft.com/office/powerpoint/2010/main" val="388080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fade">
                                      <p:cBhvr>
                                        <p:cTn id="15" dur="500"/>
                                        <p:tgtEl>
                                          <p:spTgt spid="1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xEl>
                                              <p:pRg st="3" end="3"/>
                                            </p:txEl>
                                          </p:spTgt>
                                        </p:tgtEl>
                                        <p:attrNameLst>
                                          <p:attrName>style.visibility</p:attrName>
                                        </p:attrNameLst>
                                      </p:cBhvr>
                                      <p:to>
                                        <p:strVal val="visible"/>
                                      </p:to>
                                    </p:set>
                                    <p:animEffect transition="in" filter="fade">
                                      <p:cBhvr>
                                        <p:cTn id="18" dur="500"/>
                                        <p:tgtEl>
                                          <p:spTgt spid="1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animEffect transition="in" filter="fade">
                                      <p:cBhvr>
                                        <p:cTn id="23"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Device type vs number of *</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6201E7BA-D116-4C28-8439-A553D3639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695371"/>
            <a:ext cx="6348549" cy="3820463"/>
          </a:xfrm>
        </p:spPr>
      </p:pic>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0" name="Content Placeholder 2">
            <a:extLst>
              <a:ext uri="{FF2B5EF4-FFF2-40B4-BE49-F238E27FC236}">
                <a16:creationId xmlns:a16="http://schemas.microsoft.com/office/drawing/2014/main" id="{96910BA9-311D-4163-8BD7-6892D224123D}"/>
              </a:ext>
            </a:extLst>
          </p:cNvPr>
          <p:cNvSpPr txBox="1">
            <a:spLocks/>
          </p:cNvSpPr>
          <p:nvPr/>
        </p:nvSpPr>
        <p:spPr>
          <a:xfrm>
            <a:off x="6505303" y="1687908"/>
            <a:ext cx="5068836"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endParaRPr lang="en-GB" dirty="0">
              <a:solidFill>
                <a:srgbClr val="000000"/>
              </a:solidFill>
              <a:latin typeface="Helvetica Neue"/>
            </a:endParaRPr>
          </a:p>
        </p:txBody>
      </p:sp>
      <p:sp>
        <p:nvSpPr>
          <p:cNvPr id="11" name="Content Placeholder 2">
            <a:extLst>
              <a:ext uri="{FF2B5EF4-FFF2-40B4-BE49-F238E27FC236}">
                <a16:creationId xmlns:a16="http://schemas.microsoft.com/office/drawing/2014/main" id="{4B533666-93CC-46BD-8AA8-7B30FF73C60C}"/>
              </a:ext>
            </a:extLst>
          </p:cNvPr>
          <p:cNvSpPr txBox="1">
            <a:spLocks/>
          </p:cNvSpPr>
          <p:nvPr/>
        </p:nvSpPr>
        <p:spPr>
          <a:xfrm>
            <a:off x="6251397" y="1687908"/>
            <a:ext cx="5322742" cy="4948023"/>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dirty="0">
                <a:solidFill>
                  <a:schemeClr val="bg1"/>
                </a:solidFill>
                <a:latin typeface="Helvetica Neue"/>
              </a:rPr>
              <a:t>Smartphone users are one of the more groups. </a:t>
            </a:r>
          </a:p>
          <a:p>
            <a:pPr lvl="1"/>
            <a:r>
              <a:rPr lang="en-GB" dirty="0">
                <a:solidFill>
                  <a:schemeClr val="bg1"/>
                </a:solidFill>
                <a:latin typeface="Helvetica Neue"/>
              </a:rPr>
              <a:t>However, less active for sport clips. </a:t>
            </a:r>
          </a:p>
          <a:p>
            <a:pPr lvl="1"/>
            <a:endParaRPr lang="en-GB" dirty="0">
              <a:solidFill>
                <a:schemeClr val="bg1"/>
              </a:solidFill>
              <a:latin typeface="Helvetica Neue"/>
            </a:endParaRPr>
          </a:p>
          <a:p>
            <a:r>
              <a:rPr lang="en-GB" dirty="0">
                <a:solidFill>
                  <a:schemeClr val="bg1"/>
                </a:solidFill>
                <a:latin typeface="Helvetica Neue"/>
              </a:rPr>
              <a:t>Console and desktop users consume the highest average of sport clips. </a:t>
            </a:r>
          </a:p>
          <a:p>
            <a:endParaRPr lang="en-GB" dirty="0">
              <a:solidFill>
                <a:schemeClr val="bg1"/>
              </a:solidFill>
              <a:latin typeface="Helvetica Neue"/>
            </a:endParaRPr>
          </a:p>
          <a:p>
            <a:r>
              <a:rPr lang="en-GB" dirty="0">
                <a:solidFill>
                  <a:schemeClr val="bg1"/>
                </a:solidFill>
                <a:latin typeface="Helvetica Neue"/>
              </a:rPr>
              <a:t>The data suggests that smartphones are most widely used, and users are more active than other groups such as desktop or tablet users. </a:t>
            </a:r>
          </a:p>
          <a:p>
            <a:r>
              <a:rPr lang="en-GB" dirty="0">
                <a:solidFill>
                  <a:schemeClr val="bg1"/>
                </a:solidFill>
                <a:latin typeface="Helvetica Neue"/>
              </a:rPr>
              <a:t>Data on AMP suggests low usage for sport clips using smartphones potentially due to speed of loading. Recommended to improve AMP or promote the usage to increase smartphone users (core demographic) engagement with sport clips. </a:t>
            </a:r>
          </a:p>
        </p:txBody>
      </p:sp>
    </p:spTree>
    <p:extLst>
      <p:ext uri="{BB962C8B-B14F-4D97-AF65-F5344CB8AC3E}">
        <p14:creationId xmlns:p14="http://schemas.microsoft.com/office/powerpoint/2010/main" val="42935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fade">
                                      <p:cBhvr>
                                        <p:cTn id="20" dur="500"/>
                                        <p:tgtEl>
                                          <p:spTgt spid="1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fade">
                                      <p:cBhvr>
                                        <p:cTn id="2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Cross service usage</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0" name="Content Placeholder 2">
            <a:extLst>
              <a:ext uri="{FF2B5EF4-FFF2-40B4-BE49-F238E27FC236}">
                <a16:creationId xmlns:a16="http://schemas.microsoft.com/office/drawing/2014/main" id="{96910BA9-311D-4163-8BD7-6892D224123D}"/>
              </a:ext>
            </a:extLst>
          </p:cNvPr>
          <p:cNvSpPr txBox="1">
            <a:spLocks/>
          </p:cNvSpPr>
          <p:nvPr/>
        </p:nvSpPr>
        <p:spPr>
          <a:xfrm>
            <a:off x="6505303" y="1687908"/>
            <a:ext cx="5068836"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endParaRPr lang="en-GB" dirty="0">
              <a:solidFill>
                <a:srgbClr val="000000"/>
              </a:solidFill>
              <a:latin typeface="Helvetica Neue"/>
            </a:endParaRPr>
          </a:p>
        </p:txBody>
      </p:sp>
      <p:sp>
        <p:nvSpPr>
          <p:cNvPr id="4" name="Content Placeholder 3">
            <a:extLst>
              <a:ext uri="{FF2B5EF4-FFF2-40B4-BE49-F238E27FC236}">
                <a16:creationId xmlns:a16="http://schemas.microsoft.com/office/drawing/2014/main" id="{F66CC657-81D9-482A-8CD5-9A23F90DB833}"/>
              </a:ext>
            </a:extLst>
          </p:cNvPr>
          <p:cNvSpPr>
            <a:spLocks noGrp="1"/>
          </p:cNvSpPr>
          <p:nvPr>
            <p:ph idx="1"/>
          </p:nvPr>
        </p:nvSpPr>
        <p:spPr/>
        <p:txBody>
          <a:bodyPr/>
          <a:lstStyle/>
          <a:p>
            <a:r>
              <a:rPr lang="en-US" dirty="0">
                <a:solidFill>
                  <a:schemeClr val="bg1"/>
                </a:solidFill>
              </a:rPr>
              <a:t>Investigate the usage of BBC’s other service amongst the NFL audience. Other services include:</a:t>
            </a:r>
          </a:p>
          <a:p>
            <a:pPr lvl="1"/>
            <a:r>
              <a:rPr lang="en-US" dirty="0">
                <a:solidFill>
                  <a:schemeClr val="bg1"/>
                </a:solidFill>
              </a:rPr>
              <a:t>BBC Homepage</a:t>
            </a:r>
          </a:p>
          <a:p>
            <a:pPr lvl="1"/>
            <a:r>
              <a:rPr lang="en-US" dirty="0">
                <a:solidFill>
                  <a:schemeClr val="bg1"/>
                </a:solidFill>
              </a:rPr>
              <a:t>BBC News</a:t>
            </a:r>
          </a:p>
          <a:p>
            <a:pPr lvl="1"/>
            <a:r>
              <a:rPr lang="en-US" dirty="0">
                <a:solidFill>
                  <a:schemeClr val="bg1"/>
                </a:solidFill>
              </a:rPr>
              <a:t>BBC </a:t>
            </a:r>
            <a:r>
              <a:rPr lang="en-US" dirty="0" err="1">
                <a:solidFill>
                  <a:schemeClr val="bg1"/>
                </a:solidFill>
              </a:rPr>
              <a:t>iPlayer</a:t>
            </a:r>
            <a:endParaRPr lang="en-US" dirty="0">
              <a:solidFill>
                <a:schemeClr val="bg1"/>
              </a:solidFill>
            </a:endParaRPr>
          </a:p>
          <a:p>
            <a:pPr lvl="1"/>
            <a:r>
              <a:rPr lang="en-US" dirty="0">
                <a:solidFill>
                  <a:schemeClr val="bg1"/>
                </a:solidFill>
              </a:rPr>
              <a:t>BBC Sounds</a:t>
            </a:r>
          </a:p>
        </p:txBody>
      </p:sp>
    </p:spTree>
    <p:extLst>
      <p:ext uri="{BB962C8B-B14F-4D97-AF65-F5344CB8AC3E}">
        <p14:creationId xmlns:p14="http://schemas.microsoft.com/office/powerpoint/2010/main" val="372782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Cross service usage</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0" name="Content Placeholder 2">
            <a:extLst>
              <a:ext uri="{FF2B5EF4-FFF2-40B4-BE49-F238E27FC236}">
                <a16:creationId xmlns:a16="http://schemas.microsoft.com/office/drawing/2014/main" id="{96910BA9-311D-4163-8BD7-6892D224123D}"/>
              </a:ext>
            </a:extLst>
          </p:cNvPr>
          <p:cNvSpPr txBox="1">
            <a:spLocks/>
          </p:cNvSpPr>
          <p:nvPr/>
        </p:nvSpPr>
        <p:spPr>
          <a:xfrm>
            <a:off x="6505303" y="1687908"/>
            <a:ext cx="5068836"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endParaRPr lang="en-GB" dirty="0">
              <a:solidFill>
                <a:srgbClr val="000000"/>
              </a:solidFill>
              <a:latin typeface="Helvetica Neue"/>
            </a:endParaRPr>
          </a:p>
        </p:txBody>
      </p:sp>
      <p:sp>
        <p:nvSpPr>
          <p:cNvPr id="4" name="Content Placeholder 3">
            <a:extLst>
              <a:ext uri="{FF2B5EF4-FFF2-40B4-BE49-F238E27FC236}">
                <a16:creationId xmlns:a16="http://schemas.microsoft.com/office/drawing/2014/main" id="{F66CC657-81D9-482A-8CD5-9A23F90DB833}"/>
              </a:ext>
            </a:extLst>
          </p:cNvPr>
          <p:cNvSpPr>
            <a:spLocks noGrp="1"/>
          </p:cNvSpPr>
          <p:nvPr>
            <p:ph idx="1"/>
          </p:nvPr>
        </p:nvSpPr>
        <p:spPr>
          <a:xfrm>
            <a:off x="1476102" y="1825624"/>
            <a:ext cx="9877697" cy="4483735"/>
          </a:xfrm>
        </p:spPr>
        <p:txBody>
          <a:bodyPr>
            <a:normAutofit fontScale="92500" lnSpcReduction="20000"/>
          </a:bodyPr>
          <a:lstStyle/>
          <a:p>
            <a:r>
              <a:rPr lang="en-US" dirty="0">
                <a:solidFill>
                  <a:schemeClr val="bg1"/>
                </a:solidFill>
              </a:rPr>
              <a:t>BBC News is the most popular amongst the NFL audience, 85.9% reported to have accessed content from BBC News.</a:t>
            </a:r>
          </a:p>
          <a:p>
            <a:r>
              <a:rPr lang="en-US" dirty="0">
                <a:solidFill>
                  <a:schemeClr val="bg1"/>
                </a:solidFill>
              </a:rPr>
              <a:t>BBC </a:t>
            </a:r>
            <a:r>
              <a:rPr lang="en-US" dirty="0" err="1">
                <a:solidFill>
                  <a:schemeClr val="bg1"/>
                </a:solidFill>
              </a:rPr>
              <a:t>iPlayer</a:t>
            </a:r>
            <a:r>
              <a:rPr lang="en-US" dirty="0">
                <a:solidFill>
                  <a:schemeClr val="bg1"/>
                </a:solidFill>
              </a:rPr>
              <a:t> is the second most popular (47.3%) and is used across all age ranges.</a:t>
            </a:r>
          </a:p>
          <a:p>
            <a:r>
              <a:rPr lang="en-US" dirty="0">
                <a:solidFill>
                  <a:schemeClr val="bg1"/>
                </a:solidFill>
              </a:rPr>
              <a:t>BBC Homepage is visited by 41.7% of the NFL audience. Most popular amongst the core age groups, with a slight drop off for older age groups. </a:t>
            </a:r>
          </a:p>
          <a:p>
            <a:r>
              <a:rPr lang="en-US" dirty="0">
                <a:solidFill>
                  <a:schemeClr val="bg1"/>
                </a:solidFill>
              </a:rPr>
              <a:t>BBC Sounds is least popular (29.5%). Slightly more popular amongst the age groups above 50. </a:t>
            </a:r>
          </a:p>
          <a:p>
            <a:endParaRPr lang="en-US" dirty="0">
              <a:solidFill>
                <a:schemeClr val="bg1"/>
              </a:solidFill>
            </a:endParaRPr>
          </a:p>
          <a:p>
            <a:r>
              <a:rPr lang="en-US" dirty="0">
                <a:solidFill>
                  <a:schemeClr val="bg1"/>
                </a:solidFill>
              </a:rPr>
              <a:t>Recommended to focus efforts on including NFL content on BBC News for the core age demographic to stay informed. </a:t>
            </a:r>
          </a:p>
          <a:p>
            <a:endParaRPr lang="en-GB" dirty="0">
              <a:solidFill>
                <a:schemeClr val="bg1"/>
              </a:solidFill>
            </a:endParaRPr>
          </a:p>
        </p:txBody>
      </p:sp>
    </p:spTree>
    <p:extLst>
      <p:ext uri="{BB962C8B-B14F-4D97-AF65-F5344CB8AC3E}">
        <p14:creationId xmlns:p14="http://schemas.microsoft.com/office/powerpoint/2010/main" val="178188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340069" y="3429000"/>
            <a:ext cx="9367203" cy="1188720"/>
          </a:xfrm>
          <a:noFill/>
          <a:ln>
            <a:noFill/>
          </a:ln>
        </p:spPr>
        <p:txBody>
          <a:bodyPr>
            <a:normAutofit/>
          </a:bodyPr>
          <a:lstStyle/>
          <a:p>
            <a:r>
              <a:rPr lang="en-US" b="1" dirty="0">
                <a:solidFill>
                  <a:schemeClr val="bg1"/>
                </a:solidFill>
              </a:rPr>
              <a:t>Thank you</a:t>
            </a:r>
            <a:endParaRPr lang="en-GB" b="1"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0" name="Content Placeholder 2">
            <a:extLst>
              <a:ext uri="{FF2B5EF4-FFF2-40B4-BE49-F238E27FC236}">
                <a16:creationId xmlns:a16="http://schemas.microsoft.com/office/drawing/2014/main" id="{96910BA9-311D-4163-8BD7-6892D224123D}"/>
              </a:ext>
            </a:extLst>
          </p:cNvPr>
          <p:cNvSpPr txBox="1">
            <a:spLocks/>
          </p:cNvSpPr>
          <p:nvPr/>
        </p:nvSpPr>
        <p:spPr>
          <a:xfrm>
            <a:off x="6505303" y="1687908"/>
            <a:ext cx="5068836"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endParaRPr lang="en-GB" dirty="0">
              <a:solidFill>
                <a:srgbClr val="000000"/>
              </a:solidFill>
              <a:latin typeface="Helvetica Neue"/>
            </a:endParaRPr>
          </a:p>
        </p:txBody>
      </p:sp>
      <p:sp>
        <p:nvSpPr>
          <p:cNvPr id="4" name="Content Placeholder 3">
            <a:extLst>
              <a:ext uri="{FF2B5EF4-FFF2-40B4-BE49-F238E27FC236}">
                <a16:creationId xmlns:a16="http://schemas.microsoft.com/office/drawing/2014/main" id="{F66CC657-81D9-482A-8CD5-9A23F90DB833}"/>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93672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Content</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408498-50DE-44B9-ADC5-E967D24F6DD9}"/>
              </a:ext>
            </a:extLst>
          </p:cNvPr>
          <p:cNvSpPr>
            <a:spLocks noGrp="1"/>
          </p:cNvSpPr>
          <p:nvPr>
            <p:ph idx="1"/>
          </p:nvPr>
        </p:nvSpPr>
        <p:spPr>
          <a:xfrm>
            <a:off x="1653363" y="2176272"/>
            <a:ext cx="9367204" cy="4041648"/>
          </a:xfrm>
        </p:spPr>
        <p:txBody>
          <a:bodyPr anchor="t">
            <a:normAutofit/>
          </a:bodyPr>
          <a:lstStyle/>
          <a:p>
            <a:r>
              <a:rPr lang="en-US" sz="2400" dirty="0">
                <a:solidFill>
                  <a:schemeClr val="bg1"/>
                </a:solidFill>
              </a:rPr>
              <a:t>Introduction</a:t>
            </a:r>
          </a:p>
          <a:p>
            <a:r>
              <a:rPr lang="en-US" sz="2400" dirty="0">
                <a:solidFill>
                  <a:schemeClr val="bg1"/>
                </a:solidFill>
              </a:rPr>
              <a:t>Key figures</a:t>
            </a:r>
          </a:p>
          <a:p>
            <a:r>
              <a:rPr lang="en-US" sz="2400" dirty="0">
                <a:solidFill>
                  <a:schemeClr val="bg1"/>
                </a:solidFill>
              </a:rPr>
              <a:t>Demographic</a:t>
            </a:r>
          </a:p>
          <a:p>
            <a:r>
              <a:rPr lang="en-US" sz="2400" dirty="0">
                <a:solidFill>
                  <a:schemeClr val="bg1"/>
                </a:solidFill>
              </a:rPr>
              <a:t>Audience behaviors</a:t>
            </a:r>
            <a:endParaRPr lang="en-GB" sz="2400" dirty="0">
              <a:solidFill>
                <a:schemeClr val="bg1"/>
              </a:solidFill>
            </a:endParaRPr>
          </a:p>
          <a:p>
            <a:endParaRPr lang="en-GB" sz="2400" dirty="0"/>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Tree>
    <p:extLst>
      <p:ext uri="{BB962C8B-B14F-4D97-AF65-F5344CB8AC3E}">
        <p14:creationId xmlns:p14="http://schemas.microsoft.com/office/powerpoint/2010/main" val="192628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p:spPr>
        <p:txBody>
          <a:bodyPr>
            <a:normAutofit/>
          </a:bodyPr>
          <a:lstStyle/>
          <a:p>
            <a:endParaRPr lang="en-GB"/>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408498-50DE-44B9-ADC5-E967D24F6DD9}"/>
              </a:ext>
            </a:extLst>
          </p:cNvPr>
          <p:cNvSpPr>
            <a:spLocks noGrp="1"/>
          </p:cNvSpPr>
          <p:nvPr>
            <p:ph idx="1"/>
          </p:nvPr>
        </p:nvSpPr>
        <p:spPr>
          <a:xfrm>
            <a:off x="1653363" y="2176272"/>
            <a:ext cx="9367204" cy="4041648"/>
          </a:xfrm>
        </p:spPr>
        <p:txBody>
          <a:bodyPr anchor="t">
            <a:normAutofit/>
          </a:bodyPr>
          <a:lstStyle/>
          <a:p>
            <a:endParaRPr lang="en-GB" sz="2400"/>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Tree>
    <p:extLst>
      <p:ext uri="{BB962C8B-B14F-4D97-AF65-F5344CB8AC3E}">
        <p14:creationId xmlns:p14="http://schemas.microsoft.com/office/powerpoint/2010/main" val="63232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Introduction</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408498-50DE-44B9-ADC5-E967D24F6DD9}"/>
              </a:ext>
            </a:extLst>
          </p:cNvPr>
          <p:cNvSpPr>
            <a:spLocks noGrp="1"/>
          </p:cNvSpPr>
          <p:nvPr>
            <p:ph idx="1"/>
          </p:nvPr>
        </p:nvSpPr>
        <p:spPr>
          <a:xfrm>
            <a:off x="1653363" y="2176272"/>
            <a:ext cx="9367204" cy="4041648"/>
          </a:xfrm>
        </p:spPr>
        <p:txBody>
          <a:bodyPr anchor="t">
            <a:normAutofit/>
          </a:bodyPr>
          <a:lstStyle/>
          <a:p>
            <a:pPr marL="0" indent="0">
              <a:buNone/>
            </a:pPr>
            <a:r>
              <a:rPr lang="en-US" sz="2400" dirty="0">
                <a:solidFill>
                  <a:schemeClr val="bg1"/>
                </a:solidFill>
              </a:rPr>
              <a:t>This presentation provide insights on the BBC’s NFL audience in the UK. Analysis is performed to investigate the digital behavior of this group of audience. </a:t>
            </a:r>
          </a:p>
          <a:p>
            <a:pPr marL="0" indent="0">
              <a:buNone/>
            </a:pPr>
            <a:endParaRPr lang="en-US" sz="2400" dirty="0">
              <a:solidFill>
                <a:schemeClr val="bg1"/>
              </a:solidFill>
            </a:endParaRPr>
          </a:p>
          <a:p>
            <a:r>
              <a:rPr lang="en-US" sz="2400" dirty="0">
                <a:solidFill>
                  <a:schemeClr val="bg1"/>
                </a:solidFill>
              </a:rPr>
              <a:t>This presentation will offer insights on </a:t>
            </a:r>
          </a:p>
          <a:p>
            <a:pPr lvl="1"/>
            <a:r>
              <a:rPr lang="en-US" dirty="0">
                <a:solidFill>
                  <a:schemeClr val="bg1"/>
                </a:solidFill>
              </a:rPr>
              <a:t>Demographic (</a:t>
            </a:r>
            <a:r>
              <a:rPr lang="en-US" dirty="0" err="1">
                <a:solidFill>
                  <a:schemeClr val="bg1"/>
                </a:solidFill>
              </a:rPr>
              <a:t>e.g</a:t>
            </a:r>
            <a:r>
              <a:rPr lang="en-US" dirty="0">
                <a:solidFill>
                  <a:schemeClr val="bg1"/>
                </a:solidFill>
              </a:rPr>
              <a:t> age range, gender, geographic information)</a:t>
            </a:r>
          </a:p>
          <a:p>
            <a:pPr lvl="1"/>
            <a:r>
              <a:rPr lang="en-US" dirty="0">
                <a:solidFill>
                  <a:schemeClr val="bg1"/>
                </a:solidFill>
              </a:rPr>
              <a:t>User behavior and preferences regarding devices app types</a:t>
            </a:r>
          </a:p>
          <a:p>
            <a:pPr lvl="1"/>
            <a:r>
              <a:rPr lang="en-US" dirty="0">
                <a:solidFill>
                  <a:schemeClr val="bg1"/>
                </a:solidFill>
              </a:rPr>
              <a:t>Interests in other parts of the BBC such as BBC Homepage, BBC News, </a:t>
            </a:r>
            <a:r>
              <a:rPr lang="en-US" dirty="0" err="1">
                <a:solidFill>
                  <a:schemeClr val="bg1"/>
                </a:solidFill>
              </a:rPr>
              <a:t>iPlayer</a:t>
            </a:r>
            <a:r>
              <a:rPr lang="en-US" dirty="0">
                <a:solidFill>
                  <a:schemeClr val="bg1"/>
                </a:solidFill>
              </a:rPr>
              <a:t> and Sounds. </a:t>
            </a:r>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Tree>
    <p:extLst>
      <p:ext uri="{BB962C8B-B14F-4D97-AF65-F5344CB8AC3E}">
        <p14:creationId xmlns:p14="http://schemas.microsoft.com/office/powerpoint/2010/main" val="216658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Key Figures</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408498-50DE-44B9-ADC5-E967D24F6DD9}"/>
              </a:ext>
            </a:extLst>
          </p:cNvPr>
          <p:cNvSpPr>
            <a:spLocks noGrp="1"/>
          </p:cNvSpPr>
          <p:nvPr>
            <p:ph idx="1"/>
          </p:nvPr>
        </p:nvSpPr>
        <p:spPr>
          <a:xfrm>
            <a:off x="1653363" y="2176272"/>
            <a:ext cx="9367204" cy="4041648"/>
          </a:xfrm>
        </p:spPr>
        <p:txBody>
          <a:bodyPr anchor="t">
            <a:normAutofit/>
          </a:bodyPr>
          <a:lstStyle/>
          <a:p>
            <a:r>
              <a:rPr lang="en-US" sz="2400" dirty="0">
                <a:solidFill>
                  <a:schemeClr val="bg1"/>
                </a:solidFill>
              </a:rPr>
              <a:t>The dataset consists of 535369 users with unique user IDs, and 589819 total entries. </a:t>
            </a:r>
          </a:p>
          <a:p>
            <a:r>
              <a:rPr lang="en-US" sz="2400" dirty="0">
                <a:solidFill>
                  <a:schemeClr val="bg1"/>
                </a:solidFill>
              </a:rPr>
              <a:t>54450 users use more than one app type or device type to access content.</a:t>
            </a:r>
          </a:p>
          <a:p>
            <a:r>
              <a:rPr lang="en-GB" sz="2400" dirty="0">
                <a:solidFill>
                  <a:schemeClr val="bg1"/>
                </a:solidFill>
              </a:rPr>
              <a:t>Content accessed from 103 countries. However, over 99% of the audience access from the UK. </a:t>
            </a:r>
          </a:p>
          <a:p>
            <a:r>
              <a:rPr lang="en-GB" sz="2400" dirty="0">
                <a:solidFill>
                  <a:schemeClr val="bg1"/>
                </a:solidFill>
              </a:rPr>
              <a:t>Vast majority of the accounts were from England (82.5%). Followed by Scotland (7.8%). </a:t>
            </a:r>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Tree>
    <p:extLst>
      <p:ext uri="{BB962C8B-B14F-4D97-AF65-F5344CB8AC3E}">
        <p14:creationId xmlns:p14="http://schemas.microsoft.com/office/powerpoint/2010/main" val="173348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Distribution of age range</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408498-50DE-44B9-ADC5-E967D24F6DD9}"/>
              </a:ext>
            </a:extLst>
          </p:cNvPr>
          <p:cNvSpPr>
            <a:spLocks noGrp="1"/>
          </p:cNvSpPr>
          <p:nvPr>
            <p:ph idx="1"/>
          </p:nvPr>
        </p:nvSpPr>
        <p:spPr>
          <a:xfrm>
            <a:off x="5721532" y="1687908"/>
            <a:ext cx="5322742" cy="4948023"/>
          </a:xfrm>
        </p:spPr>
        <p:txBody>
          <a:bodyPr anchor="t">
            <a:normAutofit fontScale="92500" lnSpcReduction="10000"/>
          </a:bodyPr>
          <a:lstStyle/>
          <a:p>
            <a:pPr algn="l">
              <a:buFont typeface="Arial" panose="020B0604020202020204" pitchFamily="34" charset="0"/>
              <a:buChar char="•"/>
            </a:pPr>
            <a:r>
              <a:rPr lang="en-GB" b="0" i="0" dirty="0">
                <a:solidFill>
                  <a:schemeClr val="bg1"/>
                </a:solidFill>
                <a:effectLst/>
                <a:latin typeface="Helvetica Neue"/>
              </a:rPr>
              <a:t>Null values for age range (18.0%) and gender (21.9%).</a:t>
            </a:r>
          </a:p>
          <a:p>
            <a:pPr marL="742950" lvl="1" indent="-285750" algn="l">
              <a:buFont typeface="Arial" panose="020B0604020202020204" pitchFamily="34" charset="0"/>
              <a:buChar char="•"/>
            </a:pPr>
            <a:r>
              <a:rPr lang="en-GB" b="0" i="0" dirty="0">
                <a:solidFill>
                  <a:schemeClr val="bg1"/>
                </a:solidFill>
                <a:effectLst/>
                <a:latin typeface="Helvetica Neue"/>
              </a:rPr>
              <a:t>Re-send forms to collect information for those users.</a:t>
            </a:r>
          </a:p>
          <a:p>
            <a:pPr marL="285750" indent="-285750"/>
            <a:r>
              <a:rPr lang="en-GB" b="0" i="0" dirty="0">
                <a:solidFill>
                  <a:schemeClr val="bg1"/>
                </a:solidFill>
                <a:effectLst/>
                <a:latin typeface="Helvetica Neue"/>
              </a:rPr>
              <a:t>40 – 44 age range had highest percentage of users (12.4%) followed by 45 – 49 age range (11.9%).</a:t>
            </a:r>
          </a:p>
          <a:p>
            <a:pPr algn="l">
              <a:buFont typeface="Arial" panose="020B0604020202020204" pitchFamily="34" charset="0"/>
              <a:buChar char="•"/>
            </a:pPr>
            <a:r>
              <a:rPr lang="en-GB" b="0" i="0" dirty="0">
                <a:solidFill>
                  <a:schemeClr val="bg1"/>
                </a:solidFill>
                <a:effectLst/>
                <a:latin typeface="Helvetica Neue"/>
              </a:rPr>
              <a:t>The 16 - 19 and 20 - 24 age range are amongst the lowest with 0.6% and 2.6% respectively. These age ranges have a lower percentage than the &gt;70 age range (7.0%). </a:t>
            </a:r>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pic>
        <p:nvPicPr>
          <p:cNvPr id="5" name="Picture 4" descr="Chart, bar chart&#10;&#10;Description automatically generated">
            <a:extLst>
              <a:ext uri="{FF2B5EF4-FFF2-40B4-BE49-F238E27FC236}">
                <a16:creationId xmlns:a16="http://schemas.microsoft.com/office/drawing/2014/main" id="{5B2CA097-DD49-41BC-B721-7886AD12B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95372"/>
            <a:ext cx="5529942" cy="3820463"/>
          </a:xfrm>
          <a:prstGeom prst="rect">
            <a:avLst/>
          </a:prstGeom>
        </p:spPr>
      </p:pic>
    </p:spTree>
    <p:extLst>
      <p:ext uri="{BB962C8B-B14F-4D97-AF65-F5344CB8AC3E}">
        <p14:creationId xmlns:p14="http://schemas.microsoft.com/office/powerpoint/2010/main" val="4724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Distribution of gender</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waterfall chart&#10;&#10;Description automatically generated">
            <a:extLst>
              <a:ext uri="{FF2B5EF4-FFF2-40B4-BE49-F238E27FC236}">
                <a16:creationId xmlns:a16="http://schemas.microsoft.com/office/drawing/2014/main" id="{EB2B4311-EC8F-4040-93BA-0D0BFA57E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7908"/>
            <a:ext cx="5001547" cy="3691815"/>
          </a:xfrm>
        </p:spPr>
      </p:pic>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0" name="Content Placeholder 2">
            <a:extLst>
              <a:ext uri="{FF2B5EF4-FFF2-40B4-BE49-F238E27FC236}">
                <a16:creationId xmlns:a16="http://schemas.microsoft.com/office/drawing/2014/main" id="{88847FB6-9B5F-40B5-BEA5-4EDB8056FE09}"/>
              </a:ext>
            </a:extLst>
          </p:cNvPr>
          <p:cNvSpPr txBox="1">
            <a:spLocks/>
          </p:cNvSpPr>
          <p:nvPr/>
        </p:nvSpPr>
        <p:spPr>
          <a:xfrm>
            <a:off x="5721532" y="1687908"/>
            <a:ext cx="5322742"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b="0" i="0" dirty="0">
                <a:solidFill>
                  <a:schemeClr val="bg1"/>
                </a:solidFill>
                <a:effectLst/>
                <a:latin typeface="Helvetica Neue"/>
              </a:rPr>
              <a:t>Males make up a overwhelming majority of the audience with 83.7%. </a:t>
            </a:r>
          </a:p>
          <a:p>
            <a:pPr algn="l">
              <a:buFont typeface="Arial" panose="020B0604020202020204" pitchFamily="34" charset="0"/>
              <a:buChar char="•"/>
            </a:pPr>
            <a:r>
              <a:rPr lang="en-GB" b="0" i="0" dirty="0">
                <a:solidFill>
                  <a:schemeClr val="bg1"/>
                </a:solidFill>
                <a:effectLst/>
                <a:latin typeface="Helvetica Neue"/>
              </a:rPr>
              <a:t>Females make up 10.5%of the audience.</a:t>
            </a:r>
          </a:p>
        </p:txBody>
      </p:sp>
    </p:spTree>
    <p:extLst>
      <p:ext uri="{BB962C8B-B14F-4D97-AF65-F5344CB8AC3E}">
        <p14:creationId xmlns:p14="http://schemas.microsoft.com/office/powerpoint/2010/main" val="145079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Distribution of age by gender</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 histogram&#10;&#10;Description automatically generated">
            <a:extLst>
              <a:ext uri="{FF2B5EF4-FFF2-40B4-BE49-F238E27FC236}">
                <a16:creationId xmlns:a16="http://schemas.microsoft.com/office/drawing/2014/main" id="{042F4565-E38B-4BEF-83A0-9B7CA4BFD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7908"/>
            <a:ext cx="5761089" cy="3827927"/>
          </a:xfrm>
        </p:spPr>
      </p:pic>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3" name="Content Placeholder 2">
            <a:extLst>
              <a:ext uri="{FF2B5EF4-FFF2-40B4-BE49-F238E27FC236}">
                <a16:creationId xmlns:a16="http://schemas.microsoft.com/office/drawing/2014/main" id="{521CBFDE-8D17-4CC1-A46B-F466E43816BD}"/>
              </a:ext>
            </a:extLst>
          </p:cNvPr>
          <p:cNvSpPr txBox="1">
            <a:spLocks/>
          </p:cNvSpPr>
          <p:nvPr/>
        </p:nvSpPr>
        <p:spPr>
          <a:xfrm>
            <a:off x="5721532" y="1687908"/>
            <a:ext cx="5322742"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b="0" i="0" dirty="0">
                <a:solidFill>
                  <a:schemeClr val="bg1"/>
                </a:solidFill>
                <a:effectLst/>
                <a:latin typeface="Helvetica Neue"/>
              </a:rPr>
              <a:t>As predicted, there is a much larger male audience across every age group by a significant margin.</a:t>
            </a:r>
          </a:p>
          <a:p>
            <a:pPr algn="l">
              <a:buFont typeface="Arial" panose="020B0604020202020204" pitchFamily="34" charset="0"/>
              <a:buChar char="•"/>
            </a:pPr>
            <a:r>
              <a:rPr lang="en-GB" b="0" i="0" dirty="0">
                <a:solidFill>
                  <a:schemeClr val="bg1"/>
                </a:solidFill>
                <a:effectLst/>
                <a:latin typeface="Helvetica Neue"/>
              </a:rPr>
              <a:t>The most popular demographic are males in the 40 – 44 age range (10.0%).</a:t>
            </a:r>
          </a:p>
          <a:p>
            <a:pPr algn="l">
              <a:buFont typeface="Arial" panose="020B0604020202020204" pitchFamily="34" charset="0"/>
              <a:buChar char="•"/>
            </a:pPr>
            <a:r>
              <a:rPr lang="en-GB" b="0" i="0" dirty="0">
                <a:solidFill>
                  <a:schemeClr val="bg1"/>
                </a:solidFill>
                <a:effectLst/>
                <a:latin typeface="Helvetica Neue"/>
              </a:rPr>
              <a:t>Followed by males in the 45 – 49 age range (9.5%). </a:t>
            </a:r>
          </a:p>
        </p:txBody>
      </p:sp>
    </p:spTree>
    <p:extLst>
      <p:ext uri="{BB962C8B-B14F-4D97-AF65-F5344CB8AC3E}">
        <p14:creationId xmlns:p14="http://schemas.microsoft.com/office/powerpoint/2010/main" val="390167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Distribution of age by gender</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Chart, bar chart, histogram&#10;&#10;Description automatically generated">
            <a:extLst>
              <a:ext uri="{FF2B5EF4-FFF2-40B4-BE49-F238E27FC236}">
                <a16:creationId xmlns:a16="http://schemas.microsoft.com/office/drawing/2014/main" id="{042F4565-E38B-4BEF-83A0-9B7CA4BFDE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7908"/>
            <a:ext cx="5761089" cy="3827927"/>
          </a:xfrm>
        </p:spPr>
      </p:pic>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
        <p:nvSpPr>
          <p:cNvPr id="13" name="Content Placeholder 2">
            <a:extLst>
              <a:ext uri="{FF2B5EF4-FFF2-40B4-BE49-F238E27FC236}">
                <a16:creationId xmlns:a16="http://schemas.microsoft.com/office/drawing/2014/main" id="{521CBFDE-8D17-4CC1-A46B-F466E43816BD}"/>
              </a:ext>
            </a:extLst>
          </p:cNvPr>
          <p:cNvSpPr txBox="1">
            <a:spLocks/>
          </p:cNvSpPr>
          <p:nvPr/>
        </p:nvSpPr>
        <p:spPr>
          <a:xfrm>
            <a:off x="5721532" y="1687908"/>
            <a:ext cx="5322742" cy="4948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b="0" i="0" dirty="0">
                <a:solidFill>
                  <a:schemeClr val="bg1"/>
                </a:solidFill>
                <a:effectLst/>
                <a:latin typeface="Helvetica Neue"/>
              </a:rPr>
              <a:t>Females: more popular in the older age groups. </a:t>
            </a:r>
          </a:p>
          <a:p>
            <a:pPr algn="l">
              <a:buFont typeface="Arial" panose="020B0604020202020204" pitchFamily="34" charset="0"/>
              <a:buChar char="•"/>
            </a:pPr>
            <a:r>
              <a:rPr lang="en-US" dirty="0">
                <a:solidFill>
                  <a:schemeClr val="bg1"/>
                </a:solidFill>
                <a:latin typeface="Helvetica Neue"/>
              </a:rPr>
              <a:t>Highest percentage in 55 – 59 age range (1.18%) followed by &gt;70 (1.15%).</a:t>
            </a:r>
          </a:p>
          <a:p>
            <a:pPr algn="l">
              <a:buFont typeface="Arial" panose="020B0604020202020204" pitchFamily="34" charset="0"/>
              <a:buChar char="•"/>
            </a:pPr>
            <a:r>
              <a:rPr lang="en-GB" b="0" i="0" dirty="0">
                <a:solidFill>
                  <a:schemeClr val="bg1"/>
                </a:solidFill>
                <a:effectLst/>
                <a:latin typeface="Helvetica Neue"/>
              </a:rPr>
              <a:t>Although male dominated, less difference in older age groups. </a:t>
            </a:r>
          </a:p>
        </p:txBody>
      </p:sp>
    </p:spTree>
    <p:extLst>
      <p:ext uri="{BB962C8B-B14F-4D97-AF65-F5344CB8AC3E}">
        <p14:creationId xmlns:p14="http://schemas.microsoft.com/office/powerpoint/2010/main" val="25242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614A-2194-4DE8-A69D-7A0C12818E9B}"/>
              </a:ext>
            </a:extLst>
          </p:cNvPr>
          <p:cNvSpPr>
            <a:spLocks noGrp="1"/>
          </p:cNvSpPr>
          <p:nvPr>
            <p:ph type="title"/>
          </p:nvPr>
        </p:nvSpPr>
        <p:spPr>
          <a:xfrm>
            <a:off x="1653363" y="365760"/>
            <a:ext cx="9367203" cy="1188720"/>
          </a:xfrm>
          <a:noFill/>
          <a:ln>
            <a:noFill/>
          </a:ln>
        </p:spPr>
        <p:txBody>
          <a:bodyPr>
            <a:normAutofit/>
          </a:bodyPr>
          <a:lstStyle/>
          <a:p>
            <a:r>
              <a:rPr lang="en-US" dirty="0">
                <a:solidFill>
                  <a:schemeClr val="bg1"/>
                </a:solidFill>
              </a:rPr>
              <a:t>ACCESS BEHAVIOUR OF THE AUDIENCE</a:t>
            </a:r>
            <a:endParaRPr lang="en-GB" dirty="0">
              <a:solidFill>
                <a:schemeClr val="bg1"/>
              </a:solidFill>
            </a:endParaRPr>
          </a:p>
        </p:txBody>
      </p:sp>
      <p:sp>
        <p:nvSpPr>
          <p:cNvPr id="15" name="Freeform: Shape 1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D408498-50DE-44B9-ADC5-E967D24F6DD9}"/>
              </a:ext>
            </a:extLst>
          </p:cNvPr>
          <p:cNvSpPr>
            <a:spLocks noGrp="1"/>
          </p:cNvSpPr>
          <p:nvPr>
            <p:ph idx="1"/>
          </p:nvPr>
        </p:nvSpPr>
        <p:spPr>
          <a:xfrm>
            <a:off x="1653363" y="2176272"/>
            <a:ext cx="9367204" cy="4041648"/>
          </a:xfrm>
        </p:spPr>
        <p:txBody>
          <a:bodyPr anchor="t">
            <a:normAutofit/>
          </a:bodyPr>
          <a:lstStyle/>
          <a:p>
            <a:r>
              <a:rPr lang="en-US" sz="2400" dirty="0">
                <a:solidFill>
                  <a:schemeClr val="bg1"/>
                </a:solidFill>
              </a:rPr>
              <a:t>Insight on the app and device types used by the audience to access content. </a:t>
            </a:r>
          </a:p>
          <a:p>
            <a:r>
              <a:rPr lang="en-US" sz="2400" dirty="0">
                <a:solidFill>
                  <a:schemeClr val="bg1"/>
                </a:solidFill>
              </a:rPr>
              <a:t>Identify preferences in ways to access content using different app and device types.</a:t>
            </a:r>
          </a:p>
        </p:txBody>
      </p:sp>
      <p:pic>
        <p:nvPicPr>
          <p:cNvPr id="6" name="Picture 5" descr="Shape&#10;&#10;Description automatically generated with low confidence">
            <a:extLst>
              <a:ext uri="{FF2B5EF4-FFF2-40B4-BE49-F238E27FC236}">
                <a16:creationId xmlns:a16="http://schemas.microsoft.com/office/drawing/2014/main" id="{BD037BF6-B7DB-4261-9D1C-BF3607DB8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16883"/>
            <a:ext cx="1340069" cy="1340069"/>
          </a:xfrm>
          <a:prstGeom prst="rect">
            <a:avLst/>
          </a:prstGeom>
        </p:spPr>
      </p:pic>
    </p:spTree>
    <p:extLst>
      <p:ext uri="{BB962C8B-B14F-4D97-AF65-F5344CB8AC3E}">
        <p14:creationId xmlns:p14="http://schemas.microsoft.com/office/powerpoint/2010/main" val="7054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2257</TotalTime>
  <Words>1387</Words>
  <Application>Microsoft Office PowerPoint</Application>
  <PresentationFormat>Widescreen</PresentationFormat>
  <Paragraphs>119</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Helvetica Neue</vt:lpstr>
      <vt:lpstr>Arial</vt:lpstr>
      <vt:lpstr>Calibri</vt:lpstr>
      <vt:lpstr>Calibri Light</vt:lpstr>
      <vt:lpstr>Office Theme</vt:lpstr>
      <vt:lpstr>NFL Audience Analysis</vt:lpstr>
      <vt:lpstr>Content</vt:lpstr>
      <vt:lpstr>Introduction</vt:lpstr>
      <vt:lpstr>Key Figures</vt:lpstr>
      <vt:lpstr>Distribution of age range</vt:lpstr>
      <vt:lpstr>Distribution of gender</vt:lpstr>
      <vt:lpstr>Distribution of age by gender</vt:lpstr>
      <vt:lpstr>Distribution of age by gender</vt:lpstr>
      <vt:lpstr>ACCESS BEHAVIOUR OF THE AUDIENCE</vt:lpstr>
      <vt:lpstr>Distribution of app type</vt:lpstr>
      <vt:lpstr>Distribution of device type</vt:lpstr>
      <vt:lpstr>Distribution of app and device type</vt:lpstr>
      <vt:lpstr>Distribution of age range by device type</vt:lpstr>
      <vt:lpstr>How app and device types are used</vt:lpstr>
      <vt:lpstr>App type vs number of *</vt:lpstr>
      <vt:lpstr>Device type vs number of *</vt:lpstr>
      <vt:lpstr>Cross service usage</vt:lpstr>
      <vt:lpstr>Cross service usage</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Gwun Hay Chan</dc:creator>
  <cp:lastModifiedBy>Leon Gwun Hay Chan</cp:lastModifiedBy>
  <cp:revision>39</cp:revision>
  <dcterms:created xsi:type="dcterms:W3CDTF">2021-08-28T20:01:19Z</dcterms:created>
  <dcterms:modified xsi:type="dcterms:W3CDTF">2021-09-01T23:24:30Z</dcterms:modified>
</cp:coreProperties>
</file>