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oppins Medium" charset="1" panose="02000000000000000000"/>
      <p:regular r:id="rId10"/>
    </p:embeddedFont>
    <p:embeddedFont>
      <p:font typeface="Poppins Medium Bold" charset="1" panose="020000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slides/slide1.xml" Type="http://schemas.openxmlformats.org/officeDocument/2006/relationships/slide"/><Relationship Id="rId13" Target="slides/slide2.xml" Type="http://schemas.openxmlformats.org/officeDocument/2006/relationships/slide"/><Relationship Id="rId14" Target="slides/slide3.xml" Type="http://schemas.openxmlformats.org/officeDocument/2006/relationships/slide"/><Relationship Id="rId15" Target="slides/slide4.xml" Type="http://schemas.openxmlformats.org/officeDocument/2006/relationships/slide"/><Relationship Id="rId16" Target="slides/slide5.xml" Type="http://schemas.openxmlformats.org/officeDocument/2006/relationships/slide"/><Relationship Id="rId17" Target="slides/slide6.xml" Type="http://schemas.openxmlformats.org/officeDocument/2006/relationships/slide"/><Relationship Id="rId18" Target="slides/slide7.xml" Type="http://schemas.openxmlformats.org/officeDocument/2006/relationships/slide"/><Relationship Id="rId19" Target="slides/slide8.xml" Type="http://schemas.openxmlformats.org/officeDocument/2006/relationships/slide"/><Relationship Id="rId2" Target="presProps.xml" Type="http://schemas.openxmlformats.org/officeDocument/2006/relationships/presProps"/><Relationship Id="rId20" Target="slides/slide9.xml" Type="http://schemas.openxmlformats.org/officeDocument/2006/relationships/slide"/><Relationship Id="rId21" Target="slides/slide10.xml" Type="http://schemas.openxmlformats.org/officeDocument/2006/relationships/slide"/><Relationship Id="rId22" Target="slides/slide11.xml" Type="http://schemas.openxmlformats.org/officeDocument/2006/relationships/slide"/><Relationship Id="rId23" Target="slides/slide12.xml" Type="http://schemas.openxmlformats.org/officeDocument/2006/relationships/slide"/><Relationship Id="rId24" Target="slides/slide13.xml" Type="http://schemas.openxmlformats.org/officeDocument/2006/relationships/slide"/><Relationship Id="rId25" Target="slides/slide14.xml" Type="http://schemas.openxmlformats.org/officeDocument/2006/relationships/slide"/><Relationship Id="rId26" Target="slides/slide15.xml" Type="http://schemas.openxmlformats.org/officeDocument/2006/relationships/slide"/><Relationship Id="rId27" Target="slides/slide16.xml" Type="http://schemas.openxmlformats.org/officeDocument/2006/relationships/slide"/><Relationship Id="rId28" Target="slides/slide17.xml" Type="http://schemas.openxmlformats.org/officeDocument/2006/relationships/slide"/><Relationship Id="rId29" Target="slides/slide18.xml" Type="http://schemas.openxmlformats.org/officeDocument/2006/relationships/slide"/><Relationship Id="rId3" Target="viewProps.xml" Type="http://schemas.openxmlformats.org/officeDocument/2006/relationships/viewProps"/><Relationship Id="rId30" Target="slides/slide19.xml" Type="http://schemas.openxmlformats.org/officeDocument/2006/relationships/slide"/><Relationship Id="rId31" Target="slides/slide20.xml" Type="http://schemas.openxmlformats.org/officeDocument/2006/relationships/slide"/><Relationship Id="rId32" Target="slides/slide21.xml" Type="http://schemas.openxmlformats.org/officeDocument/2006/relationships/slide"/><Relationship Id="rId33" Target="slides/slide22.xml" Type="http://schemas.openxmlformats.org/officeDocument/2006/relationships/slide"/><Relationship Id="rId34" Target="slides/slide23.xml" Type="http://schemas.openxmlformats.org/officeDocument/2006/relationships/slide"/><Relationship Id="rId35" Target="slides/slide24.xml" Type="http://schemas.openxmlformats.org/officeDocument/2006/relationships/slide"/><Relationship Id="rId36" Target="slides/slide25.xml" Type="http://schemas.openxmlformats.org/officeDocument/2006/relationships/slide"/><Relationship Id="rId37" Target="slides/slide26.xml" Type="http://schemas.openxmlformats.org/officeDocument/2006/relationships/slide"/><Relationship Id="rId38" Target="slides/slide27.xml" Type="http://schemas.openxmlformats.org/officeDocument/2006/relationships/slide"/><Relationship Id="rId39" Target="slides/slide28.xml" Type="http://schemas.openxmlformats.org/officeDocument/2006/relationships/slide"/><Relationship Id="rId4" Target="theme/theme1.xml" Type="http://schemas.openxmlformats.org/officeDocument/2006/relationships/theme"/><Relationship Id="rId40" Target="slides/slide29.xml" Type="http://schemas.openxmlformats.org/officeDocument/2006/relationships/slide"/><Relationship Id="rId41" Target="slides/slide30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jpe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302366" y="7377850"/>
            <a:ext cx="5373895" cy="908677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832920" y="1095086"/>
            <a:ext cx="4073674" cy="1680920"/>
            <a:chOff x="0" y="0"/>
            <a:chExt cx="5431566" cy="224122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5431566" cy="2241227"/>
              <a:chOff x="0" y="0"/>
              <a:chExt cx="633828" cy="261537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0" y="0"/>
                <a:ext cx="633828" cy="261537"/>
              </a:xfrm>
              <a:custGeom>
                <a:avLst/>
                <a:gdLst/>
                <a:ahLst/>
                <a:cxnLst/>
                <a:rect r="r" b="b" t="t" l="l"/>
                <a:pathLst>
                  <a:path h="261537" w="633828">
                    <a:moveTo>
                      <a:pt x="0" y="0"/>
                    </a:moveTo>
                    <a:lnTo>
                      <a:pt x="633828" y="0"/>
                    </a:lnTo>
                    <a:lnTo>
                      <a:pt x="633828" y="261537"/>
                    </a:lnTo>
                    <a:lnTo>
                      <a:pt x="0" y="26153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9525"/>
                <a:ext cx="812800" cy="8032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99"/>
                  </a:lnSpc>
                </a:pPr>
              </a:p>
            </p:txBody>
          </p:sp>
        </p:grpSp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4"/>
            <a:srcRect l="0" t="0" r="0" b="0"/>
            <a:stretch>
              <a:fillRect/>
            </a:stretch>
          </p:blipFill>
          <p:spPr>
            <a:xfrm flipH="false" flipV="false" rot="0">
              <a:off x="79282" y="332030"/>
              <a:ext cx="5352284" cy="1552162"/>
            </a:xfrm>
            <a:prstGeom prst="rect">
              <a:avLst/>
            </a:prstGeom>
          </p:spPr>
        </p:pic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1558609" y="1028700"/>
            <a:ext cx="4615656" cy="1675923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2198971" y="4622903"/>
            <a:ext cx="12842183" cy="984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6999">
                <a:solidFill>
                  <a:srgbClr val="FFFFFF"/>
                </a:solidFill>
                <a:latin typeface="Poppins Medium Bold"/>
              </a:rPr>
              <a:t>Introduction to Golang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302366" y="8571803"/>
            <a:ext cx="5128142" cy="1358958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713752" y="8349870"/>
            <a:ext cx="11330431" cy="133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000">
                <a:solidFill>
                  <a:srgbClr val="FFFFFF"/>
                </a:solidFill>
                <a:latin typeface="Poppins Medium Bold"/>
              </a:rPr>
              <a:t>Calistus Igwilo</a:t>
            </a:r>
          </a:p>
          <a:p>
            <a:pPr>
              <a:lnSpc>
                <a:spcPts val="3600"/>
              </a:lnSpc>
            </a:pPr>
            <a:r>
              <a:rPr lang="en-US" sz="2000">
                <a:solidFill>
                  <a:srgbClr val="FFFFFF"/>
                </a:solidFill>
                <a:latin typeface="Poppins Medium Bold"/>
              </a:rPr>
              <a:t>https://linkedin.com/in/calistus-igwilo</a:t>
            </a:r>
          </a:p>
          <a:p>
            <a:pPr>
              <a:lnSpc>
                <a:spcPts val="3600"/>
              </a:lnSpc>
            </a:pPr>
            <a:r>
              <a:rPr lang="en-US" sz="2000">
                <a:solidFill>
                  <a:srgbClr val="FFFFFF"/>
                </a:solidFill>
                <a:latin typeface="Poppins Medium Bold"/>
              </a:rPr>
              <a:t>https://twitter.com/CalistusIgwilo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198971" y="5683353"/>
            <a:ext cx="12842183" cy="984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6999">
                <a:solidFill>
                  <a:srgbClr val="FFFFFF"/>
                </a:solidFill>
                <a:latin typeface="Poppins Medium Bold"/>
              </a:rPr>
              <a:t>Part 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58019" y="762145"/>
            <a:ext cx="9694464" cy="955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96"/>
              </a:lnSpc>
            </a:pPr>
            <a:r>
              <a:rPr lang="en-US" sz="5600">
                <a:solidFill>
                  <a:srgbClr val="FFFFFF"/>
                </a:solidFill>
                <a:latin typeface="Poppins Medium Bold"/>
              </a:rPr>
              <a:t>Compiled Vs Translated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055307" y="2345985"/>
            <a:ext cx="9694464" cy="824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67"/>
              </a:lnSpc>
            </a:pPr>
            <a:r>
              <a:rPr lang="en-US" sz="4800">
                <a:solidFill>
                  <a:srgbClr val="FFFFFF"/>
                </a:solidFill>
                <a:latin typeface="Poppins Medium Bold"/>
              </a:rPr>
              <a:t>Demo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538228" y="3770185"/>
            <a:ext cx="9211544" cy="2622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036320" indent="-518160" lvl="1">
              <a:lnSpc>
                <a:spcPts val="7008"/>
              </a:lnSpc>
              <a:buFont typeface="Arial"/>
              <a:buChar char="•"/>
            </a:pPr>
            <a:r>
              <a:rPr lang="en-US" sz="4800">
                <a:solidFill>
                  <a:srgbClr val="FFFFFF"/>
                </a:solidFill>
                <a:latin typeface="Poppins Medium Bold"/>
              </a:rPr>
              <a:t>Python for interpreter</a:t>
            </a:r>
          </a:p>
          <a:p>
            <a:pPr>
              <a:lnSpc>
                <a:spcPts val="7008"/>
              </a:lnSpc>
            </a:pPr>
          </a:p>
          <a:p>
            <a:pPr marL="1036320" indent="-518160" lvl="1">
              <a:lnSpc>
                <a:spcPts val="7008"/>
              </a:lnSpc>
              <a:buFont typeface="Arial"/>
              <a:buChar char="•"/>
            </a:pPr>
            <a:r>
              <a:rPr lang="en-US" sz="4800">
                <a:solidFill>
                  <a:srgbClr val="FFFFFF"/>
                </a:solidFill>
                <a:latin typeface="Poppins Medium Bold"/>
              </a:rPr>
              <a:t>C for Compiler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83418" y="783142"/>
            <a:ext cx="9694464" cy="955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96"/>
              </a:lnSpc>
            </a:pPr>
            <a:r>
              <a:rPr lang="en-US" sz="5600">
                <a:solidFill>
                  <a:srgbClr val="FFFFFF"/>
                </a:solidFill>
                <a:latin typeface="Poppins Medium Bold"/>
              </a:rPr>
              <a:t>Efficiency vs Ease of Use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383418" y="2637995"/>
            <a:ext cx="11521165" cy="5919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036320" indent="-518160" lvl="1">
              <a:lnSpc>
                <a:spcPts val="7008"/>
              </a:lnSpc>
              <a:buFont typeface="Arial"/>
              <a:buChar char="•"/>
            </a:pPr>
            <a:r>
              <a:rPr lang="en-US" sz="4800">
                <a:solidFill>
                  <a:srgbClr val="FFFFFF"/>
                </a:solidFill>
                <a:latin typeface="Poppins Medium Bold"/>
              </a:rPr>
              <a:t>Compiled code is fast</a:t>
            </a:r>
          </a:p>
          <a:p>
            <a:pPr>
              <a:lnSpc>
                <a:spcPts val="7008"/>
              </a:lnSpc>
            </a:pPr>
          </a:p>
          <a:p>
            <a:pPr marL="1036320" indent="-518160" lvl="1">
              <a:lnSpc>
                <a:spcPts val="7008"/>
              </a:lnSpc>
              <a:buFont typeface="Arial"/>
              <a:buChar char="•"/>
            </a:pPr>
            <a:r>
              <a:rPr lang="en-US" sz="4800">
                <a:solidFill>
                  <a:srgbClr val="FFFFFF"/>
                </a:solidFill>
                <a:latin typeface="Poppins Medium Bold"/>
              </a:rPr>
              <a:t>Interpreters make coding easier</a:t>
            </a:r>
          </a:p>
          <a:p>
            <a:pPr marL="1554480" indent="-518160" lvl="2">
              <a:lnSpc>
                <a:spcPts val="5256"/>
              </a:lnSpc>
              <a:buFont typeface="Arial"/>
              <a:buChar char="⚬"/>
            </a:pPr>
            <a:r>
              <a:rPr lang="en-US" sz="3600">
                <a:solidFill>
                  <a:srgbClr val="FFFFFF"/>
                </a:solidFill>
                <a:latin typeface="Poppins Medium Bold"/>
              </a:rPr>
              <a:t>Manage memory automatically</a:t>
            </a:r>
          </a:p>
          <a:p>
            <a:pPr marL="1554480" indent="-518160" lvl="2">
              <a:lnSpc>
                <a:spcPts val="6480"/>
              </a:lnSpc>
              <a:buFont typeface="Arial"/>
              <a:buChar char="⚬"/>
            </a:pPr>
            <a:r>
              <a:rPr lang="en-US" sz="3600">
                <a:solidFill>
                  <a:srgbClr val="FFFFFF"/>
                </a:solidFill>
                <a:latin typeface="Poppins Medium Bold"/>
              </a:rPr>
              <a:t>Infer variables</a:t>
            </a:r>
            <a:r>
              <a:rPr lang="en-US" sz="3600">
                <a:solidFill>
                  <a:srgbClr val="FFFFFF"/>
                </a:solidFill>
                <a:latin typeface="Poppins Medium Bold"/>
              </a:rPr>
              <a:t> </a:t>
            </a:r>
          </a:p>
          <a:p>
            <a:pPr>
              <a:lnSpc>
                <a:spcPts val="6480"/>
              </a:lnSpc>
            </a:pPr>
          </a:p>
          <a:p>
            <a:pPr marL="1036320" indent="-518160" lvl="1">
              <a:lnSpc>
                <a:spcPts val="8640"/>
              </a:lnSpc>
              <a:buFont typeface="Arial"/>
              <a:buChar char="•"/>
            </a:pPr>
            <a:r>
              <a:rPr lang="en-US" sz="4800">
                <a:solidFill>
                  <a:srgbClr val="FFFFFF"/>
                </a:solidFill>
                <a:latin typeface="Poppins Medium Bold"/>
              </a:rPr>
              <a:t>Go is a good compromise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96768" y="923925"/>
            <a:ext cx="9694464" cy="955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96"/>
              </a:lnSpc>
            </a:pPr>
            <a:r>
              <a:rPr lang="en-US" sz="5600">
                <a:solidFill>
                  <a:srgbClr val="FFFFFF"/>
                </a:solidFill>
                <a:latin typeface="Poppins Medium Bold"/>
              </a:rPr>
              <a:t>Garbage Collection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110462" y="3302383"/>
            <a:ext cx="12675975" cy="4128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036320" indent="-518160" lvl="1">
              <a:lnSpc>
                <a:spcPts val="7008"/>
              </a:lnSpc>
              <a:buFont typeface="Arial"/>
              <a:buChar char="•"/>
            </a:pPr>
            <a:r>
              <a:rPr lang="en-US" sz="4800">
                <a:solidFill>
                  <a:srgbClr val="FFFFFF"/>
                </a:solidFill>
                <a:latin typeface="Poppins Medium Bold"/>
              </a:rPr>
              <a:t>Automatic memory management</a:t>
            </a:r>
          </a:p>
          <a:p>
            <a:pPr marL="1554480" indent="-518160" lvl="2">
              <a:lnSpc>
                <a:spcPts val="9000"/>
              </a:lnSpc>
              <a:buFont typeface="Arial"/>
              <a:buChar char="⚬"/>
            </a:pPr>
            <a:r>
              <a:rPr lang="en-US" sz="3600">
                <a:solidFill>
                  <a:srgbClr val="FFFFFF"/>
                </a:solidFill>
                <a:latin typeface="Poppins Medium Bold"/>
              </a:rPr>
              <a:t>Where should memory be allocated?</a:t>
            </a:r>
          </a:p>
          <a:p>
            <a:pPr marL="1554480" indent="-518160" lvl="2">
              <a:lnSpc>
                <a:spcPts val="9000"/>
              </a:lnSpc>
              <a:buFont typeface="Arial"/>
              <a:buChar char="⚬"/>
            </a:pPr>
            <a:r>
              <a:rPr lang="en-US" sz="3600">
                <a:solidFill>
                  <a:srgbClr val="FFFFFF"/>
                </a:solidFill>
                <a:latin typeface="Poppins Medium Bold"/>
              </a:rPr>
              <a:t>When can memory be dealocated?</a:t>
            </a:r>
          </a:p>
          <a:p>
            <a:pPr>
              <a:lnSpc>
                <a:spcPts val="8640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96768" y="923925"/>
            <a:ext cx="9694464" cy="955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96"/>
              </a:lnSpc>
            </a:pPr>
            <a:r>
              <a:rPr lang="en-US" sz="5600">
                <a:solidFill>
                  <a:srgbClr val="FFFFFF"/>
                </a:solidFill>
                <a:latin typeface="Poppins Medium Bold"/>
              </a:rPr>
              <a:t>Garbage Collection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110462" y="2859470"/>
            <a:ext cx="12675975" cy="5014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036320" indent="-518160" lvl="1">
              <a:lnSpc>
                <a:spcPts val="7008"/>
              </a:lnSpc>
              <a:buFont typeface="Arial"/>
              <a:buChar char="•"/>
            </a:pPr>
            <a:r>
              <a:rPr lang="en-US" sz="4800">
                <a:solidFill>
                  <a:srgbClr val="FFFFFF"/>
                </a:solidFill>
                <a:latin typeface="Poppins Medium Bold"/>
              </a:rPr>
              <a:t>Memory memory management is hard</a:t>
            </a:r>
          </a:p>
          <a:p>
            <a:pPr marL="1554480" indent="-518160" lvl="2">
              <a:lnSpc>
                <a:spcPts val="9000"/>
              </a:lnSpc>
              <a:buFont typeface="Arial"/>
              <a:buChar char="⚬"/>
            </a:pPr>
            <a:r>
              <a:rPr lang="en-US" sz="3600">
                <a:solidFill>
                  <a:srgbClr val="FFFFFF"/>
                </a:solidFill>
                <a:latin typeface="Poppins Medium Bold"/>
              </a:rPr>
              <a:t>Deallocate too early, false memory accesses</a:t>
            </a:r>
          </a:p>
          <a:p>
            <a:pPr marL="1554480" indent="-518160" lvl="2">
              <a:lnSpc>
                <a:spcPts val="9000"/>
              </a:lnSpc>
              <a:buFont typeface="Arial"/>
              <a:buChar char="⚬"/>
            </a:pPr>
            <a:r>
              <a:rPr lang="en-US" sz="3600">
                <a:solidFill>
                  <a:srgbClr val="FFFFFF"/>
                </a:solidFill>
                <a:latin typeface="Poppins Medium Bold"/>
              </a:rPr>
              <a:t>Deallocate too late, wasted memory</a:t>
            </a:r>
          </a:p>
          <a:p>
            <a:pPr>
              <a:lnSpc>
                <a:spcPts val="8640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96768" y="923925"/>
            <a:ext cx="9694464" cy="955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96"/>
              </a:lnSpc>
            </a:pPr>
            <a:r>
              <a:rPr lang="en-US" sz="5600">
                <a:solidFill>
                  <a:srgbClr val="FFFFFF"/>
                </a:solidFill>
                <a:latin typeface="Poppins Medium Bold"/>
              </a:rPr>
              <a:t>Garbage Collection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110462" y="3873883"/>
            <a:ext cx="12675975" cy="2985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036320" indent="-518160" lvl="1">
              <a:lnSpc>
                <a:spcPts val="7008"/>
              </a:lnSpc>
              <a:buFont typeface="Arial"/>
              <a:buChar char="•"/>
            </a:pPr>
            <a:r>
              <a:rPr lang="en-US" sz="4800">
                <a:solidFill>
                  <a:srgbClr val="FFFFFF"/>
                </a:solidFill>
                <a:latin typeface="Poppins Medium Bold"/>
              </a:rPr>
              <a:t>Go includes garbage collection</a:t>
            </a:r>
          </a:p>
          <a:p>
            <a:pPr marL="1554480" indent="-518160" lvl="2">
              <a:lnSpc>
                <a:spcPts val="9000"/>
              </a:lnSpc>
              <a:buFont typeface="Arial"/>
              <a:buChar char="⚬"/>
            </a:pPr>
            <a:r>
              <a:rPr lang="en-US" sz="3600">
                <a:solidFill>
                  <a:srgbClr val="FFFFFF"/>
                </a:solidFill>
                <a:latin typeface="Poppins Medium Bold"/>
              </a:rPr>
              <a:t>Typicall done by interpreters</a:t>
            </a:r>
          </a:p>
          <a:p>
            <a:pPr>
              <a:lnSpc>
                <a:spcPts val="8640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216932" y="3547507"/>
            <a:ext cx="13392211" cy="6739493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4296768" y="923925"/>
            <a:ext cx="9694464" cy="955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96"/>
              </a:lnSpc>
            </a:pPr>
            <a:r>
              <a:rPr lang="en-US" sz="5600">
                <a:solidFill>
                  <a:srgbClr val="FFFFFF"/>
                </a:solidFill>
                <a:latin typeface="Poppins Medium Bold"/>
              </a:rPr>
              <a:t>Installing Go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651046" y="2463661"/>
            <a:ext cx="6523984" cy="851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036320" indent="-518160" lvl="1">
              <a:lnSpc>
                <a:spcPts val="7008"/>
              </a:lnSpc>
              <a:buFont typeface="Arial"/>
              <a:buChar char="•"/>
            </a:pPr>
            <a:r>
              <a:rPr lang="en-US" sz="4800">
                <a:solidFill>
                  <a:srgbClr val="FFFFFF"/>
                </a:solidFill>
                <a:latin typeface="Poppins Medium Bold"/>
              </a:rPr>
              <a:t>https://go.dev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305804" y="2093288"/>
            <a:ext cx="15344596" cy="697246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4296768" y="923925"/>
            <a:ext cx="9694464" cy="955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96"/>
              </a:lnSpc>
            </a:pPr>
            <a:r>
              <a:rPr lang="en-US" sz="5600">
                <a:solidFill>
                  <a:srgbClr val="FFFFFF"/>
                </a:solidFill>
                <a:latin typeface="Poppins Medium Bold"/>
              </a:rPr>
              <a:t>Installing Go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46316" y="776949"/>
            <a:ext cx="9694464" cy="955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96"/>
              </a:lnSpc>
            </a:pPr>
            <a:r>
              <a:rPr lang="en-US" sz="5600">
                <a:solidFill>
                  <a:srgbClr val="FFFFFF"/>
                </a:solidFill>
                <a:latin typeface="Poppins Medium Bold"/>
              </a:rPr>
              <a:t>Workspaces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546316" y="2399108"/>
            <a:ext cx="9694464" cy="955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96"/>
              </a:lnSpc>
            </a:pPr>
            <a:r>
              <a:rPr lang="en-US" sz="5600">
                <a:solidFill>
                  <a:srgbClr val="FFFFFF"/>
                </a:solidFill>
                <a:latin typeface="Poppins Medium Bold"/>
              </a:rPr>
              <a:t>Hierarchy of directories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546316" y="4443766"/>
            <a:ext cx="9694464" cy="1955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96"/>
              </a:lnSpc>
            </a:pPr>
            <a:r>
              <a:rPr lang="en-US" sz="5600">
                <a:solidFill>
                  <a:srgbClr val="FFFFFF"/>
                </a:solidFill>
                <a:latin typeface="Poppins Medium Bold"/>
              </a:rPr>
              <a:t>Common organisation is good for sharing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46316" y="776949"/>
            <a:ext cx="9694464" cy="955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96"/>
              </a:lnSpc>
            </a:pPr>
            <a:r>
              <a:rPr lang="en-US" sz="5600">
                <a:solidFill>
                  <a:srgbClr val="FFFFFF"/>
                </a:solidFill>
                <a:latin typeface="Poppins Medium Bold"/>
              </a:rPr>
              <a:t>Workspaces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546316" y="2399108"/>
            <a:ext cx="9694464" cy="955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96"/>
              </a:lnSpc>
            </a:pPr>
            <a:r>
              <a:rPr lang="en-US" sz="5600">
                <a:solidFill>
                  <a:srgbClr val="FFFFFF"/>
                </a:solidFill>
                <a:latin typeface="Poppins Medium Bold"/>
              </a:rPr>
              <a:t>Three sub-directories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294357" y="4040456"/>
            <a:ext cx="11353192" cy="3688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06780" indent="-453390" lvl="1">
              <a:lnSpc>
                <a:spcPts val="5922"/>
              </a:lnSpc>
              <a:buFont typeface="Arial"/>
              <a:buChar char="•"/>
            </a:pPr>
            <a:r>
              <a:rPr lang="en-US" sz="4200">
                <a:solidFill>
                  <a:srgbClr val="FFFFFF"/>
                </a:solidFill>
                <a:latin typeface="Poppins Medium Bold"/>
              </a:rPr>
              <a:t>Src - contains source files</a:t>
            </a:r>
          </a:p>
          <a:p>
            <a:pPr>
              <a:lnSpc>
                <a:spcPts val="5922"/>
              </a:lnSpc>
            </a:pPr>
          </a:p>
          <a:p>
            <a:pPr marL="906780" indent="-453390" lvl="1">
              <a:lnSpc>
                <a:spcPts val="5922"/>
              </a:lnSpc>
              <a:buFont typeface="Arial"/>
              <a:buChar char="•"/>
            </a:pPr>
            <a:r>
              <a:rPr lang="en-US" sz="4200">
                <a:solidFill>
                  <a:srgbClr val="FFFFFF"/>
                </a:solidFill>
                <a:latin typeface="Poppins Medium Bold"/>
              </a:rPr>
              <a:t>pkg - contains packages (libraries</a:t>
            </a:r>
            <a:r>
              <a:rPr lang="en-US" sz="4200">
                <a:solidFill>
                  <a:srgbClr val="FFFFFF"/>
                </a:solidFill>
                <a:latin typeface="Poppins Medium"/>
              </a:rPr>
              <a:t>)</a:t>
            </a:r>
          </a:p>
          <a:p>
            <a:pPr>
              <a:lnSpc>
                <a:spcPts val="5922"/>
              </a:lnSpc>
            </a:pPr>
          </a:p>
          <a:p>
            <a:pPr marL="906780" indent="-453390" lvl="1">
              <a:lnSpc>
                <a:spcPts val="5922"/>
              </a:lnSpc>
              <a:buFont typeface="Arial"/>
              <a:buChar char="•"/>
            </a:pPr>
            <a:r>
              <a:rPr lang="en-US" sz="4200">
                <a:solidFill>
                  <a:srgbClr val="FFFFFF"/>
                </a:solidFill>
                <a:latin typeface="Poppins Medium Bold"/>
              </a:rPr>
              <a:t>bin - contains executables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546316" y="8431721"/>
            <a:ext cx="9694464" cy="716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22"/>
              </a:lnSpc>
            </a:pPr>
            <a:r>
              <a:rPr lang="en-US" sz="4200">
                <a:solidFill>
                  <a:srgbClr val="FFFFFF"/>
                </a:solidFill>
                <a:latin typeface="Poppins Medium Bold"/>
              </a:rPr>
              <a:t>Recommended, not enforced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46316" y="1133891"/>
            <a:ext cx="9694464" cy="955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96"/>
              </a:lnSpc>
            </a:pPr>
            <a:r>
              <a:rPr lang="en-US" sz="5600">
                <a:solidFill>
                  <a:srgbClr val="FFFFFF"/>
                </a:solidFill>
                <a:latin typeface="Poppins Medium Bold"/>
              </a:rPr>
              <a:t>Packages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294357" y="3668981"/>
            <a:ext cx="11353192" cy="4431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06780" indent="-453390" lvl="1">
              <a:lnSpc>
                <a:spcPts val="5922"/>
              </a:lnSpc>
              <a:buFont typeface="Arial"/>
              <a:buChar char="•"/>
            </a:pPr>
            <a:r>
              <a:rPr lang="en-US" sz="4200">
                <a:solidFill>
                  <a:srgbClr val="FFFFFF"/>
                </a:solidFill>
                <a:latin typeface="Poppins Medium Bold"/>
              </a:rPr>
              <a:t>Group of related source files</a:t>
            </a:r>
          </a:p>
          <a:p>
            <a:pPr>
              <a:lnSpc>
                <a:spcPts val="5922"/>
              </a:lnSpc>
            </a:pPr>
          </a:p>
          <a:p>
            <a:pPr marL="906780" indent="-453390" lvl="1">
              <a:lnSpc>
                <a:spcPts val="5922"/>
              </a:lnSpc>
              <a:buFont typeface="Arial"/>
              <a:buChar char="•"/>
            </a:pPr>
            <a:r>
              <a:rPr lang="en-US" sz="4200">
                <a:solidFill>
                  <a:srgbClr val="FFFFFF"/>
                </a:solidFill>
                <a:latin typeface="Poppins Medium Bold"/>
              </a:rPr>
              <a:t>Each package can be imported by other packages</a:t>
            </a:r>
          </a:p>
          <a:p>
            <a:pPr>
              <a:lnSpc>
                <a:spcPts val="5922"/>
              </a:lnSpc>
            </a:pPr>
          </a:p>
          <a:p>
            <a:pPr marL="906780" indent="-453390" lvl="1">
              <a:lnSpc>
                <a:spcPts val="5922"/>
              </a:lnSpc>
              <a:buFont typeface="Arial"/>
              <a:buChar char="•"/>
            </a:pPr>
            <a:r>
              <a:rPr lang="en-US" sz="4200">
                <a:solidFill>
                  <a:srgbClr val="FFFFFF"/>
                </a:solidFill>
                <a:latin typeface="Poppins Medium Bold"/>
              </a:rPr>
              <a:t>enables software reuse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96768" y="498539"/>
            <a:ext cx="9694464" cy="955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96"/>
              </a:lnSpc>
            </a:pPr>
            <a:r>
              <a:rPr lang="en-US" sz="5600">
                <a:solidFill>
                  <a:srgbClr val="FFFFFF"/>
                </a:solidFill>
                <a:latin typeface="Poppins Medium Bold"/>
              </a:rPr>
              <a:t>Announcements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62546" y="2028415"/>
            <a:ext cx="17161843" cy="6660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06780" indent="-453390" lvl="1">
              <a:lnSpc>
                <a:spcPts val="5922"/>
              </a:lnSpc>
              <a:buFont typeface="Arial"/>
              <a:buChar char="•"/>
            </a:pPr>
            <a:r>
              <a:rPr lang="en-US" sz="4200">
                <a:solidFill>
                  <a:srgbClr val="FFFFFF"/>
                </a:solidFill>
                <a:latin typeface="Poppins Medium Bold"/>
              </a:rPr>
              <a:t>MPlease join the 5thwork portal if you haven't</a:t>
            </a:r>
          </a:p>
          <a:p>
            <a:pPr marL="1813560" indent="-604520" lvl="2">
              <a:lnSpc>
                <a:spcPts val="5922"/>
              </a:lnSpc>
              <a:buFont typeface="Arial"/>
              <a:buChar char="⚬"/>
            </a:pPr>
            <a:r>
              <a:rPr lang="en-US" sz="4200">
                <a:solidFill>
                  <a:srgbClr val="FFFFFF"/>
                </a:solidFill>
                <a:latin typeface="Poppins Medium Bold"/>
              </a:rPr>
              <a:t>https://5thwork.com/courses/course-v1:NITDA+NITDA0001+2022Q3/about</a:t>
            </a:r>
          </a:p>
          <a:p>
            <a:pPr marL="1813560" indent="-604520" lvl="2">
              <a:lnSpc>
                <a:spcPts val="5922"/>
              </a:lnSpc>
              <a:buFont typeface="Arial"/>
              <a:buChar char="⚬"/>
            </a:pPr>
          </a:p>
          <a:p>
            <a:pPr marL="906780" indent="-453390" lvl="1">
              <a:lnSpc>
                <a:spcPts val="5922"/>
              </a:lnSpc>
              <a:buFont typeface="Arial"/>
              <a:buChar char="•"/>
            </a:pPr>
            <a:r>
              <a:rPr lang="en-US" sz="4200">
                <a:solidFill>
                  <a:srgbClr val="FFFFFF"/>
                </a:solidFill>
                <a:latin typeface="Poppins Medium Bold"/>
              </a:rPr>
              <a:t>Join the course Telegram group for announcements</a:t>
            </a:r>
          </a:p>
          <a:p>
            <a:pPr marL="1813560" indent="-604520" lvl="2">
              <a:lnSpc>
                <a:spcPts val="5922"/>
              </a:lnSpc>
              <a:buFont typeface="Arial"/>
              <a:buChar char="⚬"/>
            </a:pPr>
            <a:r>
              <a:rPr lang="en-US" sz="4200">
                <a:solidFill>
                  <a:srgbClr val="FFFFFF"/>
                </a:solidFill>
                <a:latin typeface="Poppins Medium Bold"/>
              </a:rPr>
              <a:t>https://t.me/+HzLMWqDbYcBhNTU8</a:t>
            </a:r>
          </a:p>
          <a:p>
            <a:pPr>
              <a:lnSpc>
                <a:spcPts val="5922"/>
              </a:lnSpc>
            </a:pPr>
          </a:p>
          <a:p>
            <a:pPr marL="906780" indent="-453390" lvl="1">
              <a:lnSpc>
                <a:spcPts val="5922"/>
              </a:lnSpc>
              <a:buFont typeface="Arial"/>
              <a:buChar char="•"/>
            </a:pPr>
            <a:r>
              <a:rPr lang="en-US" sz="4200">
                <a:solidFill>
                  <a:srgbClr val="FFFFFF"/>
                </a:solidFill>
                <a:latin typeface="Poppins Medium Bold"/>
              </a:rPr>
              <a:t>Precourse extended to 31st December, 2022</a:t>
            </a:r>
          </a:p>
          <a:p>
            <a:pPr>
              <a:lnSpc>
                <a:spcPts val="5922"/>
              </a:lnSpc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65267" y="2802581"/>
            <a:ext cx="5038780" cy="2078265"/>
            <a:chOff x="0" y="0"/>
            <a:chExt cx="1327086" cy="547362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327086" cy="547362"/>
            </a:xfrm>
            <a:custGeom>
              <a:avLst/>
              <a:gdLst/>
              <a:ahLst/>
              <a:cxnLst/>
              <a:rect r="r" b="b" t="t" l="l"/>
              <a:pathLst>
                <a:path h="547362" w="1327086">
                  <a:moveTo>
                    <a:pt x="0" y="0"/>
                  </a:moveTo>
                  <a:lnTo>
                    <a:pt x="1327086" y="0"/>
                  </a:lnTo>
                  <a:lnTo>
                    <a:pt x="1327086" y="547362"/>
                  </a:lnTo>
                  <a:lnTo>
                    <a:pt x="0" y="54736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14300"/>
              <a:ext cx="812800" cy="9271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799755" y="498539"/>
            <a:ext cx="9694464" cy="955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96"/>
              </a:lnSpc>
            </a:pPr>
            <a:r>
              <a:rPr lang="en-US" sz="5600">
                <a:solidFill>
                  <a:srgbClr val="FFFFFF"/>
                </a:solidFill>
                <a:latin typeface="Poppins Medium Bold"/>
              </a:rPr>
              <a:t>Packages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483953" y="2802581"/>
            <a:ext cx="5038780" cy="2078265"/>
            <a:chOff x="0" y="0"/>
            <a:chExt cx="1327086" cy="547362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327086" cy="547362"/>
            </a:xfrm>
            <a:custGeom>
              <a:avLst/>
              <a:gdLst/>
              <a:ahLst/>
              <a:cxnLst/>
              <a:rect r="r" b="b" t="t" l="l"/>
              <a:pathLst>
                <a:path h="547362" w="1327086">
                  <a:moveTo>
                    <a:pt x="0" y="0"/>
                  </a:moveTo>
                  <a:lnTo>
                    <a:pt x="1327086" y="0"/>
                  </a:lnTo>
                  <a:lnTo>
                    <a:pt x="1327086" y="547362"/>
                  </a:lnTo>
                  <a:lnTo>
                    <a:pt x="0" y="54736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14300"/>
              <a:ext cx="812800" cy="9271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464514" y="6734361"/>
            <a:ext cx="5038780" cy="3149090"/>
            <a:chOff x="0" y="0"/>
            <a:chExt cx="1327086" cy="829390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327086" cy="829390"/>
            </a:xfrm>
            <a:custGeom>
              <a:avLst/>
              <a:gdLst/>
              <a:ahLst/>
              <a:cxnLst/>
              <a:rect r="r" b="b" t="t" l="l"/>
              <a:pathLst>
                <a:path h="829390" w="1327086">
                  <a:moveTo>
                    <a:pt x="0" y="0"/>
                  </a:moveTo>
                  <a:lnTo>
                    <a:pt x="1327086" y="0"/>
                  </a:lnTo>
                  <a:lnTo>
                    <a:pt x="1327086" y="829390"/>
                  </a:lnTo>
                  <a:lnTo>
                    <a:pt x="0" y="82939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14300"/>
              <a:ext cx="812800" cy="9271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988506" y="2950936"/>
            <a:ext cx="4592301" cy="1705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12"/>
              </a:lnSpc>
            </a:pPr>
            <a:r>
              <a:rPr lang="en-US" sz="3200">
                <a:solidFill>
                  <a:srgbClr val="141414"/>
                </a:solidFill>
                <a:latin typeface="Poppins Medium Bold"/>
              </a:rPr>
              <a:t>Package calispkg</a:t>
            </a:r>
          </a:p>
          <a:p>
            <a:pPr>
              <a:lnSpc>
                <a:spcPts val="4512"/>
              </a:lnSpc>
            </a:pPr>
            <a:r>
              <a:rPr lang="en-US" sz="3200">
                <a:solidFill>
                  <a:srgbClr val="141414"/>
                </a:solidFill>
                <a:latin typeface="Poppins Medium Bold"/>
              </a:rPr>
              <a:t>.</a:t>
            </a:r>
          </a:p>
          <a:p>
            <a:pPr>
              <a:lnSpc>
                <a:spcPts val="4512"/>
              </a:lnSpc>
            </a:pPr>
            <a:r>
              <a:rPr lang="en-US" sz="3200">
                <a:solidFill>
                  <a:srgbClr val="141414"/>
                </a:solidFill>
                <a:latin typeface="Poppins Medium Bold"/>
              </a:rPr>
              <a:t>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707192" y="2950936"/>
            <a:ext cx="4592301" cy="1705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12"/>
              </a:lnSpc>
            </a:pPr>
            <a:r>
              <a:rPr lang="en-US" sz="3200">
                <a:solidFill>
                  <a:srgbClr val="141414"/>
                </a:solidFill>
                <a:latin typeface="Poppins Medium Bold"/>
              </a:rPr>
              <a:t>Package yusufpkg</a:t>
            </a:r>
          </a:p>
          <a:p>
            <a:pPr>
              <a:lnSpc>
                <a:spcPts val="4512"/>
              </a:lnSpc>
            </a:pPr>
            <a:r>
              <a:rPr lang="en-US" sz="3200">
                <a:solidFill>
                  <a:srgbClr val="141414"/>
                </a:solidFill>
                <a:latin typeface="Poppins Medium Bold"/>
              </a:rPr>
              <a:t>.</a:t>
            </a:r>
          </a:p>
          <a:p>
            <a:pPr>
              <a:lnSpc>
                <a:spcPts val="4512"/>
              </a:lnSpc>
            </a:pPr>
            <a:r>
              <a:rPr lang="en-US" sz="3200">
                <a:solidFill>
                  <a:srgbClr val="141414"/>
                </a:solidFill>
                <a:latin typeface="Poppins Medium Bold"/>
              </a:rPr>
              <a:t>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847849" y="7326390"/>
            <a:ext cx="4592301" cy="2276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12"/>
              </a:lnSpc>
            </a:pPr>
            <a:r>
              <a:rPr lang="en-US" sz="3200">
                <a:solidFill>
                  <a:srgbClr val="141414"/>
                </a:solidFill>
                <a:latin typeface="Poppins Medium Bold"/>
              </a:rPr>
              <a:t>import  (</a:t>
            </a:r>
          </a:p>
          <a:p>
            <a:pPr>
              <a:lnSpc>
                <a:spcPts val="4512"/>
              </a:lnSpc>
            </a:pPr>
            <a:r>
              <a:rPr lang="en-US" sz="3200">
                <a:solidFill>
                  <a:srgbClr val="141414"/>
                </a:solidFill>
                <a:latin typeface="Poppins Medium"/>
              </a:rPr>
              <a:t>        "calispkg"</a:t>
            </a:r>
          </a:p>
          <a:p>
            <a:pPr>
              <a:lnSpc>
                <a:spcPts val="4512"/>
              </a:lnSpc>
            </a:pPr>
            <a:r>
              <a:rPr lang="en-US" sz="3200">
                <a:solidFill>
                  <a:srgbClr val="141414"/>
                </a:solidFill>
                <a:latin typeface="Poppins Medium"/>
              </a:rPr>
              <a:t>        "yusufpkg</a:t>
            </a:r>
          </a:p>
          <a:p>
            <a:pPr>
              <a:lnSpc>
                <a:spcPts val="4512"/>
              </a:lnSpc>
            </a:pPr>
            <a:r>
              <a:rPr lang="en-US" sz="3200">
                <a:solidFill>
                  <a:srgbClr val="141414"/>
                </a:solidFill>
                <a:latin typeface="Poppins Medium"/>
              </a:rPr>
              <a:t>)</a:t>
            </a:r>
          </a:p>
        </p:txBody>
      </p:sp>
      <p:sp>
        <p:nvSpPr>
          <p:cNvPr name="AutoShape 15" id="15"/>
          <p:cNvSpPr/>
          <p:nvPr/>
        </p:nvSpPr>
        <p:spPr>
          <a:xfrm rot="2145086">
            <a:off x="5786687" y="5796387"/>
            <a:ext cx="3145545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6" id="16"/>
          <p:cNvSpPr/>
          <p:nvPr/>
        </p:nvSpPr>
        <p:spPr>
          <a:xfrm rot="8760369">
            <a:off x="8700651" y="5788657"/>
            <a:ext cx="3314783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7" id="17"/>
          <p:cNvSpPr txBox="true"/>
          <p:nvPr/>
        </p:nvSpPr>
        <p:spPr>
          <a:xfrm rot="0">
            <a:off x="3553221" y="1984193"/>
            <a:ext cx="9694464" cy="608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76"/>
              </a:lnSpc>
            </a:pPr>
            <a:r>
              <a:rPr lang="en-US" sz="3600">
                <a:solidFill>
                  <a:srgbClr val="FFFFFF"/>
                </a:solidFill>
                <a:latin typeface="Poppins Medium Bold"/>
              </a:rPr>
              <a:t>First line of code identifies the package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99755" y="498539"/>
            <a:ext cx="9694464" cy="955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96"/>
              </a:lnSpc>
            </a:pPr>
            <a:r>
              <a:rPr lang="en-US" sz="5600">
                <a:solidFill>
                  <a:srgbClr val="FFFFFF"/>
                </a:solidFill>
                <a:latin typeface="Poppins Medium Bold"/>
              </a:rPr>
              <a:t>Package main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159360" y="2704424"/>
            <a:ext cx="10975254" cy="5076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77240" indent="-388620" lvl="1">
              <a:lnSpc>
                <a:spcPts val="5076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Poppins Medium Bold"/>
              </a:rPr>
              <a:t>There must be one package called main</a:t>
            </a:r>
          </a:p>
          <a:p>
            <a:pPr>
              <a:lnSpc>
                <a:spcPts val="5076"/>
              </a:lnSpc>
            </a:pPr>
          </a:p>
          <a:p>
            <a:pPr marL="777240" indent="-388620" lvl="1">
              <a:lnSpc>
                <a:spcPts val="5076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Poppins Medium Bold"/>
              </a:rPr>
              <a:t>Building the main package generates an executable</a:t>
            </a:r>
          </a:p>
          <a:p>
            <a:pPr>
              <a:lnSpc>
                <a:spcPts val="5076"/>
              </a:lnSpc>
            </a:pPr>
          </a:p>
          <a:p>
            <a:pPr marL="777240" indent="-388620" lvl="1">
              <a:lnSpc>
                <a:spcPts val="5076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Poppins Medium Bold"/>
              </a:rPr>
              <a:t>main package needs a main() function</a:t>
            </a:r>
          </a:p>
          <a:p>
            <a:pPr>
              <a:lnSpc>
                <a:spcPts val="5076"/>
              </a:lnSpc>
            </a:pPr>
          </a:p>
          <a:p>
            <a:pPr marL="777240" indent="-388620" lvl="1">
              <a:lnSpc>
                <a:spcPts val="5076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Poppins Medium Bold"/>
              </a:rPr>
              <a:t>main() is where exection starts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216694" y="2593415"/>
            <a:ext cx="13200083" cy="5645319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799755" y="498539"/>
            <a:ext cx="9694464" cy="955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96"/>
              </a:lnSpc>
            </a:pPr>
            <a:r>
              <a:rPr lang="en-US" sz="5600">
                <a:solidFill>
                  <a:srgbClr val="FFFFFF"/>
                </a:solidFill>
                <a:latin typeface="Poppins Medium Bold"/>
              </a:rPr>
              <a:t>Package main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99755" y="498539"/>
            <a:ext cx="9694464" cy="955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96"/>
              </a:lnSpc>
            </a:pPr>
            <a:r>
              <a:rPr lang="en-US" sz="5600">
                <a:solidFill>
                  <a:srgbClr val="FFFFFF"/>
                </a:solidFill>
                <a:latin typeface="Poppins Medium Bold"/>
              </a:rPr>
              <a:t>Go Tool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212342" y="3279671"/>
            <a:ext cx="9694464" cy="6660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06780" indent="-453390" lvl="1">
              <a:lnSpc>
                <a:spcPts val="5922"/>
              </a:lnSpc>
              <a:buFont typeface="Arial"/>
              <a:buChar char="•"/>
            </a:pPr>
            <a:r>
              <a:rPr lang="en-US" sz="4200">
                <a:solidFill>
                  <a:srgbClr val="FFFFFF"/>
                </a:solidFill>
                <a:latin typeface="Poppins Medium Bold"/>
              </a:rPr>
              <a:t>import keyword is used to access other packages</a:t>
            </a:r>
          </a:p>
          <a:p>
            <a:pPr>
              <a:lnSpc>
                <a:spcPts val="5922"/>
              </a:lnSpc>
            </a:pPr>
          </a:p>
          <a:p>
            <a:pPr marL="906780" indent="-453390" lvl="1">
              <a:lnSpc>
                <a:spcPts val="5922"/>
              </a:lnSpc>
              <a:buFont typeface="Arial"/>
              <a:buChar char="•"/>
            </a:pPr>
            <a:r>
              <a:rPr lang="en-US" sz="4200">
                <a:solidFill>
                  <a:srgbClr val="FFFFFF"/>
                </a:solidFill>
                <a:latin typeface="Poppins Medium Bold"/>
              </a:rPr>
              <a:t>Go standard library includes many packages</a:t>
            </a:r>
          </a:p>
          <a:p>
            <a:pPr marL="1813560" indent="-604520" lvl="2">
              <a:lnSpc>
                <a:spcPts val="5922"/>
              </a:lnSpc>
              <a:buFont typeface="Arial"/>
              <a:buChar char="⚬"/>
            </a:pPr>
            <a:r>
              <a:rPr lang="en-US" sz="4200">
                <a:solidFill>
                  <a:srgbClr val="FFFFFF"/>
                </a:solidFill>
                <a:latin typeface="Poppins Medium Bold"/>
              </a:rPr>
              <a:t>fmt</a:t>
            </a:r>
          </a:p>
          <a:p>
            <a:pPr marL="1813560" indent="-604520" lvl="2">
              <a:lnSpc>
                <a:spcPts val="5922"/>
              </a:lnSpc>
              <a:buFont typeface="Arial"/>
              <a:buChar char="⚬"/>
            </a:pPr>
          </a:p>
          <a:p>
            <a:pPr marL="906780" indent="-453390" lvl="1">
              <a:lnSpc>
                <a:spcPts val="5922"/>
              </a:lnSpc>
              <a:buFont typeface="Arial"/>
              <a:buChar char="•"/>
            </a:pPr>
            <a:r>
              <a:rPr lang="en-US" sz="4200">
                <a:solidFill>
                  <a:srgbClr val="FFFFFF"/>
                </a:solidFill>
                <a:latin typeface="Poppins Medium Bold"/>
              </a:rPr>
              <a:t>Searches directories specified by GOROOT and GOPATH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582445" y="2036711"/>
            <a:ext cx="4508315" cy="955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96"/>
              </a:lnSpc>
            </a:pPr>
            <a:r>
              <a:rPr lang="en-US" sz="5600">
                <a:solidFill>
                  <a:srgbClr val="FFFFFF"/>
                </a:solidFill>
                <a:latin typeface="Poppins Medium Bold"/>
              </a:rPr>
              <a:t>import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99755" y="498539"/>
            <a:ext cx="9694464" cy="955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96"/>
              </a:lnSpc>
            </a:pPr>
            <a:r>
              <a:rPr lang="en-US" sz="5600">
                <a:solidFill>
                  <a:srgbClr val="FFFFFF"/>
                </a:solidFill>
                <a:latin typeface="Poppins Medium Bold"/>
              </a:rPr>
              <a:t>Go Tool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799755" y="2669140"/>
            <a:ext cx="9694464" cy="7403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06780" indent="-453390" lvl="1">
              <a:lnSpc>
                <a:spcPts val="5922"/>
              </a:lnSpc>
              <a:buFont typeface="Arial"/>
              <a:buChar char="•"/>
            </a:pPr>
            <a:r>
              <a:rPr lang="en-US" sz="4200">
                <a:solidFill>
                  <a:srgbClr val="FFFFFF"/>
                </a:solidFill>
                <a:latin typeface="Poppins Medium Bold"/>
              </a:rPr>
              <a:t>Compiles the program</a:t>
            </a:r>
          </a:p>
          <a:p>
            <a:pPr>
              <a:lnSpc>
                <a:spcPts val="5922"/>
              </a:lnSpc>
            </a:pPr>
          </a:p>
          <a:p>
            <a:pPr marL="1813560" indent="-604520" lvl="2">
              <a:lnSpc>
                <a:spcPts val="5922"/>
              </a:lnSpc>
              <a:buFont typeface="Arial"/>
              <a:buChar char="⚬"/>
            </a:pPr>
            <a:r>
              <a:rPr lang="en-US" sz="4200">
                <a:solidFill>
                  <a:srgbClr val="FFFFFF"/>
                </a:solidFill>
                <a:latin typeface="Poppins Medium Bold"/>
              </a:rPr>
              <a:t>arguements can be a list of packages of go files</a:t>
            </a:r>
          </a:p>
          <a:p>
            <a:pPr>
              <a:lnSpc>
                <a:spcPts val="5922"/>
              </a:lnSpc>
            </a:pPr>
          </a:p>
          <a:p>
            <a:pPr marL="1813560" indent="-604520" lvl="2">
              <a:lnSpc>
                <a:spcPts val="5922"/>
              </a:lnSpc>
              <a:buFont typeface="Arial"/>
              <a:buChar char="⚬"/>
            </a:pPr>
            <a:r>
              <a:rPr lang="en-US" sz="4200">
                <a:solidFill>
                  <a:srgbClr val="FFFFFF"/>
                </a:solidFill>
                <a:latin typeface="Poppins Medium"/>
              </a:rPr>
              <a:t>creates an executable for the main package</a:t>
            </a:r>
          </a:p>
          <a:p>
            <a:pPr>
              <a:lnSpc>
                <a:spcPts val="5922"/>
              </a:lnSpc>
            </a:pPr>
          </a:p>
          <a:p>
            <a:pPr marL="1813560" indent="-604520" lvl="2">
              <a:lnSpc>
                <a:spcPts val="5922"/>
              </a:lnSpc>
              <a:buFont typeface="Arial"/>
              <a:buChar char="⚬"/>
            </a:pPr>
            <a:r>
              <a:rPr lang="en-US" sz="4200">
                <a:solidFill>
                  <a:srgbClr val="FFFFFF"/>
                </a:solidFill>
                <a:latin typeface="Poppins Medium"/>
              </a:rPr>
              <a:t>.exe suffix for windows executables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540452" y="1349311"/>
            <a:ext cx="4508315" cy="955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96"/>
              </a:lnSpc>
            </a:pPr>
            <a:r>
              <a:rPr lang="en-US" sz="5600">
                <a:solidFill>
                  <a:srgbClr val="FFFFFF"/>
                </a:solidFill>
                <a:latin typeface="Poppins Medium Bold"/>
              </a:rPr>
              <a:t>go build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99755" y="498539"/>
            <a:ext cx="9694464" cy="955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96"/>
              </a:lnSpc>
            </a:pPr>
            <a:r>
              <a:rPr lang="en-US" sz="5600">
                <a:solidFill>
                  <a:srgbClr val="FFFFFF"/>
                </a:solidFill>
                <a:latin typeface="Poppins Medium Bold"/>
              </a:rPr>
              <a:t>Go Tool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589790" y="2539913"/>
            <a:ext cx="9694464" cy="2202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06780" indent="-453390" lvl="1">
              <a:lnSpc>
                <a:spcPts val="5922"/>
              </a:lnSpc>
              <a:buFont typeface="Arial"/>
              <a:buChar char="•"/>
            </a:pPr>
            <a:r>
              <a:rPr lang="en-US" sz="4200">
                <a:solidFill>
                  <a:srgbClr val="FFFFFF"/>
                </a:solidFill>
                <a:latin typeface="Poppins Medium Bold"/>
              </a:rPr>
              <a:t>Prints documentation for the package</a:t>
            </a:r>
          </a:p>
          <a:p>
            <a:pPr marL="1813560" indent="-604520" lvl="2">
              <a:lnSpc>
                <a:spcPts val="5922"/>
              </a:lnSpc>
              <a:buFont typeface="Arial"/>
              <a:buChar char="⚬"/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540452" y="1349311"/>
            <a:ext cx="4508315" cy="955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96"/>
              </a:lnSpc>
            </a:pPr>
            <a:r>
              <a:rPr lang="en-US" sz="5600">
                <a:solidFill>
                  <a:srgbClr val="FFFFFF"/>
                </a:solidFill>
                <a:latin typeface="Poppins Medium Bold"/>
              </a:rPr>
              <a:t>go doc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188935" y="5038725"/>
            <a:ext cx="4508315" cy="955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96"/>
              </a:lnSpc>
            </a:pPr>
            <a:r>
              <a:rPr lang="en-US" sz="5600">
                <a:solidFill>
                  <a:srgbClr val="FFFFFF"/>
                </a:solidFill>
                <a:latin typeface="Poppins Medium Bold"/>
              </a:rPr>
              <a:t>go fmt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589790" y="6085422"/>
            <a:ext cx="9694464" cy="716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06780" indent="-453390" lvl="1">
              <a:lnSpc>
                <a:spcPts val="5922"/>
              </a:lnSpc>
              <a:buFont typeface="Arial"/>
              <a:buChar char="•"/>
            </a:pPr>
            <a:r>
              <a:rPr lang="en-US" sz="4200">
                <a:solidFill>
                  <a:srgbClr val="FFFFFF"/>
                </a:solidFill>
                <a:latin typeface="Poppins Medium Bold"/>
              </a:rPr>
              <a:t>formats go source files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188935" y="7584732"/>
            <a:ext cx="4508315" cy="955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96"/>
              </a:lnSpc>
            </a:pPr>
            <a:r>
              <a:rPr lang="en-US" sz="5600">
                <a:solidFill>
                  <a:srgbClr val="FFFFFF"/>
                </a:solidFill>
                <a:latin typeface="Poppins Medium Bold"/>
              </a:rPr>
              <a:t>go get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589790" y="8778405"/>
            <a:ext cx="11794120" cy="716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06780" indent="-453390" lvl="1">
              <a:lnSpc>
                <a:spcPts val="5922"/>
              </a:lnSpc>
              <a:buFont typeface="Arial"/>
              <a:buChar char="•"/>
            </a:pPr>
            <a:r>
              <a:rPr lang="en-US" sz="4200">
                <a:solidFill>
                  <a:srgbClr val="FFFFFF"/>
                </a:solidFill>
                <a:latin typeface="Poppins Medium"/>
              </a:rPr>
              <a:t>downloads packages and installs them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99755" y="498539"/>
            <a:ext cx="9694464" cy="955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96"/>
              </a:lnSpc>
            </a:pPr>
            <a:r>
              <a:rPr lang="en-US" sz="5600">
                <a:solidFill>
                  <a:srgbClr val="FFFFFF"/>
                </a:solidFill>
                <a:latin typeface="Poppins Medium Bold"/>
              </a:rPr>
              <a:t>Variables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95650" y="1561145"/>
            <a:ext cx="13263879" cy="716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813560" indent="-604520" lvl="2">
              <a:lnSpc>
                <a:spcPts val="5922"/>
              </a:lnSpc>
              <a:buFont typeface="Arial"/>
              <a:buChar char="⚬"/>
            </a:pPr>
            <a:r>
              <a:rPr lang="en-US" sz="4200">
                <a:solidFill>
                  <a:srgbClr val="FFFFFF"/>
                </a:solidFill>
                <a:latin typeface="Poppins Medium Bold"/>
              </a:rPr>
              <a:t>container that holds data in the memory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95650" y="2999594"/>
            <a:ext cx="4508315" cy="955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96"/>
              </a:lnSpc>
            </a:pPr>
            <a:r>
              <a:rPr lang="en-US" sz="5600">
                <a:solidFill>
                  <a:srgbClr val="FFFFFF"/>
                </a:solidFill>
                <a:latin typeface="Poppins Medium Bold"/>
              </a:rPr>
              <a:t>Naming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760426" y="4000405"/>
            <a:ext cx="12466010" cy="4164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06780" indent="-453390" lvl="1">
              <a:lnSpc>
                <a:spcPts val="8400"/>
              </a:lnSpc>
              <a:buFont typeface="Arial"/>
              <a:buChar char="•"/>
            </a:pPr>
            <a:r>
              <a:rPr lang="en-US" sz="4200">
                <a:solidFill>
                  <a:srgbClr val="FFFFFF"/>
                </a:solidFill>
                <a:latin typeface="Poppins Medium Bold"/>
              </a:rPr>
              <a:t>Names must start with a letter</a:t>
            </a:r>
          </a:p>
          <a:p>
            <a:pPr marL="906780" indent="-453390" lvl="1">
              <a:lnSpc>
                <a:spcPts val="8400"/>
              </a:lnSpc>
              <a:buFont typeface="Arial"/>
              <a:buChar char="•"/>
            </a:pPr>
            <a:r>
              <a:rPr lang="en-US" sz="4200">
                <a:solidFill>
                  <a:srgbClr val="FFFFFF"/>
                </a:solidFill>
                <a:latin typeface="Poppins Medium Bold"/>
              </a:rPr>
              <a:t>Any number of letters, digits, underscores</a:t>
            </a:r>
          </a:p>
          <a:p>
            <a:pPr marL="906780" indent="-453390" lvl="1">
              <a:lnSpc>
                <a:spcPts val="8400"/>
              </a:lnSpc>
              <a:buFont typeface="Arial"/>
              <a:buChar char="•"/>
            </a:pPr>
            <a:r>
              <a:rPr lang="en-US" sz="4200">
                <a:solidFill>
                  <a:srgbClr val="FFFFFF"/>
                </a:solidFill>
                <a:latin typeface="Poppins Medium Bold"/>
              </a:rPr>
              <a:t>Case sensitive</a:t>
            </a:r>
          </a:p>
          <a:p>
            <a:pPr marL="906780" indent="-453390" lvl="1">
              <a:lnSpc>
                <a:spcPts val="8400"/>
              </a:lnSpc>
              <a:buFont typeface="Arial"/>
              <a:buChar char="•"/>
            </a:pPr>
            <a:r>
              <a:rPr lang="en-US" sz="4200">
                <a:solidFill>
                  <a:srgbClr val="FFFFFF"/>
                </a:solidFill>
                <a:latin typeface="Poppins Medium Bold"/>
              </a:rPr>
              <a:t>Don't use kewords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97436" y="569418"/>
            <a:ext cx="9694464" cy="955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96"/>
              </a:lnSpc>
            </a:pPr>
            <a:r>
              <a:rPr lang="en-US" sz="5600">
                <a:solidFill>
                  <a:srgbClr val="FFFFFF"/>
                </a:solidFill>
                <a:latin typeface="Poppins Medium Bold"/>
              </a:rPr>
              <a:t>Variables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697436" y="2715590"/>
            <a:ext cx="12466010" cy="2030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06780" indent="-453390" lvl="1">
              <a:lnSpc>
                <a:spcPts val="8400"/>
              </a:lnSpc>
              <a:buFont typeface="Arial"/>
              <a:buChar char="•"/>
            </a:pPr>
            <a:r>
              <a:rPr lang="en-US" sz="4200">
                <a:solidFill>
                  <a:srgbClr val="FFFFFF"/>
                </a:solidFill>
                <a:latin typeface="Poppins Medium Bold"/>
              </a:rPr>
              <a:t>Must have a </a:t>
            </a:r>
            <a:r>
              <a:rPr lang="en-US" sz="4200">
                <a:solidFill>
                  <a:srgbClr val="FF914D"/>
                </a:solidFill>
                <a:latin typeface="Poppins Medium Bold"/>
              </a:rPr>
              <a:t>name</a:t>
            </a:r>
            <a:r>
              <a:rPr lang="en-US" sz="4200">
                <a:solidFill>
                  <a:srgbClr val="FFFFFF"/>
                </a:solidFill>
                <a:latin typeface="Poppins Medium Bold"/>
              </a:rPr>
              <a:t> and a </a:t>
            </a:r>
            <a:r>
              <a:rPr lang="en-US" sz="4200">
                <a:solidFill>
                  <a:srgbClr val="FF914D"/>
                </a:solidFill>
                <a:latin typeface="Poppins Medium Bold"/>
              </a:rPr>
              <a:t>type</a:t>
            </a:r>
          </a:p>
          <a:p>
            <a:pPr marL="906780" indent="-453390" lvl="1">
              <a:lnSpc>
                <a:spcPts val="8400"/>
              </a:lnSpc>
              <a:buFont typeface="Arial"/>
              <a:buChar char="•"/>
            </a:pPr>
            <a:r>
              <a:rPr lang="en-US" sz="4200">
                <a:solidFill>
                  <a:srgbClr val="FFFFFF"/>
                </a:solidFill>
                <a:latin typeface="Poppins Medium Bold"/>
              </a:rPr>
              <a:t>Must have </a:t>
            </a:r>
            <a:r>
              <a:rPr lang="en-US" sz="4200">
                <a:solidFill>
                  <a:srgbClr val="FF914D"/>
                </a:solidFill>
                <a:latin typeface="Poppins Medium Bold"/>
              </a:rPr>
              <a:t>declaration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238020" y="4819650"/>
            <a:ext cx="4907250" cy="963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</a:pPr>
            <a:r>
              <a:rPr lang="en-US" sz="4200">
                <a:solidFill>
                  <a:srgbClr val="FFFFFF"/>
                </a:solidFill>
                <a:latin typeface="Poppins Medium Bold"/>
              </a:rPr>
              <a:t>var    x   int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976336" y="6513576"/>
            <a:ext cx="2261684" cy="741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400"/>
              </a:lnSpc>
            </a:pPr>
            <a:r>
              <a:rPr lang="en-US" sz="3200">
                <a:solidFill>
                  <a:srgbClr val="FFFFFF"/>
                </a:solidFill>
                <a:latin typeface="Poppins Medium Bold"/>
              </a:rPr>
              <a:t>keyword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173236" y="6542249"/>
            <a:ext cx="2261684" cy="741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400"/>
              </a:lnSpc>
            </a:pPr>
            <a:r>
              <a:rPr lang="en-US" sz="3200">
                <a:solidFill>
                  <a:srgbClr val="FFFFFF"/>
                </a:solidFill>
                <a:latin typeface="Poppins Medium Bold"/>
              </a:rPr>
              <a:t>name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868761" y="6513576"/>
            <a:ext cx="2261684" cy="741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400"/>
              </a:lnSpc>
            </a:pPr>
            <a:r>
              <a:rPr lang="en-US" sz="3200">
                <a:solidFill>
                  <a:srgbClr val="FFFFFF"/>
                </a:solidFill>
                <a:latin typeface="Poppins Medium Bold"/>
              </a:rPr>
              <a:t>type</a:t>
            </a:r>
          </a:p>
        </p:txBody>
      </p:sp>
      <p:sp>
        <p:nvSpPr>
          <p:cNvPr name="AutoShape 8" id="8"/>
          <p:cNvSpPr/>
          <p:nvPr/>
        </p:nvSpPr>
        <p:spPr>
          <a:xfrm rot="-2686448">
            <a:off x="4148037" y="6258115"/>
            <a:ext cx="1401606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9" id="9"/>
          <p:cNvSpPr/>
          <p:nvPr/>
        </p:nvSpPr>
        <p:spPr>
          <a:xfrm rot="-5217994">
            <a:off x="6329445" y="6258115"/>
            <a:ext cx="988556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" id="10"/>
          <p:cNvSpPr/>
          <p:nvPr/>
        </p:nvSpPr>
        <p:spPr>
          <a:xfrm rot="-8100000">
            <a:off x="7970252" y="6237189"/>
            <a:ext cx="1375131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1" id="11"/>
          <p:cNvSpPr txBox="true"/>
          <p:nvPr/>
        </p:nvSpPr>
        <p:spPr>
          <a:xfrm rot="0">
            <a:off x="2697436" y="7950679"/>
            <a:ext cx="11584154" cy="963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06780" indent="-453390" lvl="1">
              <a:lnSpc>
                <a:spcPts val="8400"/>
              </a:lnSpc>
              <a:buFont typeface="Arial"/>
              <a:buChar char="•"/>
            </a:pPr>
            <a:r>
              <a:rPr lang="en-US" sz="4200">
                <a:solidFill>
                  <a:srgbClr val="FFFFFF"/>
                </a:solidFill>
                <a:latin typeface="Poppins Medium Bold"/>
              </a:rPr>
              <a:t>Can declare many on the same line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850453" y="8769995"/>
            <a:ext cx="4907250" cy="963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</a:pPr>
            <a:r>
              <a:rPr lang="en-US" sz="4200">
                <a:solidFill>
                  <a:srgbClr val="FFFFFF"/>
                </a:solidFill>
                <a:latin typeface="Poppins Medium Bold"/>
              </a:rPr>
              <a:t>var    x,   y,   int 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97436" y="569418"/>
            <a:ext cx="9694464" cy="955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96"/>
              </a:lnSpc>
            </a:pPr>
            <a:r>
              <a:rPr lang="en-US" sz="5600">
                <a:solidFill>
                  <a:srgbClr val="FFFFFF"/>
                </a:solidFill>
                <a:latin typeface="Poppins Medium Bold"/>
              </a:rPr>
              <a:t>Variables Types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697436" y="2090268"/>
            <a:ext cx="12466010" cy="2364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06780" indent="-453390" lvl="1">
              <a:lnSpc>
                <a:spcPts val="6300"/>
              </a:lnSpc>
              <a:buFont typeface="Arial"/>
              <a:buChar char="•"/>
            </a:pPr>
            <a:r>
              <a:rPr lang="en-US" sz="4200">
                <a:solidFill>
                  <a:srgbClr val="FFFFFF"/>
                </a:solidFill>
                <a:latin typeface="Poppins Medium Bold"/>
              </a:rPr>
              <a:t>Types defines the values a variable might take and the operations that can be performed on it.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697436" y="4915003"/>
            <a:ext cx="11584154" cy="2364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06780" indent="-453390" lvl="1">
              <a:lnSpc>
                <a:spcPts val="6300"/>
              </a:lnSpc>
              <a:buFont typeface="Arial"/>
              <a:buChar char="•"/>
            </a:pPr>
            <a:r>
              <a:rPr lang="en-US" sz="4200">
                <a:solidFill>
                  <a:srgbClr val="FFFFFF"/>
                </a:solidFill>
                <a:latin typeface="Poppins Medium Bold"/>
              </a:rPr>
              <a:t>Integer</a:t>
            </a:r>
          </a:p>
          <a:p>
            <a:pPr marL="1813560" indent="-604520" lvl="2">
              <a:lnSpc>
                <a:spcPts val="6300"/>
              </a:lnSpc>
              <a:buFont typeface="Arial"/>
              <a:buChar char="⚬"/>
            </a:pPr>
            <a:r>
              <a:rPr lang="en-US" sz="4200">
                <a:solidFill>
                  <a:srgbClr val="FFFFFF"/>
                </a:solidFill>
                <a:latin typeface="Poppins Medium Bold"/>
              </a:rPr>
              <a:t>Only integral values</a:t>
            </a:r>
          </a:p>
          <a:p>
            <a:pPr marL="1813560" indent="-604520" lvl="2">
              <a:lnSpc>
                <a:spcPts val="6300"/>
              </a:lnSpc>
              <a:buFont typeface="Arial"/>
              <a:buChar char="⚬"/>
            </a:pPr>
            <a:r>
              <a:rPr lang="en-US" sz="4200">
                <a:solidFill>
                  <a:srgbClr val="FFFFFF"/>
                </a:solidFill>
                <a:latin typeface="Poppins Medium Bold"/>
              </a:rPr>
              <a:t>Integer arithmetic (+, -, *, ...)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50902" y="7500849"/>
            <a:ext cx="11584154" cy="2364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06780" indent="-453390" lvl="1">
              <a:lnSpc>
                <a:spcPts val="6300"/>
              </a:lnSpc>
              <a:buFont typeface="Arial"/>
              <a:buChar char="•"/>
            </a:pPr>
            <a:r>
              <a:rPr lang="en-US" sz="4200">
                <a:solidFill>
                  <a:srgbClr val="FFFFFF"/>
                </a:solidFill>
                <a:latin typeface="Poppins Medium Bold"/>
              </a:rPr>
              <a:t>floating point</a:t>
            </a:r>
          </a:p>
          <a:p>
            <a:pPr marL="1813560" indent="-604520" lvl="2">
              <a:lnSpc>
                <a:spcPts val="6300"/>
              </a:lnSpc>
              <a:buFont typeface="Arial"/>
              <a:buChar char="⚬"/>
            </a:pPr>
            <a:r>
              <a:rPr lang="en-US" sz="4200">
                <a:solidFill>
                  <a:srgbClr val="FFFFFF"/>
                </a:solidFill>
                <a:latin typeface="Poppins Medium Bold"/>
              </a:rPr>
              <a:t>Fractional decimal values </a:t>
            </a:r>
          </a:p>
          <a:p>
            <a:pPr marL="1813560" indent="-604520" lvl="2">
              <a:lnSpc>
                <a:spcPts val="6300"/>
              </a:lnSpc>
              <a:buFont typeface="Arial"/>
              <a:buChar char="⚬"/>
            </a:pPr>
            <a:r>
              <a:rPr lang="en-US" sz="4200">
                <a:solidFill>
                  <a:srgbClr val="FFFFFF"/>
                </a:solidFill>
                <a:latin typeface="Poppins Medium Bold"/>
              </a:rPr>
              <a:t>floating point arithmetic (+, -, *, ...)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97436" y="569418"/>
            <a:ext cx="9694464" cy="955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96"/>
              </a:lnSpc>
            </a:pPr>
            <a:r>
              <a:rPr lang="en-US" sz="5600">
                <a:solidFill>
                  <a:srgbClr val="FFFFFF"/>
                </a:solidFill>
                <a:latin typeface="Poppins Medium Bold"/>
              </a:rPr>
              <a:t>Variables Types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298502" y="2332427"/>
            <a:ext cx="13410855" cy="2364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06780" indent="-453390" lvl="1">
              <a:lnSpc>
                <a:spcPts val="6300"/>
              </a:lnSpc>
              <a:buFont typeface="Arial"/>
              <a:buChar char="•"/>
            </a:pPr>
            <a:r>
              <a:rPr lang="en-US" sz="4200">
                <a:solidFill>
                  <a:srgbClr val="FFFFFF"/>
                </a:solidFill>
                <a:latin typeface="Poppins Medium Bold"/>
              </a:rPr>
              <a:t>Strings</a:t>
            </a:r>
          </a:p>
          <a:p>
            <a:pPr marL="1813560" indent="-604520" lvl="2">
              <a:lnSpc>
                <a:spcPts val="6300"/>
              </a:lnSpc>
              <a:buFont typeface="Arial"/>
              <a:buChar char="⚬"/>
            </a:pPr>
            <a:r>
              <a:rPr lang="en-US" sz="4200">
                <a:solidFill>
                  <a:srgbClr val="FFFFFF"/>
                </a:solidFill>
                <a:latin typeface="Poppins Medium Bold"/>
              </a:rPr>
              <a:t>Bytes, character, sequences</a:t>
            </a:r>
          </a:p>
          <a:p>
            <a:pPr marL="1813560" indent="-604520" lvl="2">
              <a:lnSpc>
                <a:spcPts val="6300"/>
              </a:lnSpc>
              <a:buFont typeface="Arial"/>
              <a:buChar char="⚬"/>
            </a:pPr>
            <a:r>
              <a:rPr lang="en-US" sz="4200">
                <a:solidFill>
                  <a:srgbClr val="FFFFFF"/>
                </a:solidFill>
                <a:latin typeface="Poppins Medium Bold"/>
              </a:rPr>
              <a:t>String comparison, search concat, etc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093960" y="5885230"/>
            <a:ext cx="11584154" cy="1564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06780" indent="-453390" lvl="1">
              <a:lnSpc>
                <a:spcPts val="6300"/>
              </a:lnSpc>
              <a:buFont typeface="Arial"/>
              <a:buChar char="•"/>
            </a:pPr>
            <a:r>
              <a:rPr lang="en-US" sz="4200">
                <a:solidFill>
                  <a:srgbClr val="FFFFFF"/>
                </a:solidFill>
                <a:latin typeface="Poppins Medium Bold"/>
              </a:rPr>
              <a:t>Boolean</a:t>
            </a:r>
          </a:p>
          <a:p>
            <a:pPr marL="1813560" indent="-604520" lvl="2">
              <a:lnSpc>
                <a:spcPts val="6300"/>
              </a:lnSpc>
              <a:buFont typeface="Arial"/>
              <a:buChar char="⚬"/>
            </a:pPr>
            <a:r>
              <a:rPr lang="en-US" sz="4200">
                <a:solidFill>
                  <a:srgbClr val="FFFFFF"/>
                </a:solidFill>
                <a:latin typeface="Poppins Medium Bold"/>
              </a:rPr>
              <a:t>true or false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96768" y="498539"/>
            <a:ext cx="9694464" cy="955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96"/>
              </a:lnSpc>
            </a:pPr>
            <a:r>
              <a:rPr lang="en-US" sz="5600">
                <a:solidFill>
                  <a:srgbClr val="FFFFFF"/>
                </a:solidFill>
                <a:latin typeface="Poppins Medium Bold"/>
              </a:rPr>
              <a:t>Why Learn Go?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493572" y="2369791"/>
            <a:ext cx="9694464" cy="5967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036320" indent="-518160" lvl="1">
              <a:lnSpc>
                <a:spcPts val="6767"/>
              </a:lnSpc>
              <a:buFont typeface="Arial"/>
              <a:buChar char="•"/>
            </a:pPr>
            <a:r>
              <a:rPr lang="en-US" sz="4800">
                <a:solidFill>
                  <a:srgbClr val="FFFFFF"/>
                </a:solidFill>
                <a:latin typeface="Poppins Medium Bold"/>
              </a:rPr>
              <a:t>Code runs fast</a:t>
            </a:r>
          </a:p>
          <a:p>
            <a:pPr>
              <a:lnSpc>
                <a:spcPts val="6767"/>
              </a:lnSpc>
            </a:pPr>
          </a:p>
          <a:p>
            <a:pPr marL="1036320" indent="-518160" lvl="1">
              <a:lnSpc>
                <a:spcPts val="6767"/>
              </a:lnSpc>
              <a:buFont typeface="Arial"/>
              <a:buChar char="•"/>
            </a:pPr>
            <a:r>
              <a:rPr lang="en-US" sz="4800">
                <a:solidFill>
                  <a:srgbClr val="FFFFFF"/>
                </a:solidFill>
                <a:latin typeface="Poppins Medium Bold"/>
              </a:rPr>
              <a:t>Garbage collection</a:t>
            </a:r>
          </a:p>
          <a:p>
            <a:pPr>
              <a:lnSpc>
                <a:spcPts val="6767"/>
              </a:lnSpc>
            </a:pPr>
          </a:p>
          <a:p>
            <a:pPr marL="1036320" indent="-518160" lvl="1">
              <a:lnSpc>
                <a:spcPts val="6767"/>
              </a:lnSpc>
              <a:buFont typeface="Arial"/>
              <a:buChar char="•"/>
            </a:pPr>
            <a:r>
              <a:rPr lang="en-US" sz="4800">
                <a:solidFill>
                  <a:srgbClr val="FFFFFF"/>
                </a:solidFill>
                <a:latin typeface="Poppins Medium Bold"/>
              </a:rPr>
              <a:t>Simpler objects</a:t>
            </a:r>
          </a:p>
          <a:p>
            <a:pPr>
              <a:lnSpc>
                <a:spcPts val="6767"/>
              </a:lnSpc>
            </a:pPr>
          </a:p>
          <a:p>
            <a:pPr marL="1036320" indent="-518160" lvl="1">
              <a:lnSpc>
                <a:spcPts val="6767"/>
              </a:lnSpc>
              <a:buFont typeface="Arial"/>
              <a:buChar char="•"/>
            </a:pPr>
            <a:r>
              <a:rPr lang="en-US" sz="4800">
                <a:solidFill>
                  <a:srgbClr val="FFFFFF"/>
                </a:solidFill>
                <a:latin typeface="Poppins Medium Bold"/>
              </a:rPr>
              <a:t>Conccurency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97436" y="569418"/>
            <a:ext cx="9694464" cy="955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96"/>
              </a:lnSpc>
            </a:pPr>
            <a:r>
              <a:rPr lang="en-US" sz="5600">
                <a:solidFill>
                  <a:srgbClr val="FFFFFF"/>
                </a:solidFill>
                <a:latin typeface="Poppins Medium Bold"/>
              </a:rPr>
              <a:t>Variables Initialization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277505" y="1892615"/>
            <a:ext cx="13410855" cy="1564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06780" indent="-453390" lvl="1">
              <a:lnSpc>
                <a:spcPts val="6300"/>
              </a:lnSpc>
              <a:buFont typeface="Arial"/>
              <a:buChar char="•"/>
            </a:pPr>
            <a:r>
              <a:rPr lang="en-US" sz="4200">
                <a:solidFill>
                  <a:srgbClr val="FFFFFF"/>
                </a:solidFill>
                <a:latin typeface="Poppins Medium Bold"/>
              </a:rPr>
              <a:t>Initialize in the declaration</a:t>
            </a:r>
          </a:p>
          <a:p>
            <a:pPr marL="1813560" indent="-604520" lvl="2">
              <a:lnSpc>
                <a:spcPts val="6300"/>
              </a:lnSpc>
              <a:buFont typeface="Arial"/>
              <a:buChar char="⚬"/>
            </a:pPr>
            <a:r>
              <a:rPr lang="en-US" sz="4200">
                <a:solidFill>
                  <a:srgbClr val="FFFFFF"/>
                </a:solidFill>
                <a:latin typeface="Poppins Medium Bold"/>
              </a:rPr>
              <a:t>var int = 0;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072964" y="4179813"/>
            <a:ext cx="11584154" cy="2364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06780" indent="-453390" lvl="1">
              <a:lnSpc>
                <a:spcPts val="6300"/>
              </a:lnSpc>
              <a:buFont typeface="Arial"/>
              <a:buChar char="•"/>
            </a:pPr>
            <a:r>
              <a:rPr lang="en-US" sz="4200">
                <a:solidFill>
                  <a:srgbClr val="FFFFFF"/>
                </a:solidFill>
                <a:latin typeface="Poppins Medium Bold"/>
              </a:rPr>
              <a:t>Initialize after declaration</a:t>
            </a:r>
          </a:p>
          <a:p>
            <a:pPr marL="1813560" indent="-604520" lvl="2">
              <a:lnSpc>
                <a:spcPts val="6300"/>
              </a:lnSpc>
              <a:buFont typeface="Arial"/>
              <a:buChar char="⚬"/>
            </a:pPr>
            <a:r>
              <a:rPr lang="en-US" sz="4200">
                <a:solidFill>
                  <a:srgbClr val="FFFFFF"/>
                </a:solidFill>
                <a:latin typeface="Poppins Medium Bold"/>
              </a:rPr>
              <a:t>var x int</a:t>
            </a:r>
          </a:p>
          <a:p>
            <a:pPr marL="1813560" indent="-604520" lvl="2">
              <a:lnSpc>
                <a:spcPts val="6300"/>
              </a:lnSpc>
              <a:buFont typeface="Arial"/>
              <a:buChar char="⚬"/>
            </a:pPr>
            <a:r>
              <a:rPr lang="en-US" sz="4200">
                <a:solidFill>
                  <a:srgbClr val="FFFFFF"/>
                </a:solidFill>
                <a:latin typeface="Poppins Medium Bold"/>
              </a:rPr>
              <a:t>x = 0</a:t>
            </a:r>
            <a:r>
              <a:rPr lang="en-US" sz="4200">
                <a:solidFill>
                  <a:srgbClr val="FFFFFF"/>
                </a:solidFill>
                <a:latin typeface="Poppins Medium Bold"/>
              </a:rPr>
              <a:t>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72964" y="6725820"/>
            <a:ext cx="13788793" cy="2364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06780" indent="-453390" lvl="1">
              <a:lnSpc>
                <a:spcPts val="6300"/>
              </a:lnSpc>
              <a:buFont typeface="Arial"/>
              <a:buChar char="•"/>
            </a:pPr>
            <a:r>
              <a:rPr lang="en-US" sz="4200">
                <a:solidFill>
                  <a:srgbClr val="FFFFFF"/>
                </a:solidFill>
                <a:latin typeface="Poppins Medium Bold"/>
              </a:rPr>
              <a:t>Unitialized variables gets 0 for its type</a:t>
            </a:r>
          </a:p>
          <a:p>
            <a:pPr marL="1813560" indent="-604520" lvl="2">
              <a:lnSpc>
                <a:spcPts val="6300"/>
              </a:lnSpc>
              <a:buFont typeface="Arial"/>
              <a:buChar char="⚬"/>
            </a:pPr>
            <a:r>
              <a:rPr lang="en-US" sz="4200">
                <a:solidFill>
                  <a:srgbClr val="FFFFFF"/>
                </a:solidFill>
                <a:latin typeface="Poppins Medium Bold"/>
              </a:rPr>
              <a:t>var x int        // x = 0</a:t>
            </a:r>
          </a:p>
          <a:p>
            <a:pPr marL="1813560" indent="-604520" lvl="2">
              <a:lnSpc>
                <a:spcPts val="6300"/>
              </a:lnSpc>
              <a:buFont typeface="Arial"/>
              <a:buChar char="⚬"/>
            </a:pPr>
            <a:r>
              <a:rPr lang="en-US" sz="4200">
                <a:solidFill>
                  <a:srgbClr val="FFFFFF"/>
                </a:solidFill>
                <a:latin typeface="Poppins Medium"/>
              </a:rPr>
              <a:t>var x string  // x = ""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52267" y="2459351"/>
            <a:ext cx="14691645" cy="4253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036320" indent="-518160" lvl="1">
              <a:lnSpc>
                <a:spcPts val="6767"/>
              </a:lnSpc>
              <a:buFont typeface="Arial"/>
              <a:buChar char="•"/>
            </a:pPr>
            <a:r>
              <a:rPr lang="en-US" sz="4800">
                <a:solidFill>
                  <a:srgbClr val="FFFFFF"/>
                </a:solidFill>
                <a:latin typeface="Poppins Medium Bold"/>
              </a:rPr>
              <a:t>CPU instructions represented in binary</a:t>
            </a:r>
          </a:p>
          <a:p>
            <a:pPr marL="2072640" indent="-690880" lvl="2">
              <a:lnSpc>
                <a:spcPts val="6767"/>
              </a:lnSpc>
              <a:buFont typeface="Arial"/>
              <a:buChar char="⚬"/>
            </a:pPr>
            <a:r>
              <a:rPr lang="en-US" sz="4800">
                <a:solidFill>
                  <a:srgbClr val="FFFFFF"/>
                </a:solidFill>
                <a:latin typeface="Poppins Medium Bold"/>
              </a:rPr>
              <a:t>0100 0001 1111 1110 1000 0011 1011 0011 (0x41FE83B3)</a:t>
            </a:r>
          </a:p>
          <a:p>
            <a:pPr marL="1036320" indent="-518160" lvl="1">
              <a:lnSpc>
                <a:spcPts val="6767"/>
              </a:lnSpc>
              <a:buFont typeface="Arial"/>
              <a:buChar char="•"/>
            </a:pPr>
            <a:r>
              <a:rPr lang="en-US" sz="4800">
                <a:solidFill>
                  <a:srgbClr val="FFFFFF"/>
                </a:solidFill>
                <a:latin typeface="Poppins Medium Bold"/>
              </a:rPr>
              <a:t>The seven least significant bits defines how to interprete the instruction (opcode)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603881" y="6989060"/>
            <a:ext cx="9724089" cy="3053846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3603881" y="200555"/>
            <a:ext cx="9694464" cy="955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96"/>
              </a:lnSpc>
            </a:pPr>
            <a:r>
              <a:rPr lang="en-US" sz="5600">
                <a:solidFill>
                  <a:srgbClr val="FFFFFF"/>
                </a:solidFill>
                <a:latin typeface="Poppins Medium Bold"/>
              </a:rPr>
              <a:t>Software Translations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603881" y="1322828"/>
            <a:ext cx="9694464" cy="955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96"/>
              </a:lnSpc>
            </a:pPr>
            <a:r>
              <a:rPr lang="en-US" sz="5600">
                <a:solidFill>
                  <a:srgbClr val="FFFFFF"/>
                </a:solidFill>
                <a:latin typeface="Poppins Medium Bold"/>
              </a:rPr>
              <a:t>Machine Language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96768" y="73152"/>
            <a:ext cx="9694464" cy="955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96"/>
              </a:lnSpc>
            </a:pPr>
            <a:r>
              <a:rPr lang="en-US" sz="5600">
                <a:solidFill>
                  <a:srgbClr val="FFFFFF"/>
                </a:solidFill>
                <a:latin typeface="Poppins Medium Bold"/>
              </a:rPr>
              <a:t>Software Translations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73264" y="2469261"/>
            <a:ext cx="14691645" cy="6325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67"/>
              </a:lnSpc>
            </a:pPr>
          </a:p>
          <a:p>
            <a:pPr marL="1036320" indent="-518160" lvl="1">
              <a:lnSpc>
                <a:spcPts val="6767"/>
              </a:lnSpc>
              <a:buFont typeface="Arial"/>
              <a:buChar char="•"/>
            </a:pPr>
            <a:r>
              <a:rPr lang="en-US" sz="4800">
                <a:solidFill>
                  <a:srgbClr val="FFFFFF"/>
                </a:solidFill>
                <a:latin typeface="Poppins Medium Bold"/>
              </a:rPr>
              <a:t> CPU instructions are represented in mnemonics </a:t>
            </a:r>
          </a:p>
          <a:p>
            <a:pPr marL="2072640" indent="-690880" lvl="2">
              <a:lnSpc>
                <a:spcPts val="6767"/>
              </a:lnSpc>
              <a:buFont typeface="Arial"/>
              <a:buChar char="⚬"/>
            </a:pPr>
            <a:r>
              <a:rPr lang="en-US" sz="4800">
                <a:solidFill>
                  <a:srgbClr val="FFFFFF"/>
                </a:solidFill>
                <a:latin typeface="Poppins Medium Bold"/>
              </a:rPr>
              <a:t>instructions, varibles, addresses have names. Example: ADD, SUB, SUM</a:t>
            </a:r>
          </a:p>
          <a:p>
            <a:pPr marL="2072640" indent="-690880" lvl="2">
              <a:lnSpc>
                <a:spcPts val="8640"/>
              </a:lnSpc>
              <a:buFont typeface="Arial"/>
              <a:buChar char="⚬"/>
            </a:pPr>
            <a:r>
              <a:rPr lang="en-US" sz="4800">
                <a:solidFill>
                  <a:srgbClr val="FFFFFF"/>
                </a:solidFill>
                <a:latin typeface="Poppins Medium Bold"/>
              </a:rPr>
              <a:t>Eaiser to read</a:t>
            </a:r>
          </a:p>
          <a:p>
            <a:pPr marL="2072640" indent="-690880" lvl="2">
              <a:lnSpc>
                <a:spcPts val="8640"/>
              </a:lnSpc>
              <a:buFont typeface="Arial"/>
              <a:buChar char="⚬"/>
            </a:pPr>
            <a:r>
              <a:rPr lang="en-US" sz="4800">
                <a:solidFill>
                  <a:srgbClr val="FFFFFF"/>
                </a:solidFill>
                <a:latin typeface="Poppins Medium Bold"/>
              </a:rPr>
              <a:t>Equivalent to machine language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113223" y="1355789"/>
            <a:ext cx="9694464" cy="955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96"/>
              </a:lnSpc>
            </a:pPr>
            <a:r>
              <a:rPr lang="en-US" sz="5600">
                <a:solidFill>
                  <a:srgbClr val="FFFFFF"/>
                </a:solidFill>
                <a:latin typeface="Poppins Medium Bold"/>
              </a:rPr>
              <a:t>Assembly Language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253498" y="2150735"/>
            <a:ext cx="7413913" cy="746940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4058019" y="73152"/>
            <a:ext cx="9694464" cy="955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96"/>
              </a:lnSpc>
            </a:pPr>
            <a:r>
              <a:rPr lang="en-US" sz="5600">
                <a:solidFill>
                  <a:srgbClr val="FFFFFF"/>
                </a:solidFill>
                <a:latin typeface="Poppins Medium Bold"/>
              </a:rPr>
              <a:t>Software Translations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058019" y="1129850"/>
            <a:ext cx="9694464" cy="824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67"/>
              </a:lnSpc>
            </a:pPr>
            <a:r>
              <a:rPr lang="en-US" sz="4800">
                <a:solidFill>
                  <a:srgbClr val="FFFFFF"/>
                </a:solidFill>
                <a:latin typeface="Poppins Medium Bold"/>
              </a:rPr>
              <a:t>Assembly Language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094173" y="9724916"/>
            <a:ext cx="9694464" cy="294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38"/>
              </a:lnSpc>
            </a:pPr>
            <a:r>
              <a:rPr lang="en-US" sz="1800">
                <a:solidFill>
                  <a:srgbClr val="FFFFFF"/>
                </a:solidFill>
                <a:latin typeface="Poppins Medium"/>
              </a:rPr>
              <a:t>Harris et al 2022, Digital design and computer architecture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58019" y="304114"/>
            <a:ext cx="9694464" cy="955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96"/>
              </a:lnSpc>
            </a:pPr>
            <a:r>
              <a:rPr lang="en-US" sz="5600">
                <a:solidFill>
                  <a:srgbClr val="FFFFFF"/>
                </a:solidFill>
                <a:latin typeface="Poppins Medium Bold"/>
              </a:rPr>
              <a:t>Software Translations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058019" y="1465795"/>
            <a:ext cx="9694464" cy="824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67"/>
              </a:lnSpc>
            </a:pPr>
            <a:r>
              <a:rPr lang="en-US" sz="4800">
                <a:solidFill>
                  <a:srgbClr val="FFFFFF"/>
                </a:solidFill>
                <a:latin typeface="Poppins Medium Bold"/>
              </a:rPr>
              <a:t>High Level Languge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77714" y="3015341"/>
            <a:ext cx="15132572" cy="4968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036320" indent="-518160" lvl="1">
              <a:lnSpc>
                <a:spcPts val="8640"/>
              </a:lnSpc>
              <a:buFont typeface="Arial"/>
              <a:buChar char="•"/>
            </a:pPr>
            <a:r>
              <a:rPr lang="en-US" sz="4800">
                <a:solidFill>
                  <a:srgbClr val="FFFFFF"/>
                </a:solidFill>
                <a:latin typeface="Poppins Medium Bold"/>
              </a:rPr>
              <a:t> Much easier to read</a:t>
            </a:r>
          </a:p>
          <a:p>
            <a:pPr marL="1036320" indent="-518160" lvl="1">
              <a:lnSpc>
                <a:spcPts val="8640"/>
              </a:lnSpc>
              <a:buFont typeface="Arial"/>
              <a:buChar char="•"/>
            </a:pPr>
            <a:r>
              <a:rPr lang="en-US" sz="4800">
                <a:solidFill>
                  <a:srgbClr val="FFFFFF"/>
                </a:solidFill>
                <a:latin typeface="Poppins Medium Bold"/>
              </a:rPr>
              <a:t>Closer to human language</a:t>
            </a:r>
          </a:p>
          <a:p>
            <a:pPr marL="1036320" indent="-518160" lvl="1">
              <a:lnSpc>
                <a:spcPts val="7008"/>
              </a:lnSpc>
              <a:buFont typeface="Arial"/>
              <a:buChar char="•"/>
            </a:pPr>
            <a:r>
              <a:rPr lang="en-US" sz="4800">
                <a:solidFill>
                  <a:srgbClr val="FFFFFF"/>
                </a:solidFill>
                <a:latin typeface="Poppins Medium Bold"/>
              </a:rPr>
              <a:t>S</a:t>
            </a:r>
            <a:r>
              <a:rPr lang="en-US" sz="4800">
                <a:solidFill>
                  <a:srgbClr val="FFFFFF"/>
                </a:solidFill>
                <a:latin typeface="Poppins Medium Bold"/>
              </a:rPr>
              <a:t>tructured with syntax and semantics to describe the computing algorithm</a:t>
            </a:r>
          </a:p>
          <a:p>
            <a:pPr marL="1036320" indent="-518160" lvl="1">
              <a:lnSpc>
                <a:spcPts val="8640"/>
              </a:lnSpc>
              <a:buFont typeface="Arial"/>
              <a:buChar char="•"/>
            </a:pPr>
            <a:r>
              <a:rPr lang="en-US" sz="4800">
                <a:solidFill>
                  <a:srgbClr val="FFFFFF"/>
                </a:solidFill>
                <a:latin typeface="Poppins Medium Bold"/>
              </a:rPr>
              <a:t>Examples: C, C++, Python, JavaScript, Go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58019" y="216235"/>
            <a:ext cx="9694464" cy="955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96"/>
              </a:lnSpc>
            </a:pPr>
            <a:r>
              <a:rPr lang="en-US" sz="5600">
                <a:solidFill>
                  <a:srgbClr val="FFFFFF"/>
                </a:solidFill>
                <a:latin typeface="Poppins Medium Bold"/>
              </a:rPr>
              <a:t>Compiled Vs Translated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058019" y="1771808"/>
            <a:ext cx="9694464" cy="824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67"/>
              </a:lnSpc>
            </a:pPr>
            <a:r>
              <a:rPr lang="en-US" sz="4800">
                <a:solidFill>
                  <a:srgbClr val="FFFFFF"/>
                </a:solidFill>
                <a:latin typeface="Poppins Medium Bold"/>
              </a:rPr>
              <a:t>Compilation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77714" y="3344487"/>
            <a:ext cx="15132572" cy="5386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036320" indent="-518160" lvl="1">
              <a:lnSpc>
                <a:spcPts val="7008"/>
              </a:lnSpc>
              <a:buFont typeface="Arial"/>
              <a:buChar char="•"/>
            </a:pPr>
            <a:r>
              <a:rPr lang="en-US" sz="4800">
                <a:solidFill>
                  <a:srgbClr val="FFFFFF"/>
                </a:solidFill>
                <a:latin typeface="Poppins Medium Bold"/>
              </a:rPr>
              <a:t>Translate instructions once before running the code</a:t>
            </a:r>
          </a:p>
          <a:p>
            <a:pPr>
              <a:lnSpc>
                <a:spcPts val="7008"/>
              </a:lnSpc>
            </a:pPr>
          </a:p>
          <a:p>
            <a:pPr marL="1036320" indent="-518160" lvl="1">
              <a:lnSpc>
                <a:spcPts val="7008"/>
              </a:lnSpc>
              <a:buFont typeface="Arial"/>
              <a:buChar char="•"/>
            </a:pPr>
            <a:r>
              <a:rPr lang="en-US" sz="4800">
                <a:solidFill>
                  <a:srgbClr val="FFFFFF"/>
                </a:solidFill>
                <a:latin typeface="Poppins Medium Bold"/>
              </a:rPr>
              <a:t>Example: C, C++</a:t>
            </a:r>
          </a:p>
          <a:p>
            <a:pPr>
              <a:lnSpc>
                <a:spcPts val="7008"/>
              </a:lnSpc>
            </a:pPr>
          </a:p>
          <a:p>
            <a:pPr marL="1036320" indent="-518160" lvl="1">
              <a:lnSpc>
                <a:spcPts val="8640"/>
              </a:lnSpc>
              <a:buFont typeface="Arial"/>
              <a:buChar char="•"/>
            </a:pPr>
            <a:r>
              <a:rPr lang="en-US" sz="4800">
                <a:solidFill>
                  <a:srgbClr val="FFFFFF"/>
                </a:solidFill>
                <a:latin typeface="Poppins Medium Bold"/>
              </a:rPr>
              <a:t>Saves time, as translation occurs only once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58019" y="216235"/>
            <a:ext cx="9694464" cy="955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96"/>
              </a:lnSpc>
            </a:pPr>
            <a:r>
              <a:rPr lang="en-US" sz="5600">
                <a:solidFill>
                  <a:srgbClr val="FFFFFF"/>
                </a:solidFill>
                <a:latin typeface="Poppins Medium Bold"/>
              </a:rPr>
              <a:t>Compiled Vs Translated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058019" y="1771808"/>
            <a:ext cx="9694464" cy="824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67"/>
              </a:lnSpc>
            </a:pPr>
            <a:r>
              <a:rPr lang="en-US" sz="4800">
                <a:solidFill>
                  <a:srgbClr val="FFFFFF"/>
                </a:solidFill>
                <a:latin typeface="Poppins Medium Bold"/>
              </a:rPr>
              <a:t>Interpretation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77714" y="3344487"/>
            <a:ext cx="15132572" cy="5386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036320" indent="-518160" lvl="1">
              <a:lnSpc>
                <a:spcPts val="7008"/>
              </a:lnSpc>
              <a:buFont typeface="Arial"/>
              <a:buChar char="•"/>
            </a:pPr>
            <a:r>
              <a:rPr lang="en-US" sz="4800">
                <a:solidFill>
                  <a:srgbClr val="FFFFFF"/>
                </a:solidFill>
                <a:latin typeface="Poppins Medium Bold"/>
              </a:rPr>
              <a:t>Translate instructions while code is executed</a:t>
            </a:r>
          </a:p>
          <a:p>
            <a:pPr>
              <a:lnSpc>
                <a:spcPts val="7008"/>
              </a:lnSpc>
            </a:pPr>
          </a:p>
          <a:p>
            <a:pPr marL="1036320" indent="-518160" lvl="1">
              <a:lnSpc>
                <a:spcPts val="7008"/>
              </a:lnSpc>
              <a:buFont typeface="Arial"/>
              <a:buChar char="•"/>
            </a:pPr>
            <a:r>
              <a:rPr lang="en-US" sz="4800">
                <a:solidFill>
                  <a:srgbClr val="FFFFFF"/>
                </a:solidFill>
                <a:latin typeface="Poppins Medium Bold"/>
              </a:rPr>
              <a:t>Example: Python, JavaScript</a:t>
            </a:r>
          </a:p>
          <a:p>
            <a:pPr>
              <a:lnSpc>
                <a:spcPts val="7008"/>
              </a:lnSpc>
            </a:pPr>
          </a:p>
          <a:p>
            <a:pPr marL="1036320" indent="-518160" lvl="1">
              <a:lnSpc>
                <a:spcPts val="8640"/>
              </a:lnSpc>
              <a:buFont typeface="Arial"/>
              <a:buChar char="•"/>
            </a:pPr>
            <a:r>
              <a:rPr lang="en-US" sz="4800">
                <a:solidFill>
                  <a:srgbClr val="FFFFFF"/>
                </a:solidFill>
                <a:latin typeface="Poppins Medium Bold"/>
              </a:rPr>
              <a:t>Requires an interpreter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DAFVW5BIUnE</dc:identifier>
  <dcterms:modified xsi:type="dcterms:W3CDTF">2011-08-01T06:04:30Z</dcterms:modified>
  <cp:revision>1</cp:revision>
  <dc:title>Introduction to Golang Part 1</dc:title>
</cp:coreProperties>
</file>