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79" r:id="rId2"/>
    <p:sldId id="294" r:id="rId3"/>
    <p:sldId id="312" r:id="rId4"/>
    <p:sldId id="295" r:id="rId5"/>
    <p:sldId id="313" r:id="rId6"/>
    <p:sldId id="296" r:id="rId7"/>
    <p:sldId id="314" r:id="rId8"/>
    <p:sldId id="315" r:id="rId9"/>
    <p:sldId id="297" r:id="rId10"/>
    <p:sldId id="316" r:id="rId11"/>
    <p:sldId id="298" r:id="rId12"/>
    <p:sldId id="317" r:id="rId13"/>
    <p:sldId id="318" r:id="rId14"/>
    <p:sldId id="319" r:id="rId15"/>
    <p:sldId id="320" r:id="rId16"/>
    <p:sldId id="302" r:id="rId17"/>
    <p:sldId id="321" r:id="rId18"/>
    <p:sldId id="322" r:id="rId19"/>
    <p:sldId id="329" r:id="rId20"/>
    <p:sldId id="301" r:id="rId21"/>
    <p:sldId id="323" r:id="rId22"/>
    <p:sldId id="305" r:id="rId23"/>
    <p:sldId id="299" r:id="rId24"/>
    <p:sldId id="324" r:id="rId25"/>
    <p:sldId id="325" r:id="rId26"/>
    <p:sldId id="326" r:id="rId27"/>
    <p:sldId id="300" r:id="rId28"/>
    <p:sldId id="303" r:id="rId29"/>
    <p:sldId id="327" r:id="rId30"/>
    <p:sldId id="304" r:id="rId31"/>
    <p:sldId id="311" r:id="rId32"/>
    <p:sldId id="328" r:id="rId33"/>
    <p:sldId id="330" r:id="rId34"/>
    <p:sldId id="306" r:id="rId35"/>
    <p:sldId id="334" r:id="rId36"/>
    <p:sldId id="307" r:id="rId37"/>
    <p:sldId id="331" r:id="rId38"/>
    <p:sldId id="332" r:id="rId39"/>
    <p:sldId id="333" r:id="rId40"/>
    <p:sldId id="337" r:id="rId41"/>
    <p:sldId id="336" r:id="rId42"/>
    <p:sldId id="338" r:id="rId43"/>
    <p:sldId id="335" r:id="rId44"/>
    <p:sldId id="340" r:id="rId45"/>
    <p:sldId id="339" r:id="rId46"/>
    <p:sldId id="308" r:id="rId47"/>
    <p:sldId id="309" r:id="rId48"/>
    <p:sldId id="31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4679"/>
  </p:normalViewPr>
  <p:slideViewPr>
    <p:cSldViewPr snapToGrid="0" snapToObjects="1">
      <p:cViewPr varScale="1">
        <p:scale>
          <a:sx n="129" d="100"/>
          <a:sy n="129" d="100"/>
        </p:scale>
        <p:origin x="13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4/16/2019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Precision Medicine: Integrated and Relational Database Design Concept</a:t>
            </a:r>
          </a:p>
        </p:txBody>
      </p:sp>
      <p:sp>
        <p:nvSpPr>
          <p:cNvPr id="3" name="Subtitle 2"/>
          <p:cNvSpPr>
            <a:spLocks noGrp="1"/>
          </p:cNvSpPr>
          <p:nvPr>
            <p:ph type="subTitle" idx="1"/>
          </p:nvPr>
        </p:nvSpPr>
        <p:spPr/>
        <p:txBody>
          <a:bodyPr/>
          <a:lstStyle/>
          <a:p>
            <a:r>
              <a:rPr lang="en-US" dirty="0"/>
              <a:t>Lei Jiang</a:t>
            </a:r>
          </a:p>
          <a:p>
            <a:r>
              <a:rPr lang="en-US" dirty="0"/>
              <a:t>Liang Huang</a:t>
            </a:r>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3755718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Use of Genomic Testing on Biomarkers </a:t>
            </a:r>
          </a:p>
        </p:txBody>
      </p:sp>
      <p:sp>
        <p:nvSpPr>
          <p:cNvPr id="3" name="Content Placeholder 2"/>
          <p:cNvSpPr>
            <a:spLocks noGrp="1"/>
          </p:cNvSpPr>
          <p:nvPr>
            <p:ph idx="1"/>
          </p:nvPr>
        </p:nvSpPr>
        <p:spPr/>
        <p:txBody>
          <a:bodyPr>
            <a:normAutofit/>
          </a:bodyPr>
          <a:lstStyle/>
          <a:p>
            <a:pPr marL="0" indent="0">
              <a:buNone/>
            </a:pPr>
            <a:r>
              <a:rPr lang="en-US" dirty="0"/>
              <a:t>PD-L1 expression testing: for Lung cancer (</a:t>
            </a:r>
            <a:r>
              <a:rPr lang="en-US" dirty="0" err="1"/>
              <a:t>Mascaux</a:t>
            </a:r>
            <a:r>
              <a:rPr lang="en-US" dirty="0"/>
              <a:t> et al. 2018)</a:t>
            </a:r>
          </a:p>
          <a:p>
            <a:r>
              <a:rPr lang="en-US" dirty="0"/>
              <a:t>Biomarkers for Immunotherapies</a:t>
            </a:r>
          </a:p>
          <a:p>
            <a:endParaRPr lang="en-US" dirty="0"/>
          </a:p>
          <a:p>
            <a:pPr marL="0" indent="0">
              <a:buNone/>
            </a:pPr>
            <a:r>
              <a:rPr lang="en-US" dirty="0"/>
              <a:t>Becoming standard:</a:t>
            </a:r>
          </a:p>
          <a:p>
            <a:r>
              <a:rPr lang="en-US" dirty="0"/>
              <a:t>Biomarkers for Pancreatic Cancer (</a:t>
            </a:r>
            <a:r>
              <a:rPr lang="en-US" dirty="0" err="1"/>
              <a:t>Dimitrakopoulos</a:t>
            </a:r>
            <a:r>
              <a:rPr lang="en-US" dirty="0"/>
              <a:t> et al. April 3rd, 2019)</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Tree>
    <p:extLst>
      <p:ext uri="{BB962C8B-B14F-4D97-AF65-F5344CB8AC3E}">
        <p14:creationId xmlns:p14="http://schemas.microsoft.com/office/powerpoint/2010/main" val="6601375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70000" lnSpcReduction="20000"/>
          </a:bodyPr>
          <a:lstStyle/>
          <a:p>
            <a:pPr marL="0" indent="0">
              <a:buNone/>
            </a:pPr>
            <a:r>
              <a:rPr lang="en-US" b="1" i="1" dirty="0"/>
              <a:t>Current Lack of Integrated Data Source</a:t>
            </a:r>
          </a:p>
          <a:p>
            <a:r>
              <a:rPr lang="en-US" dirty="0"/>
              <a:t>Existing Bioinformatics Databases are mostly single omics.</a:t>
            </a:r>
          </a:p>
          <a:p>
            <a:pPr marL="457200" lvl="1" indent="0">
              <a:buNone/>
            </a:pPr>
            <a:r>
              <a:rPr lang="en-US" dirty="0"/>
              <a:t>ENCODE, UCSC Genome Browser, Cancer Genome Atlas project (TCGA), and </a:t>
            </a:r>
            <a:r>
              <a:rPr lang="en-US" dirty="0" err="1"/>
              <a:t>Ensembl</a:t>
            </a:r>
            <a:r>
              <a:rPr lang="en-US" dirty="0"/>
              <a:t>.</a:t>
            </a:r>
          </a:p>
          <a:p>
            <a:pPr marL="0" indent="0">
              <a:buNone/>
            </a:pPr>
            <a:endParaRPr lang="en-US" dirty="0"/>
          </a:p>
          <a:p>
            <a:r>
              <a:rPr lang="en-US" dirty="0"/>
              <a:t>A few integrative DB</a:t>
            </a:r>
          </a:p>
          <a:p>
            <a:r>
              <a:rPr lang="en-US" dirty="0"/>
              <a:t>The Multi-Omics Profiling Expression Database (MOPED) </a:t>
            </a:r>
          </a:p>
          <a:p>
            <a:pPr lvl="1"/>
            <a:r>
              <a:rPr lang="en-US" dirty="0"/>
              <a:t>Includes transcriptomics and proteomics information from publicly available studies on model organisms and humans</a:t>
            </a:r>
          </a:p>
          <a:p>
            <a:r>
              <a:rPr lang="en-US" dirty="0"/>
              <a:t>Genotype-Tissue Expression (</a:t>
            </a:r>
            <a:r>
              <a:rPr lang="en-US" dirty="0" err="1"/>
              <a:t>GTEx</a:t>
            </a:r>
            <a:r>
              <a:rPr lang="en-US" dirty="0"/>
              <a:t>) (on-going effort)</a:t>
            </a:r>
          </a:p>
          <a:p>
            <a:pPr lvl="1"/>
            <a:r>
              <a:rPr lang="en-US" dirty="0"/>
              <a:t>Includes Gene expression data(WES, RNA-</a:t>
            </a:r>
            <a:r>
              <a:rPr lang="en-US" dirty="0" err="1"/>
              <a:t>sq</a:t>
            </a:r>
            <a:r>
              <a:rPr lang="en-US" dirty="0"/>
              <a:t>), QTLs (mapping biomarker with phenotype), histology images (clinical).</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spTree>
    <p:extLst>
      <p:ext uri="{BB962C8B-B14F-4D97-AF65-F5344CB8AC3E}">
        <p14:creationId xmlns:p14="http://schemas.microsoft.com/office/powerpoint/2010/main" val="89136061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70000" lnSpcReduction="20000"/>
          </a:bodyPr>
          <a:lstStyle/>
          <a:p>
            <a:pPr marL="0" indent="0">
              <a:buNone/>
            </a:pPr>
            <a:r>
              <a:rPr lang="en-US" b="1" i="1" dirty="0"/>
              <a:t>Current Lack of Integrated Data Source</a:t>
            </a:r>
          </a:p>
          <a:p>
            <a:r>
              <a:rPr lang="en-US" dirty="0"/>
              <a:t>Existing Bioinformatics Databases are mostly single omics.</a:t>
            </a:r>
          </a:p>
          <a:p>
            <a:pPr marL="457200" lvl="1" indent="0">
              <a:buNone/>
            </a:pPr>
            <a:r>
              <a:rPr lang="en-US" dirty="0"/>
              <a:t>ENCODE, UCSC Genome Browser, Cancer Genome Atlas project (TCGA), and </a:t>
            </a:r>
            <a:r>
              <a:rPr lang="en-US" dirty="0" err="1"/>
              <a:t>Ensembl</a:t>
            </a:r>
            <a:r>
              <a:rPr lang="en-US" dirty="0"/>
              <a:t>.</a:t>
            </a:r>
          </a:p>
          <a:p>
            <a:pPr marL="0" indent="0">
              <a:buNone/>
            </a:pPr>
            <a:endParaRPr lang="en-US" dirty="0"/>
          </a:p>
          <a:p>
            <a:r>
              <a:rPr lang="en-US" dirty="0"/>
              <a:t>A few integrative DB</a:t>
            </a:r>
          </a:p>
          <a:p>
            <a:r>
              <a:rPr lang="en-US" dirty="0"/>
              <a:t>The Multi-Omics Profiling Expression Database (MOPED) </a:t>
            </a:r>
          </a:p>
          <a:p>
            <a:pPr lvl="1"/>
            <a:r>
              <a:rPr lang="en-US" dirty="0"/>
              <a:t>Includes transcriptomics and proteomics information from publicly available studies on model organisms and humans</a:t>
            </a:r>
          </a:p>
          <a:p>
            <a:r>
              <a:rPr lang="en-US" dirty="0"/>
              <a:t>Genotype-Tissue Expression (</a:t>
            </a:r>
            <a:r>
              <a:rPr lang="en-US" dirty="0" err="1"/>
              <a:t>GTEx</a:t>
            </a:r>
            <a:r>
              <a:rPr lang="en-US" dirty="0"/>
              <a:t>) (on-going effort)</a:t>
            </a:r>
          </a:p>
          <a:p>
            <a:pPr lvl="1"/>
            <a:r>
              <a:rPr lang="en-US" dirty="0"/>
              <a:t>Includes Gene expression data(WES, RNA-</a:t>
            </a:r>
            <a:r>
              <a:rPr lang="en-US" dirty="0" err="1"/>
              <a:t>sq</a:t>
            </a:r>
            <a:r>
              <a:rPr lang="en-US" dirty="0"/>
              <a:t>), QTLs (mapping biomarker with phenotype), histology images (clinical).</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414822759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70000" lnSpcReduction="20000"/>
          </a:bodyPr>
          <a:lstStyle/>
          <a:p>
            <a:pPr marL="0" indent="0">
              <a:buNone/>
            </a:pPr>
            <a:r>
              <a:rPr lang="en-US" b="1" i="1" dirty="0"/>
              <a:t>Current Lack of Integrated Data Source</a:t>
            </a:r>
          </a:p>
          <a:p>
            <a:r>
              <a:rPr lang="en-US" dirty="0"/>
              <a:t>Existing Bioinformatics Databases are mostly single omics.</a:t>
            </a:r>
          </a:p>
          <a:p>
            <a:pPr marL="457200" lvl="1" indent="0">
              <a:buNone/>
            </a:pPr>
            <a:r>
              <a:rPr lang="en-US" dirty="0"/>
              <a:t>ENCODE, UCSC Genome Browser, Cancer Genome Atlas project (TCGA), and </a:t>
            </a:r>
            <a:r>
              <a:rPr lang="en-US" dirty="0" err="1"/>
              <a:t>Ensembl</a:t>
            </a:r>
            <a:r>
              <a:rPr lang="en-US" dirty="0"/>
              <a:t>.</a:t>
            </a:r>
          </a:p>
          <a:p>
            <a:pPr marL="0" indent="0">
              <a:buNone/>
            </a:pPr>
            <a:endParaRPr lang="en-US" dirty="0"/>
          </a:p>
          <a:p>
            <a:r>
              <a:rPr lang="en-US" dirty="0"/>
              <a:t>A few integrative DB</a:t>
            </a:r>
          </a:p>
          <a:p>
            <a:r>
              <a:rPr lang="en-US" dirty="0"/>
              <a:t>The Multi-Omics Profiling Expression Database (MOPED) </a:t>
            </a:r>
          </a:p>
          <a:p>
            <a:pPr lvl="1"/>
            <a:r>
              <a:rPr lang="en-US" dirty="0"/>
              <a:t>Includes transcriptomics and proteomics information from publicly available studies on model organisms and humans</a:t>
            </a:r>
          </a:p>
          <a:p>
            <a:r>
              <a:rPr lang="en-US" dirty="0"/>
              <a:t>Genotype-Tissue Expression (</a:t>
            </a:r>
            <a:r>
              <a:rPr lang="en-US" dirty="0" err="1"/>
              <a:t>GTEx</a:t>
            </a:r>
            <a:r>
              <a:rPr lang="en-US" dirty="0"/>
              <a:t>) (on-going effort)</a:t>
            </a:r>
          </a:p>
          <a:p>
            <a:pPr lvl="1"/>
            <a:r>
              <a:rPr lang="en-US" dirty="0"/>
              <a:t>Includes Gene expression data(WES, RNA-</a:t>
            </a:r>
            <a:r>
              <a:rPr lang="en-US" dirty="0" err="1"/>
              <a:t>sq</a:t>
            </a:r>
            <a:r>
              <a:rPr lang="en-US" dirty="0"/>
              <a:t>), QTLs (mapping biomarker with phenotype), histology images (clinical).</a:t>
            </a:r>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139406106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70000" lnSpcReduction="20000"/>
          </a:bodyPr>
          <a:lstStyle/>
          <a:p>
            <a:pPr marL="0" indent="0">
              <a:buNone/>
            </a:pPr>
            <a:r>
              <a:rPr lang="en-US" b="1" i="1" dirty="0"/>
              <a:t>Current Lack of Integrated Data Source</a:t>
            </a:r>
          </a:p>
          <a:p>
            <a:r>
              <a:rPr lang="en-US" dirty="0"/>
              <a:t>Existing Bioinformatics Databases are mostly single omics.</a:t>
            </a:r>
          </a:p>
          <a:p>
            <a:pPr marL="457200" lvl="1" indent="0">
              <a:buNone/>
            </a:pPr>
            <a:r>
              <a:rPr lang="en-US" dirty="0"/>
              <a:t>ENCODE, UCSC Genome Browser, Cancer Genome Atlas project (TCGA), and </a:t>
            </a:r>
            <a:r>
              <a:rPr lang="en-US" dirty="0" err="1"/>
              <a:t>Ensembl</a:t>
            </a:r>
            <a:r>
              <a:rPr lang="en-US" dirty="0"/>
              <a:t>.</a:t>
            </a:r>
          </a:p>
          <a:p>
            <a:pPr marL="0" indent="0">
              <a:buNone/>
            </a:pPr>
            <a:endParaRPr lang="en-US" dirty="0"/>
          </a:p>
          <a:p>
            <a:r>
              <a:rPr lang="en-US" dirty="0"/>
              <a:t>A few integrative DB</a:t>
            </a:r>
          </a:p>
          <a:p>
            <a:r>
              <a:rPr lang="en-US" dirty="0"/>
              <a:t>The Multi-Omics Profiling Expression Database (MOPED) </a:t>
            </a:r>
          </a:p>
          <a:p>
            <a:pPr lvl="1"/>
            <a:r>
              <a:rPr lang="en-US" dirty="0"/>
              <a:t>Includes transcriptomics and proteomics information from publicly available studies on model organisms and humans</a:t>
            </a:r>
          </a:p>
          <a:p>
            <a:r>
              <a:rPr lang="en-US" dirty="0"/>
              <a:t>Genotype-Tissue Expression (</a:t>
            </a:r>
            <a:r>
              <a:rPr lang="en-US" dirty="0" err="1"/>
              <a:t>GTEx</a:t>
            </a:r>
            <a:r>
              <a:rPr lang="en-US" dirty="0"/>
              <a:t>) (on-going effort)</a:t>
            </a:r>
          </a:p>
          <a:p>
            <a:pPr lvl="1"/>
            <a:r>
              <a:rPr lang="en-US" dirty="0"/>
              <a:t>Includes Gene expression data(WES, RNA-</a:t>
            </a:r>
            <a:r>
              <a:rPr lang="en-US" dirty="0" err="1"/>
              <a:t>sq</a:t>
            </a:r>
            <a:r>
              <a:rPr lang="en-US" dirty="0"/>
              <a:t>), QTLs (mapping biomarker with phenotype), histology images (clinical).</a:t>
            </a:r>
          </a:p>
        </p:txBody>
      </p:sp>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dirty="0"/>
          </a:p>
        </p:txBody>
      </p:sp>
    </p:spTree>
    <p:extLst>
      <p:ext uri="{BB962C8B-B14F-4D97-AF65-F5344CB8AC3E}">
        <p14:creationId xmlns:p14="http://schemas.microsoft.com/office/powerpoint/2010/main" val="416445730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70000" lnSpcReduction="20000"/>
          </a:bodyPr>
          <a:lstStyle/>
          <a:p>
            <a:pPr marL="0" indent="0">
              <a:buNone/>
            </a:pPr>
            <a:r>
              <a:rPr lang="en-US" b="1" i="1" dirty="0"/>
              <a:t>Current Lack of Integrated Data Source</a:t>
            </a:r>
          </a:p>
          <a:p>
            <a:r>
              <a:rPr lang="en-US" dirty="0"/>
              <a:t>Existing Bioinformatics Databases are mostly single omics.</a:t>
            </a:r>
          </a:p>
          <a:p>
            <a:pPr marL="457200" lvl="1" indent="0">
              <a:buNone/>
            </a:pPr>
            <a:r>
              <a:rPr lang="en-US" dirty="0"/>
              <a:t>ENCODE, UCSC Genome Browser, Cancer Genome Atlas project (TCGA), and </a:t>
            </a:r>
            <a:r>
              <a:rPr lang="en-US" dirty="0" err="1"/>
              <a:t>Ensembl</a:t>
            </a:r>
            <a:r>
              <a:rPr lang="en-US" dirty="0"/>
              <a:t>.</a:t>
            </a:r>
          </a:p>
          <a:p>
            <a:pPr marL="0" indent="0">
              <a:buNone/>
            </a:pPr>
            <a:endParaRPr lang="en-US" dirty="0"/>
          </a:p>
          <a:p>
            <a:r>
              <a:rPr lang="en-US" dirty="0"/>
              <a:t>A few integrative DB</a:t>
            </a:r>
          </a:p>
          <a:p>
            <a:r>
              <a:rPr lang="en-US" dirty="0"/>
              <a:t>The Multi-Omics Profiling Expression Database (MOPED) </a:t>
            </a:r>
          </a:p>
          <a:p>
            <a:pPr lvl="1"/>
            <a:r>
              <a:rPr lang="en-US" dirty="0"/>
              <a:t>Includes transcriptomics and proteomics information from publicly available studies on model organisms and humans</a:t>
            </a:r>
          </a:p>
          <a:p>
            <a:r>
              <a:rPr lang="en-US" dirty="0"/>
              <a:t>Genotype-Tissue Expression (</a:t>
            </a:r>
            <a:r>
              <a:rPr lang="en-US" dirty="0" err="1"/>
              <a:t>GTEx</a:t>
            </a:r>
            <a:r>
              <a:rPr lang="en-US" dirty="0"/>
              <a:t>) (on-going effort)</a:t>
            </a:r>
          </a:p>
          <a:p>
            <a:pPr lvl="1"/>
            <a:r>
              <a:rPr lang="en-US" dirty="0"/>
              <a:t>Includes Gene expression data(WES, RNA-</a:t>
            </a:r>
            <a:r>
              <a:rPr lang="en-US" dirty="0" err="1"/>
              <a:t>sq</a:t>
            </a:r>
            <a:r>
              <a:rPr lang="en-US" dirty="0"/>
              <a:t>), QTLs (mapping biomarker with phenotype), histology images (clinical).</a:t>
            </a:r>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dirty="0"/>
          </a:p>
        </p:txBody>
      </p:sp>
    </p:spTree>
    <p:extLst>
      <p:ext uri="{BB962C8B-B14F-4D97-AF65-F5344CB8AC3E}">
        <p14:creationId xmlns:p14="http://schemas.microsoft.com/office/powerpoint/2010/main" val="209447284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-Multiple data sources provide more information for more accurate clustering analysis.</a:t>
            </a:r>
          </a:p>
          <a:p>
            <a:pPr lvl="1"/>
            <a:r>
              <a:rPr lang="en-US" dirty="0"/>
              <a:t>Integrated the clinical, genomic, and transcriptomic data</a:t>
            </a:r>
          </a:p>
          <a:p>
            <a:pPr lvl="1"/>
            <a:r>
              <a:rPr lang="en-US" dirty="0"/>
              <a:t>Performed integrative clustering </a:t>
            </a:r>
          </a:p>
          <a:p>
            <a:pPr lvl="1"/>
            <a:r>
              <a:rPr lang="en-US" dirty="0"/>
              <a:t>Classified triple-negative breast cancers into more subtypes and suggested precision treatment strategies accordingly (Jiang et al. 2019). </a:t>
            </a:r>
          </a:p>
          <a:p>
            <a:pPr marL="0" indent="0">
              <a:buNone/>
            </a:pPr>
            <a:endParaRPr lang="en-US" dirty="0"/>
          </a:p>
          <a:p>
            <a:pPr marL="0" indent="0">
              <a:buNone/>
            </a:pPr>
            <a:r>
              <a:rPr lang="en-US" dirty="0"/>
              <a:t>-Deep learning usually requires extremely large training sample size and rich features from multiple sources.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dirty="0"/>
          </a:p>
        </p:txBody>
      </p:sp>
    </p:spTree>
    <p:extLst>
      <p:ext uri="{BB962C8B-B14F-4D97-AF65-F5344CB8AC3E}">
        <p14:creationId xmlns:p14="http://schemas.microsoft.com/office/powerpoint/2010/main" val="184678224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-Multiple data sources provide more information for more accurate clustering analysis.</a:t>
            </a:r>
          </a:p>
          <a:p>
            <a:pPr lvl="1"/>
            <a:r>
              <a:rPr lang="en-US" dirty="0"/>
              <a:t>Integrated the clinical, genomic, and transcriptomic data</a:t>
            </a:r>
          </a:p>
          <a:p>
            <a:pPr lvl="1"/>
            <a:r>
              <a:rPr lang="en-US" dirty="0"/>
              <a:t>Performed </a:t>
            </a:r>
            <a:r>
              <a:rPr lang="en-US" b="1" dirty="0"/>
              <a:t>integrative clustering </a:t>
            </a:r>
          </a:p>
          <a:p>
            <a:pPr lvl="1"/>
            <a:r>
              <a:rPr lang="en-US" dirty="0"/>
              <a:t>Classified triple-negative breast cancers into more subtypes and suggested precision treatment strategies accordingly (Jiang et al. 2019). </a:t>
            </a:r>
          </a:p>
          <a:p>
            <a:pPr marL="0" indent="0">
              <a:buNone/>
            </a:pPr>
            <a:endParaRPr lang="en-US" dirty="0"/>
          </a:p>
          <a:p>
            <a:pPr marL="0" indent="0">
              <a:buNone/>
            </a:pPr>
            <a:r>
              <a:rPr lang="en-US" dirty="0"/>
              <a:t>-Deep learning usually requires extremely large training sample size and rich features from multiple sources.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dirty="0"/>
          </a:p>
        </p:txBody>
      </p:sp>
    </p:spTree>
    <p:extLst>
      <p:ext uri="{BB962C8B-B14F-4D97-AF65-F5344CB8AC3E}">
        <p14:creationId xmlns:p14="http://schemas.microsoft.com/office/powerpoint/2010/main" val="314847114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-Multiple data sources provide more information for more accurate clustering analysis.</a:t>
            </a:r>
          </a:p>
          <a:p>
            <a:pPr lvl="1"/>
            <a:r>
              <a:rPr lang="en-US" dirty="0"/>
              <a:t>Integrated the clinical, genomic, and transcriptomic data</a:t>
            </a:r>
          </a:p>
          <a:p>
            <a:pPr lvl="1"/>
            <a:r>
              <a:rPr lang="en-US" dirty="0"/>
              <a:t>Performed </a:t>
            </a:r>
            <a:r>
              <a:rPr lang="en-US" b="1" dirty="0"/>
              <a:t>integrative clustering </a:t>
            </a:r>
          </a:p>
          <a:p>
            <a:pPr lvl="1"/>
            <a:r>
              <a:rPr lang="en-US" dirty="0"/>
              <a:t>Classified triple-negative breast cancers into more subtypes and suggested precision treatment strategies accordingly (Jiang et al. 2019). </a:t>
            </a:r>
          </a:p>
          <a:p>
            <a:pPr marL="0" indent="0">
              <a:buNone/>
            </a:pPr>
            <a:endParaRPr lang="en-US" dirty="0"/>
          </a:p>
          <a:p>
            <a:pPr marL="0" indent="0">
              <a:buNone/>
            </a:pPr>
            <a:r>
              <a:rPr lang="en-US" dirty="0"/>
              <a:t>-Deep learning usually requires extremely large training sample size and rich features from multiple sources.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dirty="0"/>
          </a:p>
        </p:txBody>
      </p:sp>
    </p:spTree>
    <p:extLst>
      <p:ext uri="{BB962C8B-B14F-4D97-AF65-F5344CB8AC3E}">
        <p14:creationId xmlns:p14="http://schemas.microsoft.com/office/powerpoint/2010/main" val="122451360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Data Integration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-Multiple data sources provide more information for more accurate clustering analysis.</a:t>
            </a:r>
          </a:p>
          <a:p>
            <a:pPr lvl="1"/>
            <a:r>
              <a:rPr lang="en-US" dirty="0"/>
              <a:t>Integrated the clinical, genomic, and transcriptomic data</a:t>
            </a:r>
          </a:p>
          <a:p>
            <a:pPr lvl="1"/>
            <a:r>
              <a:rPr lang="en-US" dirty="0"/>
              <a:t>Performed </a:t>
            </a:r>
            <a:r>
              <a:rPr lang="en-US" b="1" dirty="0"/>
              <a:t>integrative clustering </a:t>
            </a:r>
          </a:p>
          <a:p>
            <a:pPr lvl="1"/>
            <a:r>
              <a:rPr lang="en-US" dirty="0"/>
              <a:t>Classified triple-negative breast cancers into more subtypes and suggested precision treatment strategies accordingly (Jiang et al. 2019). </a:t>
            </a:r>
          </a:p>
          <a:p>
            <a:pPr marL="0" indent="0">
              <a:buNone/>
            </a:pPr>
            <a:endParaRPr lang="en-US" dirty="0"/>
          </a:p>
          <a:p>
            <a:pPr marL="0" indent="0">
              <a:buNone/>
            </a:pPr>
            <a:r>
              <a:rPr lang="en-US" dirty="0"/>
              <a:t>-Deep learning usually requires extremely large training sample size and rich features from multiple sources.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dirty="0"/>
          </a:p>
        </p:txBody>
      </p:sp>
    </p:spTree>
    <p:extLst>
      <p:ext uri="{BB962C8B-B14F-4D97-AF65-F5344CB8AC3E}">
        <p14:creationId xmlns:p14="http://schemas.microsoft.com/office/powerpoint/2010/main" val="37806278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Medicine/ Personalized Medicine</a:t>
            </a:r>
          </a:p>
        </p:txBody>
      </p:sp>
      <p:sp>
        <p:nvSpPr>
          <p:cNvPr id="3" name="Content Placeholder 2"/>
          <p:cNvSpPr>
            <a:spLocks noGrp="1"/>
          </p:cNvSpPr>
          <p:nvPr>
            <p:ph idx="1"/>
          </p:nvPr>
        </p:nvSpPr>
        <p:spPr/>
        <p:txBody>
          <a:bodyPr>
            <a:normAutofit fontScale="92500" lnSpcReduction="20000"/>
          </a:bodyPr>
          <a:lstStyle/>
          <a:p>
            <a:r>
              <a:rPr lang="en-US" dirty="0"/>
              <a:t>Precision medicine delivers individually tailored therapy based on the patient’s disease subtype (Servant et al., 2014). </a:t>
            </a:r>
          </a:p>
          <a:p>
            <a:endParaRPr lang="en-US" dirty="0"/>
          </a:p>
          <a:p>
            <a:r>
              <a:rPr lang="en-US" dirty="0"/>
              <a:t>Select the most effective cancer treatments based on the presence of specific biomarkers in a patient’s tumor. </a:t>
            </a:r>
          </a:p>
          <a:p>
            <a:endParaRPr lang="en-US" dirty="0"/>
          </a:p>
          <a:p>
            <a:r>
              <a:rPr lang="en-US" dirty="0"/>
              <a:t>Genomic testing is used to identify patient’s gene expression profiles to determine the corresponding sensitive targeted therapies.</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spTree>
    <p:extLst>
      <p:ext uri="{BB962C8B-B14F-4D97-AF65-F5344CB8AC3E}">
        <p14:creationId xmlns:p14="http://schemas.microsoft.com/office/powerpoint/2010/main" val="73464200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8371-2565-48AC-807B-492B2A9B666C}"/>
              </a:ext>
            </a:extLst>
          </p:cNvPr>
          <p:cNvSpPr>
            <a:spLocks noGrp="1"/>
          </p:cNvSpPr>
          <p:nvPr>
            <p:ph type="title"/>
          </p:nvPr>
        </p:nvSpPr>
        <p:spPr/>
        <p:txBody>
          <a:bodyPr>
            <a:normAutofit/>
          </a:bodyPr>
          <a:lstStyle/>
          <a:p>
            <a:r>
              <a:rPr lang="en-US" dirty="0"/>
              <a:t>Integrated Relational Database Approach</a:t>
            </a:r>
          </a:p>
        </p:txBody>
      </p:sp>
      <p:sp>
        <p:nvSpPr>
          <p:cNvPr id="3" name="Content Placeholder 2">
            <a:extLst>
              <a:ext uri="{FF2B5EF4-FFF2-40B4-BE49-F238E27FC236}">
                <a16:creationId xmlns:a16="http://schemas.microsoft.com/office/drawing/2014/main" id="{B45E7EF0-254C-40F9-BA08-615D23BC60A3}"/>
              </a:ext>
            </a:extLst>
          </p:cNvPr>
          <p:cNvSpPr>
            <a:spLocks noGrp="1"/>
          </p:cNvSpPr>
          <p:nvPr>
            <p:ph idx="1"/>
          </p:nvPr>
        </p:nvSpPr>
        <p:spPr/>
        <p:txBody>
          <a:bodyPr/>
          <a:lstStyle/>
          <a:p>
            <a:r>
              <a:rPr lang="en-US" dirty="0"/>
              <a:t>Most biological databases are in “flat files” format that are not easy to integrate with external data sources.</a:t>
            </a:r>
          </a:p>
          <a:p>
            <a:endParaRPr lang="en-US" dirty="0"/>
          </a:p>
          <a:p>
            <a:r>
              <a:rPr lang="en-US" dirty="0"/>
              <a:t>Relational databases allow integration of diverse types of information and efficient management of these large datasets.</a:t>
            </a:r>
          </a:p>
          <a:p>
            <a:endParaRPr lang="en-US" dirty="0"/>
          </a:p>
        </p:txBody>
      </p:sp>
      <p:sp>
        <p:nvSpPr>
          <p:cNvPr id="4" name="Slide Number Placeholder 3">
            <a:extLst>
              <a:ext uri="{FF2B5EF4-FFF2-40B4-BE49-F238E27FC236}">
                <a16:creationId xmlns:a16="http://schemas.microsoft.com/office/drawing/2014/main" id="{70F3DFA5-6A32-4A27-AA87-7ACB2FB302CD}"/>
              </a:ext>
            </a:extLst>
          </p:cNvPr>
          <p:cNvSpPr>
            <a:spLocks noGrp="1"/>
          </p:cNvSpPr>
          <p:nvPr>
            <p:ph type="sldNum" sz="quarter" idx="12"/>
          </p:nvPr>
        </p:nvSpPr>
        <p:spPr/>
        <p:txBody>
          <a:bodyPr/>
          <a:lstStyle/>
          <a:p>
            <a:fld id="{38327683-8978-6B4B-9130-4A6A841F0549}" type="slidenum">
              <a:rPr lang="en-US" smtClean="0"/>
              <a:pPr/>
              <a:t>20</a:t>
            </a:fld>
            <a:endParaRPr lang="en-US" dirty="0"/>
          </a:p>
        </p:txBody>
      </p:sp>
    </p:spTree>
    <p:extLst>
      <p:ext uri="{BB962C8B-B14F-4D97-AF65-F5344CB8AC3E}">
        <p14:creationId xmlns:p14="http://schemas.microsoft.com/office/powerpoint/2010/main" val="22991527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8371-2565-48AC-807B-492B2A9B666C}"/>
              </a:ext>
            </a:extLst>
          </p:cNvPr>
          <p:cNvSpPr>
            <a:spLocks noGrp="1"/>
          </p:cNvSpPr>
          <p:nvPr>
            <p:ph type="title"/>
          </p:nvPr>
        </p:nvSpPr>
        <p:spPr/>
        <p:txBody>
          <a:bodyPr>
            <a:normAutofit/>
          </a:bodyPr>
          <a:lstStyle/>
          <a:p>
            <a:r>
              <a:rPr lang="en-US" dirty="0"/>
              <a:t>Integrated Relational Database Approach</a:t>
            </a:r>
          </a:p>
        </p:txBody>
      </p:sp>
      <p:sp>
        <p:nvSpPr>
          <p:cNvPr id="3" name="Content Placeholder 2">
            <a:extLst>
              <a:ext uri="{FF2B5EF4-FFF2-40B4-BE49-F238E27FC236}">
                <a16:creationId xmlns:a16="http://schemas.microsoft.com/office/drawing/2014/main" id="{B45E7EF0-254C-40F9-BA08-615D23BC60A3}"/>
              </a:ext>
            </a:extLst>
          </p:cNvPr>
          <p:cNvSpPr>
            <a:spLocks noGrp="1"/>
          </p:cNvSpPr>
          <p:nvPr>
            <p:ph idx="1"/>
          </p:nvPr>
        </p:nvSpPr>
        <p:spPr/>
        <p:txBody>
          <a:bodyPr/>
          <a:lstStyle/>
          <a:p>
            <a:r>
              <a:rPr lang="en-US" dirty="0"/>
              <a:t>Most biological databases are in “flat files” format that are not easy to integrate with external data sources.</a:t>
            </a:r>
          </a:p>
          <a:p>
            <a:endParaRPr lang="en-US" dirty="0"/>
          </a:p>
          <a:p>
            <a:r>
              <a:rPr lang="en-US" dirty="0"/>
              <a:t>Relational databases allow integration of diverse types of information and efficient management of these large datasets.</a:t>
            </a:r>
          </a:p>
          <a:p>
            <a:endParaRPr lang="en-US" dirty="0"/>
          </a:p>
        </p:txBody>
      </p:sp>
      <p:sp>
        <p:nvSpPr>
          <p:cNvPr id="4" name="Slide Number Placeholder 3">
            <a:extLst>
              <a:ext uri="{FF2B5EF4-FFF2-40B4-BE49-F238E27FC236}">
                <a16:creationId xmlns:a16="http://schemas.microsoft.com/office/drawing/2014/main" id="{70F3DFA5-6A32-4A27-AA87-7ACB2FB302CD}"/>
              </a:ext>
            </a:extLst>
          </p:cNvPr>
          <p:cNvSpPr>
            <a:spLocks noGrp="1"/>
          </p:cNvSpPr>
          <p:nvPr>
            <p:ph type="sldNum" sz="quarter" idx="12"/>
          </p:nvPr>
        </p:nvSpPr>
        <p:spPr/>
        <p:txBody>
          <a:bodyPr/>
          <a:lstStyle/>
          <a:p>
            <a:fld id="{38327683-8978-6B4B-9130-4A6A841F0549}" type="slidenum">
              <a:rPr lang="en-US" smtClean="0"/>
              <a:pPr/>
              <a:t>21</a:t>
            </a:fld>
            <a:endParaRPr lang="en-US" dirty="0"/>
          </a:p>
        </p:txBody>
      </p:sp>
    </p:spTree>
    <p:extLst>
      <p:ext uri="{BB962C8B-B14F-4D97-AF65-F5344CB8AC3E}">
        <p14:creationId xmlns:p14="http://schemas.microsoft.com/office/powerpoint/2010/main" val="453183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2605-4268-45B9-A36E-2DDCC5111915}"/>
              </a:ext>
            </a:extLst>
          </p:cNvPr>
          <p:cNvSpPr>
            <a:spLocks noGrp="1"/>
          </p:cNvSpPr>
          <p:nvPr>
            <p:ph type="title"/>
          </p:nvPr>
        </p:nvSpPr>
        <p:spPr/>
        <p:txBody>
          <a:bodyPr/>
          <a:lstStyle/>
          <a:p>
            <a:r>
              <a:rPr lang="en-US" dirty="0"/>
              <a:t>Integrated Relational Database Approach</a:t>
            </a:r>
          </a:p>
        </p:txBody>
      </p:sp>
      <p:sp>
        <p:nvSpPr>
          <p:cNvPr id="3" name="Content Placeholder 2">
            <a:extLst>
              <a:ext uri="{FF2B5EF4-FFF2-40B4-BE49-F238E27FC236}">
                <a16:creationId xmlns:a16="http://schemas.microsoft.com/office/drawing/2014/main" id="{A925223E-0BE1-4965-9AC2-4B6443B4B4BF}"/>
              </a:ext>
            </a:extLst>
          </p:cNvPr>
          <p:cNvSpPr>
            <a:spLocks noGrp="1"/>
          </p:cNvSpPr>
          <p:nvPr>
            <p:ph idx="1"/>
          </p:nvPr>
        </p:nvSpPr>
        <p:spPr/>
        <p:txBody>
          <a:bodyPr/>
          <a:lstStyle/>
          <a:p>
            <a:r>
              <a:rPr lang="en-US" dirty="0" err="1"/>
              <a:t>Queryable</a:t>
            </a:r>
            <a:r>
              <a:rPr lang="en-US" dirty="0"/>
              <a:t> </a:t>
            </a:r>
          </a:p>
          <a:p>
            <a:r>
              <a:rPr lang="en-US" dirty="0"/>
              <a:t>Integrate all the related data in one query and extract or subset the data for deeper analysis. </a:t>
            </a:r>
          </a:p>
          <a:p>
            <a:endParaRPr lang="en-US" dirty="0"/>
          </a:p>
          <a:p>
            <a:r>
              <a:rPr lang="en-US" dirty="0"/>
              <a:t>Improve the efficiency for storing and querying the data.</a:t>
            </a:r>
          </a:p>
        </p:txBody>
      </p:sp>
      <p:sp>
        <p:nvSpPr>
          <p:cNvPr id="4" name="Slide Number Placeholder 3">
            <a:extLst>
              <a:ext uri="{FF2B5EF4-FFF2-40B4-BE49-F238E27FC236}">
                <a16:creationId xmlns:a16="http://schemas.microsoft.com/office/drawing/2014/main" id="{E6CB7884-1C51-4FD8-9430-B34B319AE04B}"/>
              </a:ext>
            </a:extLst>
          </p:cNvPr>
          <p:cNvSpPr>
            <a:spLocks noGrp="1"/>
          </p:cNvSpPr>
          <p:nvPr>
            <p:ph type="sldNum" sz="quarter" idx="12"/>
          </p:nvPr>
        </p:nvSpPr>
        <p:spPr/>
        <p:txBody>
          <a:bodyPr/>
          <a:lstStyle/>
          <a:p>
            <a:fld id="{38327683-8978-6B4B-9130-4A6A841F0549}" type="slidenum">
              <a:rPr lang="en-US" smtClean="0"/>
              <a:pPr/>
              <a:t>22</a:t>
            </a:fld>
            <a:endParaRPr lang="en-US" dirty="0"/>
          </a:p>
        </p:txBody>
      </p:sp>
    </p:spTree>
    <p:extLst>
      <p:ext uri="{BB962C8B-B14F-4D97-AF65-F5344CB8AC3E}">
        <p14:creationId xmlns:p14="http://schemas.microsoft.com/office/powerpoint/2010/main" val="9221796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246B-9003-4586-B686-640BDFE6CFBF}"/>
              </a:ext>
            </a:extLst>
          </p:cNvPr>
          <p:cNvSpPr>
            <a:spLocks noGrp="1"/>
          </p:cNvSpPr>
          <p:nvPr>
            <p:ph type="title"/>
          </p:nvPr>
        </p:nvSpPr>
        <p:spPr/>
        <p:txBody>
          <a:bodyPr>
            <a:normAutofit/>
          </a:bodyPr>
          <a:lstStyle/>
          <a:p>
            <a:r>
              <a:rPr lang="en-US" dirty="0"/>
              <a:t>Obstacles</a:t>
            </a:r>
          </a:p>
        </p:txBody>
      </p:sp>
      <p:sp>
        <p:nvSpPr>
          <p:cNvPr id="3" name="Content Placeholder 2">
            <a:extLst>
              <a:ext uri="{FF2B5EF4-FFF2-40B4-BE49-F238E27FC236}">
                <a16:creationId xmlns:a16="http://schemas.microsoft.com/office/drawing/2014/main" id="{E2212305-8B33-4BEB-A384-EE69F424EAF5}"/>
              </a:ext>
            </a:extLst>
          </p:cNvPr>
          <p:cNvSpPr>
            <a:spLocks noGrp="1"/>
          </p:cNvSpPr>
          <p:nvPr>
            <p:ph idx="1"/>
          </p:nvPr>
        </p:nvSpPr>
        <p:spPr/>
        <p:txBody>
          <a:bodyPr>
            <a:normAutofit fontScale="77500" lnSpcReduction="20000"/>
          </a:bodyPr>
          <a:lstStyle/>
          <a:p>
            <a:r>
              <a:rPr lang="en-US" b="1" dirty="0"/>
              <a:t>Large-scale of Data</a:t>
            </a:r>
          </a:p>
          <a:p>
            <a:pPr lvl="1"/>
            <a:r>
              <a:rPr lang="en-US" dirty="0"/>
              <a:t>Create a smaller size database to prove the concept</a:t>
            </a:r>
          </a:p>
          <a:p>
            <a:pPr marL="0" indent="0">
              <a:buNone/>
            </a:pPr>
            <a:endParaRPr lang="en-US" b="1" dirty="0"/>
          </a:p>
          <a:p>
            <a:r>
              <a:rPr lang="en-US" dirty="0"/>
              <a:t>Dramatic Increase in Genomics Data.</a:t>
            </a:r>
          </a:p>
          <a:p>
            <a:pPr lvl="1">
              <a:buFont typeface="Wingdings" panose="05000000000000000000" pitchFamily="2" charset="2"/>
              <a:buChar char="Ø"/>
            </a:pPr>
            <a:r>
              <a:rPr lang="en-US" dirty="0"/>
              <a:t>Next Generating Sequencing (NGS) technology making sequencing of human genomes cost effective. The cost falls from 10 million dollars a decade ago to 1 thousand dollars today.</a:t>
            </a:r>
          </a:p>
          <a:p>
            <a:r>
              <a:rPr lang="en-US" dirty="0"/>
              <a:t>Enormous amount of data generated from genomic tests. </a:t>
            </a:r>
          </a:p>
          <a:p>
            <a:pPr lvl="1"/>
            <a:r>
              <a:rPr lang="en-US" dirty="0"/>
              <a:t>Existing genomics database Sequence Read Archive (SRA) grows 10,000 times in the last decade.</a:t>
            </a:r>
          </a:p>
        </p:txBody>
      </p:sp>
      <p:sp>
        <p:nvSpPr>
          <p:cNvPr id="4" name="Slide Number Placeholder 3">
            <a:extLst>
              <a:ext uri="{FF2B5EF4-FFF2-40B4-BE49-F238E27FC236}">
                <a16:creationId xmlns:a16="http://schemas.microsoft.com/office/drawing/2014/main" id="{49CB54BB-451B-4F2B-9505-B5BBDA6674A8}"/>
              </a:ext>
            </a:extLst>
          </p:cNvPr>
          <p:cNvSpPr>
            <a:spLocks noGrp="1"/>
          </p:cNvSpPr>
          <p:nvPr>
            <p:ph type="sldNum" sz="quarter" idx="12"/>
          </p:nvPr>
        </p:nvSpPr>
        <p:spPr/>
        <p:txBody>
          <a:bodyPr/>
          <a:lstStyle/>
          <a:p>
            <a:fld id="{38327683-8978-6B4B-9130-4A6A841F0549}" type="slidenum">
              <a:rPr lang="en-US" smtClean="0"/>
              <a:pPr/>
              <a:t>23</a:t>
            </a:fld>
            <a:endParaRPr lang="en-US" dirty="0"/>
          </a:p>
        </p:txBody>
      </p:sp>
    </p:spTree>
    <p:extLst>
      <p:ext uri="{BB962C8B-B14F-4D97-AF65-F5344CB8AC3E}">
        <p14:creationId xmlns:p14="http://schemas.microsoft.com/office/powerpoint/2010/main" val="331814479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246B-9003-4586-B686-640BDFE6CFBF}"/>
              </a:ext>
            </a:extLst>
          </p:cNvPr>
          <p:cNvSpPr>
            <a:spLocks noGrp="1"/>
          </p:cNvSpPr>
          <p:nvPr>
            <p:ph type="title"/>
          </p:nvPr>
        </p:nvSpPr>
        <p:spPr/>
        <p:txBody>
          <a:bodyPr>
            <a:normAutofit/>
          </a:bodyPr>
          <a:lstStyle/>
          <a:p>
            <a:r>
              <a:rPr lang="en-US" dirty="0"/>
              <a:t>Obstacles</a:t>
            </a:r>
          </a:p>
        </p:txBody>
      </p:sp>
      <p:sp>
        <p:nvSpPr>
          <p:cNvPr id="3" name="Content Placeholder 2">
            <a:extLst>
              <a:ext uri="{FF2B5EF4-FFF2-40B4-BE49-F238E27FC236}">
                <a16:creationId xmlns:a16="http://schemas.microsoft.com/office/drawing/2014/main" id="{E2212305-8B33-4BEB-A384-EE69F424EAF5}"/>
              </a:ext>
            </a:extLst>
          </p:cNvPr>
          <p:cNvSpPr>
            <a:spLocks noGrp="1"/>
          </p:cNvSpPr>
          <p:nvPr>
            <p:ph idx="1"/>
          </p:nvPr>
        </p:nvSpPr>
        <p:spPr/>
        <p:txBody>
          <a:bodyPr>
            <a:normAutofit fontScale="77500" lnSpcReduction="20000"/>
          </a:bodyPr>
          <a:lstStyle/>
          <a:p>
            <a:r>
              <a:rPr lang="en-US" b="1" dirty="0"/>
              <a:t>Large-scale of Data</a:t>
            </a:r>
          </a:p>
          <a:p>
            <a:pPr lvl="1"/>
            <a:r>
              <a:rPr lang="en-US" dirty="0"/>
              <a:t>Create a smaller size database to prove the concept</a:t>
            </a:r>
          </a:p>
          <a:p>
            <a:pPr marL="0" indent="0">
              <a:buNone/>
            </a:pPr>
            <a:endParaRPr lang="en-US" b="1" dirty="0"/>
          </a:p>
          <a:p>
            <a:r>
              <a:rPr lang="en-US" dirty="0"/>
              <a:t>Dramatic Increase in Genomics Data.</a:t>
            </a:r>
          </a:p>
          <a:p>
            <a:pPr lvl="1">
              <a:buFont typeface="Wingdings" panose="05000000000000000000" pitchFamily="2" charset="2"/>
              <a:buChar char="Ø"/>
            </a:pPr>
            <a:r>
              <a:rPr lang="en-US" dirty="0"/>
              <a:t>Next Generating Sequencing (NGS) technology making sequencing of human genomes cost effective. The cost falls from 10 million dollars a decade ago to 1 thousand dollars today.</a:t>
            </a:r>
          </a:p>
          <a:p>
            <a:r>
              <a:rPr lang="en-US" dirty="0"/>
              <a:t>Enormous amount of data generated from genomic tests. </a:t>
            </a:r>
          </a:p>
          <a:p>
            <a:pPr lvl="1"/>
            <a:r>
              <a:rPr lang="en-US" dirty="0"/>
              <a:t>Existing genomics database Sequence Read Archive (SRA) grows 10,000 times in the last decade.</a:t>
            </a:r>
          </a:p>
        </p:txBody>
      </p:sp>
      <p:sp>
        <p:nvSpPr>
          <p:cNvPr id="4" name="Slide Number Placeholder 3">
            <a:extLst>
              <a:ext uri="{FF2B5EF4-FFF2-40B4-BE49-F238E27FC236}">
                <a16:creationId xmlns:a16="http://schemas.microsoft.com/office/drawing/2014/main" id="{49CB54BB-451B-4F2B-9505-B5BBDA6674A8}"/>
              </a:ext>
            </a:extLst>
          </p:cNvPr>
          <p:cNvSpPr>
            <a:spLocks noGrp="1"/>
          </p:cNvSpPr>
          <p:nvPr>
            <p:ph type="sldNum" sz="quarter" idx="12"/>
          </p:nvPr>
        </p:nvSpPr>
        <p:spPr/>
        <p:txBody>
          <a:bodyPr/>
          <a:lstStyle/>
          <a:p>
            <a:fld id="{38327683-8978-6B4B-9130-4A6A841F0549}" type="slidenum">
              <a:rPr lang="en-US" smtClean="0"/>
              <a:pPr/>
              <a:t>24</a:t>
            </a:fld>
            <a:endParaRPr lang="en-US" dirty="0"/>
          </a:p>
        </p:txBody>
      </p:sp>
    </p:spTree>
    <p:extLst>
      <p:ext uri="{BB962C8B-B14F-4D97-AF65-F5344CB8AC3E}">
        <p14:creationId xmlns:p14="http://schemas.microsoft.com/office/powerpoint/2010/main" val="417394935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246B-9003-4586-B686-640BDFE6CFBF}"/>
              </a:ext>
            </a:extLst>
          </p:cNvPr>
          <p:cNvSpPr>
            <a:spLocks noGrp="1"/>
          </p:cNvSpPr>
          <p:nvPr>
            <p:ph type="title"/>
          </p:nvPr>
        </p:nvSpPr>
        <p:spPr/>
        <p:txBody>
          <a:bodyPr>
            <a:normAutofit/>
          </a:bodyPr>
          <a:lstStyle/>
          <a:p>
            <a:r>
              <a:rPr lang="en-US" dirty="0"/>
              <a:t>Obstacles</a:t>
            </a:r>
          </a:p>
        </p:txBody>
      </p:sp>
      <p:sp>
        <p:nvSpPr>
          <p:cNvPr id="3" name="Content Placeholder 2">
            <a:extLst>
              <a:ext uri="{FF2B5EF4-FFF2-40B4-BE49-F238E27FC236}">
                <a16:creationId xmlns:a16="http://schemas.microsoft.com/office/drawing/2014/main" id="{E2212305-8B33-4BEB-A384-EE69F424EAF5}"/>
              </a:ext>
            </a:extLst>
          </p:cNvPr>
          <p:cNvSpPr>
            <a:spLocks noGrp="1"/>
          </p:cNvSpPr>
          <p:nvPr>
            <p:ph idx="1"/>
          </p:nvPr>
        </p:nvSpPr>
        <p:spPr/>
        <p:txBody>
          <a:bodyPr>
            <a:normAutofit fontScale="77500" lnSpcReduction="20000"/>
          </a:bodyPr>
          <a:lstStyle/>
          <a:p>
            <a:r>
              <a:rPr lang="en-US" b="1" dirty="0"/>
              <a:t>Large-scale of Data</a:t>
            </a:r>
          </a:p>
          <a:p>
            <a:pPr lvl="1"/>
            <a:r>
              <a:rPr lang="en-US" dirty="0"/>
              <a:t>Create a smaller size database to prove the concept</a:t>
            </a:r>
          </a:p>
          <a:p>
            <a:pPr marL="0" indent="0">
              <a:buNone/>
            </a:pPr>
            <a:endParaRPr lang="en-US" b="1" dirty="0"/>
          </a:p>
          <a:p>
            <a:r>
              <a:rPr lang="en-US" dirty="0"/>
              <a:t>Dramatic Increase in Genomics Data.</a:t>
            </a:r>
          </a:p>
          <a:p>
            <a:pPr lvl="1">
              <a:buFont typeface="Wingdings" panose="05000000000000000000" pitchFamily="2" charset="2"/>
              <a:buChar char="Ø"/>
            </a:pPr>
            <a:r>
              <a:rPr lang="en-US" dirty="0"/>
              <a:t>Next Generating Sequencing (NGS) technology making sequencing of human genomes cost effective. The cost falls from 10 million dollars a decade ago to 1 thousand dollars today.</a:t>
            </a:r>
          </a:p>
          <a:p>
            <a:r>
              <a:rPr lang="en-US" dirty="0"/>
              <a:t>Enormous amount of data generated from genomic tests. </a:t>
            </a:r>
          </a:p>
          <a:p>
            <a:pPr lvl="1"/>
            <a:r>
              <a:rPr lang="en-US" dirty="0"/>
              <a:t>Existing genomics database Sequence Read Archive (SRA) grows 10,000 times in the last decade.</a:t>
            </a:r>
          </a:p>
        </p:txBody>
      </p:sp>
      <p:sp>
        <p:nvSpPr>
          <p:cNvPr id="4" name="Slide Number Placeholder 3">
            <a:extLst>
              <a:ext uri="{FF2B5EF4-FFF2-40B4-BE49-F238E27FC236}">
                <a16:creationId xmlns:a16="http://schemas.microsoft.com/office/drawing/2014/main" id="{49CB54BB-451B-4F2B-9505-B5BBDA6674A8}"/>
              </a:ext>
            </a:extLst>
          </p:cNvPr>
          <p:cNvSpPr>
            <a:spLocks noGrp="1"/>
          </p:cNvSpPr>
          <p:nvPr>
            <p:ph type="sldNum" sz="quarter" idx="12"/>
          </p:nvPr>
        </p:nvSpPr>
        <p:spPr/>
        <p:txBody>
          <a:bodyPr/>
          <a:lstStyle/>
          <a:p>
            <a:fld id="{38327683-8978-6B4B-9130-4A6A841F0549}" type="slidenum">
              <a:rPr lang="en-US" smtClean="0"/>
              <a:pPr/>
              <a:t>25</a:t>
            </a:fld>
            <a:endParaRPr lang="en-US" dirty="0"/>
          </a:p>
        </p:txBody>
      </p:sp>
    </p:spTree>
    <p:extLst>
      <p:ext uri="{BB962C8B-B14F-4D97-AF65-F5344CB8AC3E}">
        <p14:creationId xmlns:p14="http://schemas.microsoft.com/office/powerpoint/2010/main" val="96091673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246B-9003-4586-B686-640BDFE6CFBF}"/>
              </a:ext>
            </a:extLst>
          </p:cNvPr>
          <p:cNvSpPr>
            <a:spLocks noGrp="1"/>
          </p:cNvSpPr>
          <p:nvPr>
            <p:ph type="title"/>
          </p:nvPr>
        </p:nvSpPr>
        <p:spPr/>
        <p:txBody>
          <a:bodyPr>
            <a:normAutofit/>
          </a:bodyPr>
          <a:lstStyle/>
          <a:p>
            <a:r>
              <a:rPr lang="en-US" dirty="0"/>
              <a:t>Obstacles</a:t>
            </a:r>
          </a:p>
        </p:txBody>
      </p:sp>
      <p:sp>
        <p:nvSpPr>
          <p:cNvPr id="3" name="Content Placeholder 2">
            <a:extLst>
              <a:ext uri="{FF2B5EF4-FFF2-40B4-BE49-F238E27FC236}">
                <a16:creationId xmlns:a16="http://schemas.microsoft.com/office/drawing/2014/main" id="{E2212305-8B33-4BEB-A384-EE69F424EAF5}"/>
              </a:ext>
            </a:extLst>
          </p:cNvPr>
          <p:cNvSpPr>
            <a:spLocks noGrp="1"/>
          </p:cNvSpPr>
          <p:nvPr>
            <p:ph idx="1"/>
          </p:nvPr>
        </p:nvSpPr>
        <p:spPr/>
        <p:txBody>
          <a:bodyPr>
            <a:normAutofit fontScale="77500" lnSpcReduction="20000"/>
          </a:bodyPr>
          <a:lstStyle/>
          <a:p>
            <a:r>
              <a:rPr lang="en-US" b="1" dirty="0"/>
              <a:t>Large-scale of Data</a:t>
            </a:r>
          </a:p>
          <a:p>
            <a:pPr lvl="1"/>
            <a:r>
              <a:rPr lang="en-US" dirty="0"/>
              <a:t>Create a smaller size database to prove the concept</a:t>
            </a:r>
          </a:p>
          <a:p>
            <a:pPr marL="0" indent="0">
              <a:buNone/>
            </a:pPr>
            <a:endParaRPr lang="en-US" b="1" dirty="0"/>
          </a:p>
          <a:p>
            <a:r>
              <a:rPr lang="en-US" dirty="0"/>
              <a:t>Dramatic Increase in Genomics Data.</a:t>
            </a:r>
          </a:p>
          <a:p>
            <a:pPr lvl="1">
              <a:buFont typeface="Wingdings" panose="05000000000000000000" pitchFamily="2" charset="2"/>
              <a:buChar char="Ø"/>
            </a:pPr>
            <a:r>
              <a:rPr lang="en-US" dirty="0"/>
              <a:t>Next Generating Sequencing (NGS) technology making sequencing of human genomes cost effective. The cost falls from 10 million dollars from a decade ago to 1 thousand dollars today.</a:t>
            </a:r>
          </a:p>
          <a:p>
            <a:r>
              <a:rPr lang="en-US" dirty="0"/>
              <a:t>Enormous amount of data generated from genomic tests. </a:t>
            </a:r>
          </a:p>
          <a:p>
            <a:pPr lvl="1"/>
            <a:r>
              <a:rPr lang="en-US" dirty="0"/>
              <a:t>Existing genomics database Sequence Read Archive (SRA) grows 10,000 times in the last decade.</a:t>
            </a:r>
          </a:p>
        </p:txBody>
      </p:sp>
      <p:sp>
        <p:nvSpPr>
          <p:cNvPr id="4" name="Slide Number Placeholder 3">
            <a:extLst>
              <a:ext uri="{FF2B5EF4-FFF2-40B4-BE49-F238E27FC236}">
                <a16:creationId xmlns:a16="http://schemas.microsoft.com/office/drawing/2014/main" id="{49CB54BB-451B-4F2B-9505-B5BBDA6674A8}"/>
              </a:ext>
            </a:extLst>
          </p:cNvPr>
          <p:cNvSpPr>
            <a:spLocks noGrp="1"/>
          </p:cNvSpPr>
          <p:nvPr>
            <p:ph type="sldNum" sz="quarter" idx="12"/>
          </p:nvPr>
        </p:nvSpPr>
        <p:spPr/>
        <p:txBody>
          <a:bodyPr/>
          <a:lstStyle/>
          <a:p>
            <a:fld id="{38327683-8978-6B4B-9130-4A6A841F0549}" type="slidenum">
              <a:rPr lang="en-US" smtClean="0"/>
              <a:pPr/>
              <a:t>26</a:t>
            </a:fld>
            <a:endParaRPr lang="en-US" dirty="0"/>
          </a:p>
        </p:txBody>
      </p:sp>
    </p:spTree>
    <p:extLst>
      <p:ext uri="{BB962C8B-B14F-4D97-AF65-F5344CB8AC3E}">
        <p14:creationId xmlns:p14="http://schemas.microsoft.com/office/powerpoint/2010/main" val="176477831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3979-3B98-46ED-A79E-DA622F9E0436}"/>
              </a:ext>
            </a:extLst>
          </p:cNvPr>
          <p:cNvSpPr>
            <a:spLocks noGrp="1"/>
          </p:cNvSpPr>
          <p:nvPr>
            <p:ph type="title"/>
          </p:nvPr>
        </p:nvSpPr>
        <p:spPr/>
        <p:txBody>
          <a:bodyPr/>
          <a:lstStyle/>
          <a:p>
            <a:r>
              <a:rPr lang="en-US" dirty="0"/>
              <a:t>SRA growth</a:t>
            </a:r>
          </a:p>
        </p:txBody>
      </p:sp>
      <p:pic>
        <p:nvPicPr>
          <p:cNvPr id="5" name="Content Placeholder 4">
            <a:extLst>
              <a:ext uri="{FF2B5EF4-FFF2-40B4-BE49-F238E27FC236}">
                <a16:creationId xmlns:a16="http://schemas.microsoft.com/office/drawing/2014/main" id="{D945C5EF-6222-47B7-B3A7-4C2D1F12974D}"/>
              </a:ext>
            </a:extLst>
          </p:cNvPr>
          <p:cNvPicPr>
            <a:picLocks noGrp="1" noChangeAspect="1"/>
          </p:cNvPicPr>
          <p:nvPr>
            <p:ph idx="1"/>
          </p:nvPr>
        </p:nvPicPr>
        <p:blipFill>
          <a:blip r:embed="rId2"/>
          <a:stretch>
            <a:fillRect/>
          </a:stretch>
        </p:blipFill>
        <p:spPr>
          <a:xfrm>
            <a:off x="1655678" y="1825625"/>
            <a:ext cx="5832644" cy="4351338"/>
          </a:xfrm>
          <a:prstGeom prst="rect">
            <a:avLst/>
          </a:prstGeom>
        </p:spPr>
      </p:pic>
      <p:sp>
        <p:nvSpPr>
          <p:cNvPr id="4" name="Slide Number Placeholder 3">
            <a:extLst>
              <a:ext uri="{FF2B5EF4-FFF2-40B4-BE49-F238E27FC236}">
                <a16:creationId xmlns:a16="http://schemas.microsoft.com/office/drawing/2014/main" id="{DD9183D6-476A-43D0-9B26-71A2BABF7945}"/>
              </a:ext>
            </a:extLst>
          </p:cNvPr>
          <p:cNvSpPr>
            <a:spLocks noGrp="1"/>
          </p:cNvSpPr>
          <p:nvPr>
            <p:ph type="sldNum" sz="quarter" idx="12"/>
          </p:nvPr>
        </p:nvSpPr>
        <p:spPr/>
        <p:txBody>
          <a:bodyPr/>
          <a:lstStyle/>
          <a:p>
            <a:fld id="{38327683-8978-6B4B-9130-4A6A841F0549}" type="slidenum">
              <a:rPr lang="en-US" smtClean="0"/>
              <a:pPr/>
              <a:t>27</a:t>
            </a:fld>
            <a:endParaRPr lang="en-US" dirty="0"/>
          </a:p>
        </p:txBody>
      </p:sp>
    </p:spTree>
    <p:extLst>
      <p:ext uri="{BB962C8B-B14F-4D97-AF65-F5344CB8AC3E}">
        <p14:creationId xmlns:p14="http://schemas.microsoft.com/office/powerpoint/2010/main" val="382864709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246B-9003-4586-B686-640BDFE6CFBF}"/>
              </a:ext>
            </a:extLst>
          </p:cNvPr>
          <p:cNvSpPr>
            <a:spLocks noGrp="1"/>
          </p:cNvSpPr>
          <p:nvPr>
            <p:ph type="title"/>
          </p:nvPr>
        </p:nvSpPr>
        <p:spPr/>
        <p:txBody>
          <a:bodyPr>
            <a:normAutofit/>
          </a:bodyPr>
          <a:lstStyle/>
          <a:p>
            <a:r>
              <a:rPr lang="en-US" dirty="0"/>
              <a:t>Obstacles</a:t>
            </a:r>
          </a:p>
        </p:txBody>
      </p:sp>
      <p:sp>
        <p:nvSpPr>
          <p:cNvPr id="3" name="Content Placeholder 2">
            <a:extLst>
              <a:ext uri="{FF2B5EF4-FFF2-40B4-BE49-F238E27FC236}">
                <a16:creationId xmlns:a16="http://schemas.microsoft.com/office/drawing/2014/main" id="{E2212305-8B33-4BEB-A384-EE69F424EAF5}"/>
              </a:ext>
            </a:extLst>
          </p:cNvPr>
          <p:cNvSpPr>
            <a:spLocks noGrp="1"/>
          </p:cNvSpPr>
          <p:nvPr>
            <p:ph idx="1"/>
          </p:nvPr>
        </p:nvSpPr>
        <p:spPr/>
        <p:txBody>
          <a:bodyPr>
            <a:normAutofit fontScale="92500" lnSpcReduction="20000"/>
          </a:bodyPr>
          <a:lstStyle/>
          <a:p>
            <a:r>
              <a:rPr lang="en-US" dirty="0"/>
              <a:t>Hard to access patient genotyping and phenotyping data due to privacy concern</a:t>
            </a:r>
          </a:p>
          <a:p>
            <a:pPr lvl="1"/>
            <a:r>
              <a:rPr lang="en-US" dirty="0"/>
              <a:t>simulated data</a:t>
            </a:r>
          </a:p>
          <a:p>
            <a:pPr marL="457200" lvl="1" indent="0">
              <a:buNone/>
            </a:pPr>
            <a:endParaRPr lang="en-US" dirty="0"/>
          </a:p>
          <a:p>
            <a:r>
              <a:rPr lang="en-US" dirty="0"/>
              <a:t>Various non-trivial datatypes -- VCF and BAM, a lot of data munging to get data from various Datatypes, File formats.</a:t>
            </a:r>
          </a:p>
          <a:p>
            <a:endParaRPr lang="en-US" dirty="0"/>
          </a:p>
          <a:p>
            <a:r>
              <a:rPr lang="en-US" dirty="0"/>
              <a:t>Biological data has extremely flexible schema. Normalization for biological data is impractical.</a:t>
            </a:r>
          </a:p>
        </p:txBody>
      </p:sp>
      <p:sp>
        <p:nvSpPr>
          <p:cNvPr id="4" name="Slide Number Placeholder 3">
            <a:extLst>
              <a:ext uri="{FF2B5EF4-FFF2-40B4-BE49-F238E27FC236}">
                <a16:creationId xmlns:a16="http://schemas.microsoft.com/office/drawing/2014/main" id="{49CB54BB-451B-4F2B-9505-B5BBDA6674A8}"/>
              </a:ext>
            </a:extLst>
          </p:cNvPr>
          <p:cNvSpPr>
            <a:spLocks noGrp="1"/>
          </p:cNvSpPr>
          <p:nvPr>
            <p:ph type="sldNum" sz="quarter" idx="12"/>
          </p:nvPr>
        </p:nvSpPr>
        <p:spPr/>
        <p:txBody>
          <a:bodyPr/>
          <a:lstStyle/>
          <a:p>
            <a:fld id="{38327683-8978-6B4B-9130-4A6A841F0549}" type="slidenum">
              <a:rPr lang="en-US" smtClean="0"/>
              <a:pPr/>
              <a:t>28</a:t>
            </a:fld>
            <a:endParaRPr lang="en-US" dirty="0"/>
          </a:p>
        </p:txBody>
      </p:sp>
    </p:spTree>
    <p:extLst>
      <p:ext uri="{BB962C8B-B14F-4D97-AF65-F5344CB8AC3E}">
        <p14:creationId xmlns:p14="http://schemas.microsoft.com/office/powerpoint/2010/main" val="324789727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246B-9003-4586-B686-640BDFE6CFBF}"/>
              </a:ext>
            </a:extLst>
          </p:cNvPr>
          <p:cNvSpPr>
            <a:spLocks noGrp="1"/>
          </p:cNvSpPr>
          <p:nvPr>
            <p:ph type="title"/>
          </p:nvPr>
        </p:nvSpPr>
        <p:spPr/>
        <p:txBody>
          <a:bodyPr>
            <a:normAutofit/>
          </a:bodyPr>
          <a:lstStyle/>
          <a:p>
            <a:r>
              <a:rPr lang="en-US" dirty="0"/>
              <a:t>Obstacles</a:t>
            </a:r>
          </a:p>
        </p:txBody>
      </p:sp>
      <p:sp>
        <p:nvSpPr>
          <p:cNvPr id="3" name="Content Placeholder 2">
            <a:extLst>
              <a:ext uri="{FF2B5EF4-FFF2-40B4-BE49-F238E27FC236}">
                <a16:creationId xmlns:a16="http://schemas.microsoft.com/office/drawing/2014/main" id="{E2212305-8B33-4BEB-A384-EE69F424EAF5}"/>
              </a:ext>
            </a:extLst>
          </p:cNvPr>
          <p:cNvSpPr>
            <a:spLocks noGrp="1"/>
          </p:cNvSpPr>
          <p:nvPr>
            <p:ph idx="1"/>
          </p:nvPr>
        </p:nvSpPr>
        <p:spPr/>
        <p:txBody>
          <a:bodyPr>
            <a:normAutofit fontScale="92500" lnSpcReduction="20000"/>
          </a:bodyPr>
          <a:lstStyle/>
          <a:p>
            <a:r>
              <a:rPr lang="en-US" dirty="0"/>
              <a:t>Hard to access patient genotyping and phenotyping data due to privacy concern</a:t>
            </a:r>
          </a:p>
          <a:p>
            <a:pPr lvl="1"/>
            <a:r>
              <a:rPr lang="en-US" dirty="0"/>
              <a:t>simulated data</a:t>
            </a:r>
          </a:p>
          <a:p>
            <a:pPr marL="457200" lvl="1" indent="0">
              <a:buNone/>
            </a:pPr>
            <a:endParaRPr lang="en-US" dirty="0"/>
          </a:p>
          <a:p>
            <a:r>
              <a:rPr lang="en-US" dirty="0"/>
              <a:t>Various non-trivial datatypes -- VCF and BAM, a lot of data munging to get data from various Datatypes, File formats.</a:t>
            </a:r>
          </a:p>
          <a:p>
            <a:endParaRPr lang="en-US" dirty="0"/>
          </a:p>
          <a:p>
            <a:r>
              <a:rPr lang="en-US" dirty="0"/>
              <a:t>Biological data has extremely flexible schema. Normalization for biological data is impractical.</a:t>
            </a:r>
          </a:p>
        </p:txBody>
      </p:sp>
      <p:sp>
        <p:nvSpPr>
          <p:cNvPr id="4" name="Slide Number Placeholder 3">
            <a:extLst>
              <a:ext uri="{FF2B5EF4-FFF2-40B4-BE49-F238E27FC236}">
                <a16:creationId xmlns:a16="http://schemas.microsoft.com/office/drawing/2014/main" id="{49CB54BB-451B-4F2B-9505-B5BBDA6674A8}"/>
              </a:ext>
            </a:extLst>
          </p:cNvPr>
          <p:cNvSpPr>
            <a:spLocks noGrp="1"/>
          </p:cNvSpPr>
          <p:nvPr>
            <p:ph type="sldNum" sz="quarter" idx="12"/>
          </p:nvPr>
        </p:nvSpPr>
        <p:spPr/>
        <p:txBody>
          <a:bodyPr/>
          <a:lstStyle/>
          <a:p>
            <a:fld id="{38327683-8978-6B4B-9130-4A6A841F0549}" type="slidenum">
              <a:rPr lang="en-US" smtClean="0"/>
              <a:pPr/>
              <a:t>29</a:t>
            </a:fld>
            <a:endParaRPr lang="en-US" dirty="0"/>
          </a:p>
        </p:txBody>
      </p:sp>
    </p:spTree>
    <p:extLst>
      <p:ext uri="{BB962C8B-B14F-4D97-AF65-F5344CB8AC3E}">
        <p14:creationId xmlns:p14="http://schemas.microsoft.com/office/powerpoint/2010/main" val="189402649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Medicine/ Personalized Medicine</a:t>
            </a:r>
          </a:p>
        </p:txBody>
      </p:sp>
      <p:sp>
        <p:nvSpPr>
          <p:cNvPr id="3" name="Content Placeholder 2"/>
          <p:cNvSpPr>
            <a:spLocks noGrp="1"/>
          </p:cNvSpPr>
          <p:nvPr>
            <p:ph idx="1"/>
          </p:nvPr>
        </p:nvSpPr>
        <p:spPr/>
        <p:txBody>
          <a:bodyPr>
            <a:normAutofit fontScale="92500" lnSpcReduction="20000"/>
          </a:bodyPr>
          <a:lstStyle/>
          <a:p>
            <a:r>
              <a:rPr lang="en-US" dirty="0"/>
              <a:t>Precision medicine delivers individually tailored therapy based on the patient’s disease subtype (Servant et al., 2014). </a:t>
            </a:r>
          </a:p>
          <a:p>
            <a:endParaRPr lang="en-US" dirty="0"/>
          </a:p>
          <a:p>
            <a:r>
              <a:rPr lang="en-US" dirty="0"/>
              <a:t>Select the most effective cancer treatments based on the presence of specific biomarkers in a patient’s tumor. </a:t>
            </a:r>
          </a:p>
          <a:p>
            <a:endParaRPr lang="en-US" dirty="0"/>
          </a:p>
          <a:p>
            <a:r>
              <a:rPr lang="en-US" dirty="0"/>
              <a:t>Genomic testing is used to identify patient’s gene expression profiles to determine the corresponding sensitive targeted therapies.</a:t>
            </a:r>
          </a:p>
        </p:txBody>
      </p:sp>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Tree>
    <p:extLst>
      <p:ext uri="{BB962C8B-B14F-4D97-AF65-F5344CB8AC3E}">
        <p14:creationId xmlns:p14="http://schemas.microsoft.com/office/powerpoint/2010/main" val="5854751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F6D8-DE2B-40B7-AB06-3C366DF3A7F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30F4243-8F27-4235-A069-192BFB2FDA2F}"/>
              </a:ext>
            </a:extLst>
          </p:cNvPr>
          <p:cNvSpPr>
            <a:spLocks noGrp="1"/>
          </p:cNvSpPr>
          <p:nvPr>
            <p:ph idx="1"/>
          </p:nvPr>
        </p:nvSpPr>
        <p:spPr/>
        <p:txBody>
          <a:bodyPr>
            <a:normAutofit fontScale="92500" lnSpcReduction="10000"/>
          </a:bodyPr>
          <a:lstStyle/>
          <a:p>
            <a:r>
              <a:rPr lang="en-US" dirty="0"/>
              <a:t>Design the ER diagram </a:t>
            </a:r>
          </a:p>
          <a:p>
            <a:r>
              <a:rPr lang="en-US" dirty="0"/>
              <a:t>Normalization</a:t>
            </a:r>
          </a:p>
          <a:p>
            <a:r>
              <a:rPr lang="en-US" dirty="0"/>
              <a:t>Data Definition Language (DDL) </a:t>
            </a:r>
          </a:p>
          <a:p>
            <a:r>
              <a:rPr lang="en-US" dirty="0"/>
              <a:t>Data Manipulation Language(DML)</a:t>
            </a:r>
          </a:p>
          <a:p>
            <a:endParaRPr lang="en-US" dirty="0"/>
          </a:p>
          <a:p>
            <a:r>
              <a:rPr lang="en-US" dirty="0"/>
              <a:t>Populate patient genotyping data by simulated data (R code in Appendix).</a:t>
            </a:r>
          </a:p>
          <a:p>
            <a:r>
              <a:rPr lang="en-US" dirty="0"/>
              <a:t>Populate patient biopsy data from online data source. </a:t>
            </a:r>
          </a:p>
        </p:txBody>
      </p:sp>
      <p:sp>
        <p:nvSpPr>
          <p:cNvPr id="4" name="Slide Number Placeholder 3">
            <a:extLst>
              <a:ext uri="{FF2B5EF4-FFF2-40B4-BE49-F238E27FC236}">
                <a16:creationId xmlns:a16="http://schemas.microsoft.com/office/drawing/2014/main" id="{912DF0B8-EBA7-47CA-A9B9-871AE5C0485C}"/>
              </a:ext>
            </a:extLst>
          </p:cNvPr>
          <p:cNvSpPr>
            <a:spLocks noGrp="1"/>
          </p:cNvSpPr>
          <p:nvPr>
            <p:ph type="sldNum" sz="quarter" idx="12"/>
          </p:nvPr>
        </p:nvSpPr>
        <p:spPr/>
        <p:txBody>
          <a:bodyPr/>
          <a:lstStyle/>
          <a:p>
            <a:fld id="{38327683-8978-6B4B-9130-4A6A841F0549}" type="slidenum">
              <a:rPr lang="en-US" smtClean="0"/>
              <a:pPr/>
              <a:t>30</a:t>
            </a:fld>
            <a:endParaRPr lang="en-US" dirty="0"/>
          </a:p>
        </p:txBody>
      </p:sp>
    </p:spTree>
    <p:extLst>
      <p:ext uri="{BB962C8B-B14F-4D97-AF65-F5344CB8AC3E}">
        <p14:creationId xmlns:p14="http://schemas.microsoft.com/office/powerpoint/2010/main" val="70190814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D5BE-00DF-4C59-B997-FF891CA3F31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36BF498-193B-47F3-A4FD-C9D6CE3E7594}"/>
              </a:ext>
            </a:extLst>
          </p:cNvPr>
          <p:cNvSpPr>
            <a:spLocks noGrp="1"/>
          </p:cNvSpPr>
          <p:nvPr>
            <p:ph idx="1"/>
          </p:nvPr>
        </p:nvSpPr>
        <p:spPr/>
        <p:txBody>
          <a:bodyPr>
            <a:normAutofit fontScale="55000" lnSpcReduction="20000"/>
          </a:bodyPr>
          <a:lstStyle/>
          <a:p>
            <a:r>
              <a:rPr lang="en-US" dirty="0"/>
              <a:t>Simulate genomic test data:</a:t>
            </a:r>
          </a:p>
          <a:p>
            <a:r>
              <a:rPr lang="en-US" dirty="0"/>
              <a:t>569x21 matrix for patients genomic test dataset with gene expression levels range from 1-3. (All cancer patients data, so we do not have 0 value since it means no cancer. we do not know the actual underlie distribution though. so just used a normal distribution)</a:t>
            </a:r>
          </a:p>
          <a:p>
            <a:endParaRPr lang="en-US" dirty="0"/>
          </a:p>
          <a:p>
            <a:r>
              <a:rPr lang="en-US" dirty="0"/>
              <a:t>HER2-scores: The HER2 expression was scored using the </a:t>
            </a:r>
            <a:r>
              <a:rPr lang="en-US" dirty="0" err="1"/>
              <a:t>HercepTest</a:t>
            </a:r>
            <a:r>
              <a:rPr lang="en-US" dirty="0"/>
              <a:t> criteria. The HER2-score was based on a 0 to 3+ scale. 0 corresponded to </a:t>
            </a:r>
            <a:r>
              <a:rPr lang="en-US" dirty="0" err="1"/>
              <a:t>tumour</a:t>
            </a:r>
            <a:r>
              <a:rPr lang="en-US" dirty="0"/>
              <a:t> cells that were completely negative, 1+ corresponded to faint perceptible staining of the </a:t>
            </a:r>
            <a:r>
              <a:rPr lang="en-US" dirty="0" err="1"/>
              <a:t>tumour</a:t>
            </a:r>
            <a:r>
              <a:rPr lang="en-US" dirty="0"/>
              <a:t> cell membranes, 2+ corresponded to moderate staining of the entire </a:t>
            </a:r>
            <a:r>
              <a:rPr lang="en-US" dirty="0" err="1"/>
              <a:t>tumour</a:t>
            </a:r>
            <a:r>
              <a:rPr lang="en-US" dirty="0"/>
              <a:t> cell membranes and 3+ indicated strong circumferential staining of the entire </a:t>
            </a:r>
            <a:r>
              <a:rPr lang="en-US" dirty="0" err="1"/>
              <a:t>tumour</a:t>
            </a:r>
            <a:r>
              <a:rPr lang="en-US" dirty="0"/>
              <a:t> cell membranes creating a fishnet pattern. </a:t>
            </a:r>
          </a:p>
          <a:p>
            <a:endParaRPr lang="en-US" dirty="0"/>
          </a:p>
          <a:p>
            <a:r>
              <a:rPr lang="en-US" dirty="0"/>
              <a:t>Reference: Carlsson et al. paper in 2004. HER2 expression in breast cancer primary </a:t>
            </a:r>
            <a:r>
              <a:rPr lang="en-US" dirty="0" err="1"/>
              <a:t>tumours</a:t>
            </a:r>
            <a:r>
              <a:rPr lang="en-US" dirty="0"/>
              <a:t> and corresponding metastases. </a:t>
            </a:r>
          </a:p>
        </p:txBody>
      </p:sp>
      <p:sp>
        <p:nvSpPr>
          <p:cNvPr id="4" name="Slide Number Placeholder 3">
            <a:extLst>
              <a:ext uri="{FF2B5EF4-FFF2-40B4-BE49-F238E27FC236}">
                <a16:creationId xmlns:a16="http://schemas.microsoft.com/office/drawing/2014/main" id="{49C05BE6-A25E-4BED-89AA-116F095BC3CE}"/>
              </a:ext>
            </a:extLst>
          </p:cNvPr>
          <p:cNvSpPr>
            <a:spLocks noGrp="1"/>
          </p:cNvSpPr>
          <p:nvPr>
            <p:ph type="sldNum" sz="quarter" idx="12"/>
          </p:nvPr>
        </p:nvSpPr>
        <p:spPr/>
        <p:txBody>
          <a:bodyPr/>
          <a:lstStyle/>
          <a:p>
            <a:fld id="{38327683-8978-6B4B-9130-4A6A841F0549}" type="slidenum">
              <a:rPr lang="en-US" smtClean="0"/>
              <a:pPr/>
              <a:t>31</a:t>
            </a:fld>
            <a:endParaRPr lang="en-US" dirty="0"/>
          </a:p>
        </p:txBody>
      </p:sp>
    </p:spTree>
    <p:extLst>
      <p:ext uri="{BB962C8B-B14F-4D97-AF65-F5344CB8AC3E}">
        <p14:creationId xmlns:p14="http://schemas.microsoft.com/office/powerpoint/2010/main" val="201019430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D5BE-00DF-4C59-B997-FF891CA3F31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36BF498-193B-47F3-A4FD-C9D6CE3E7594}"/>
              </a:ext>
            </a:extLst>
          </p:cNvPr>
          <p:cNvSpPr>
            <a:spLocks noGrp="1"/>
          </p:cNvSpPr>
          <p:nvPr>
            <p:ph idx="1"/>
          </p:nvPr>
        </p:nvSpPr>
        <p:spPr/>
        <p:txBody>
          <a:bodyPr>
            <a:normAutofit fontScale="55000" lnSpcReduction="20000"/>
          </a:bodyPr>
          <a:lstStyle/>
          <a:p>
            <a:r>
              <a:rPr lang="en-US" dirty="0"/>
              <a:t>Simulate genomic test data:</a:t>
            </a:r>
          </a:p>
          <a:p>
            <a:r>
              <a:rPr lang="en-US" dirty="0"/>
              <a:t>569x21 matrix for patients genomic test dataset with gene expression levels range from 1-3. (All cancer patients data, so we do not have 0 value since it means no cancer. we do not know the actual underlie distribution though. so just used a normal distribution)</a:t>
            </a:r>
          </a:p>
          <a:p>
            <a:endParaRPr lang="en-US" dirty="0"/>
          </a:p>
          <a:p>
            <a:r>
              <a:rPr lang="en-US" dirty="0"/>
              <a:t>HER2-scores: The HER2 expression was scored using the </a:t>
            </a:r>
            <a:r>
              <a:rPr lang="en-US" dirty="0" err="1"/>
              <a:t>HercepTest</a:t>
            </a:r>
            <a:r>
              <a:rPr lang="en-US" dirty="0"/>
              <a:t> criteria. The HER2-score was based on a 0 to 3+ scale. 0 corresponded to </a:t>
            </a:r>
            <a:r>
              <a:rPr lang="en-US" dirty="0" err="1"/>
              <a:t>tumour</a:t>
            </a:r>
            <a:r>
              <a:rPr lang="en-US" dirty="0"/>
              <a:t> cells that were completely negative, 1+ corresponded to faint perceptible staining of the </a:t>
            </a:r>
            <a:r>
              <a:rPr lang="en-US" dirty="0" err="1"/>
              <a:t>tumour</a:t>
            </a:r>
            <a:r>
              <a:rPr lang="en-US" dirty="0"/>
              <a:t> cell membranes, 2+ corresponded to moderate staining of the entire </a:t>
            </a:r>
            <a:r>
              <a:rPr lang="en-US" dirty="0" err="1"/>
              <a:t>tumour</a:t>
            </a:r>
            <a:r>
              <a:rPr lang="en-US" dirty="0"/>
              <a:t> cell membranes and 3+ indicated strong circumferential staining of the entire </a:t>
            </a:r>
            <a:r>
              <a:rPr lang="en-US" dirty="0" err="1"/>
              <a:t>tumour</a:t>
            </a:r>
            <a:r>
              <a:rPr lang="en-US" dirty="0"/>
              <a:t> cell membranes creating a fishnet pattern. </a:t>
            </a:r>
          </a:p>
          <a:p>
            <a:endParaRPr lang="en-US" dirty="0"/>
          </a:p>
          <a:p>
            <a:r>
              <a:rPr lang="en-US" dirty="0"/>
              <a:t>Reference: Carlsson et al. paper in 2004. HER2 expression in breast cancer primary </a:t>
            </a:r>
            <a:r>
              <a:rPr lang="en-US" dirty="0" err="1"/>
              <a:t>tumours</a:t>
            </a:r>
            <a:r>
              <a:rPr lang="en-US" dirty="0"/>
              <a:t> and corresponding metastases. </a:t>
            </a:r>
          </a:p>
        </p:txBody>
      </p:sp>
      <p:sp>
        <p:nvSpPr>
          <p:cNvPr id="4" name="Slide Number Placeholder 3">
            <a:extLst>
              <a:ext uri="{FF2B5EF4-FFF2-40B4-BE49-F238E27FC236}">
                <a16:creationId xmlns:a16="http://schemas.microsoft.com/office/drawing/2014/main" id="{49C05BE6-A25E-4BED-89AA-116F095BC3CE}"/>
              </a:ext>
            </a:extLst>
          </p:cNvPr>
          <p:cNvSpPr>
            <a:spLocks noGrp="1"/>
          </p:cNvSpPr>
          <p:nvPr>
            <p:ph type="sldNum" sz="quarter" idx="12"/>
          </p:nvPr>
        </p:nvSpPr>
        <p:spPr/>
        <p:txBody>
          <a:bodyPr/>
          <a:lstStyle/>
          <a:p>
            <a:fld id="{38327683-8978-6B4B-9130-4A6A841F0549}" type="slidenum">
              <a:rPr lang="en-US" smtClean="0"/>
              <a:pPr/>
              <a:t>32</a:t>
            </a:fld>
            <a:endParaRPr lang="en-US" dirty="0"/>
          </a:p>
        </p:txBody>
      </p:sp>
    </p:spTree>
    <p:extLst>
      <p:ext uri="{BB962C8B-B14F-4D97-AF65-F5344CB8AC3E}">
        <p14:creationId xmlns:p14="http://schemas.microsoft.com/office/powerpoint/2010/main" val="35137508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D5BE-00DF-4C59-B997-FF891CA3F31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36BF498-193B-47F3-A4FD-C9D6CE3E7594}"/>
              </a:ext>
            </a:extLst>
          </p:cNvPr>
          <p:cNvSpPr>
            <a:spLocks noGrp="1"/>
          </p:cNvSpPr>
          <p:nvPr>
            <p:ph idx="1"/>
          </p:nvPr>
        </p:nvSpPr>
        <p:spPr/>
        <p:txBody>
          <a:bodyPr>
            <a:normAutofit fontScale="55000" lnSpcReduction="20000"/>
          </a:bodyPr>
          <a:lstStyle/>
          <a:p>
            <a:r>
              <a:rPr lang="en-US" dirty="0"/>
              <a:t>Simulate genomic test data:</a:t>
            </a:r>
          </a:p>
          <a:p>
            <a:r>
              <a:rPr lang="en-US" dirty="0"/>
              <a:t>569x21 matrix for patients genomic test dataset with gene expression levels range from 1-3. (All cancer patients data, so we do not have 0 value since it means no cancer. we do not know the actual underlie distribution though. so just used a normal distribution)</a:t>
            </a:r>
          </a:p>
          <a:p>
            <a:endParaRPr lang="en-US" dirty="0"/>
          </a:p>
          <a:p>
            <a:r>
              <a:rPr lang="en-US" dirty="0"/>
              <a:t>HER2-scores: The HER2 expression was scored using the </a:t>
            </a:r>
            <a:r>
              <a:rPr lang="en-US" dirty="0" err="1"/>
              <a:t>HercepTest</a:t>
            </a:r>
            <a:r>
              <a:rPr lang="en-US" dirty="0"/>
              <a:t> criteria. The HER2-score was based on a 0 to 3+ scale. 0 corresponded to </a:t>
            </a:r>
            <a:r>
              <a:rPr lang="en-US" dirty="0" err="1"/>
              <a:t>tumour</a:t>
            </a:r>
            <a:r>
              <a:rPr lang="en-US" dirty="0"/>
              <a:t> cells that were completely negative, 1+ corresponded to faint perceptible staining of the </a:t>
            </a:r>
            <a:r>
              <a:rPr lang="en-US" dirty="0" err="1"/>
              <a:t>tumour</a:t>
            </a:r>
            <a:r>
              <a:rPr lang="en-US" dirty="0"/>
              <a:t> cell membranes, 2+ corresponded to moderate staining of the entire </a:t>
            </a:r>
            <a:r>
              <a:rPr lang="en-US" dirty="0" err="1"/>
              <a:t>tumour</a:t>
            </a:r>
            <a:r>
              <a:rPr lang="en-US" dirty="0"/>
              <a:t> cell membranes and 3+ indicated strong circumferential staining of the entire </a:t>
            </a:r>
            <a:r>
              <a:rPr lang="en-US" dirty="0" err="1"/>
              <a:t>tumour</a:t>
            </a:r>
            <a:r>
              <a:rPr lang="en-US" dirty="0"/>
              <a:t> cell membranes creating a fishnet pattern. </a:t>
            </a:r>
          </a:p>
          <a:p>
            <a:endParaRPr lang="en-US" dirty="0"/>
          </a:p>
          <a:p>
            <a:r>
              <a:rPr lang="en-US" dirty="0"/>
              <a:t>Reference: Carlsson et al. paper in 2004. HER2 expression in breast cancer primary </a:t>
            </a:r>
            <a:r>
              <a:rPr lang="en-US" dirty="0" err="1"/>
              <a:t>tumours</a:t>
            </a:r>
            <a:r>
              <a:rPr lang="en-US" dirty="0"/>
              <a:t> and corresponding metastases. </a:t>
            </a:r>
          </a:p>
        </p:txBody>
      </p:sp>
      <p:sp>
        <p:nvSpPr>
          <p:cNvPr id="4" name="Slide Number Placeholder 3">
            <a:extLst>
              <a:ext uri="{FF2B5EF4-FFF2-40B4-BE49-F238E27FC236}">
                <a16:creationId xmlns:a16="http://schemas.microsoft.com/office/drawing/2014/main" id="{49C05BE6-A25E-4BED-89AA-116F095BC3CE}"/>
              </a:ext>
            </a:extLst>
          </p:cNvPr>
          <p:cNvSpPr>
            <a:spLocks noGrp="1"/>
          </p:cNvSpPr>
          <p:nvPr>
            <p:ph type="sldNum" sz="quarter" idx="12"/>
          </p:nvPr>
        </p:nvSpPr>
        <p:spPr/>
        <p:txBody>
          <a:bodyPr/>
          <a:lstStyle/>
          <a:p>
            <a:fld id="{38327683-8978-6B4B-9130-4A6A841F0549}" type="slidenum">
              <a:rPr lang="en-US" smtClean="0"/>
              <a:pPr/>
              <a:t>33</a:t>
            </a:fld>
            <a:endParaRPr lang="en-US" dirty="0"/>
          </a:p>
        </p:txBody>
      </p:sp>
    </p:spTree>
    <p:extLst>
      <p:ext uri="{BB962C8B-B14F-4D97-AF65-F5344CB8AC3E}">
        <p14:creationId xmlns:p14="http://schemas.microsoft.com/office/powerpoint/2010/main" val="7375289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DE67-9D22-487F-82E3-AEE3D1FD0ADB}"/>
              </a:ext>
            </a:extLst>
          </p:cNvPr>
          <p:cNvSpPr>
            <a:spLocks noGrp="1"/>
          </p:cNvSpPr>
          <p:nvPr>
            <p:ph type="title"/>
          </p:nvPr>
        </p:nvSpPr>
        <p:spPr>
          <a:xfrm>
            <a:off x="628650" y="365126"/>
            <a:ext cx="7886700" cy="995323"/>
          </a:xfrm>
        </p:spPr>
        <p:txBody>
          <a:bodyPr/>
          <a:lstStyle/>
          <a:p>
            <a:r>
              <a:rPr lang="en-US" dirty="0"/>
              <a:t>ER Diagram</a:t>
            </a:r>
          </a:p>
        </p:txBody>
      </p:sp>
      <p:sp>
        <p:nvSpPr>
          <p:cNvPr id="4" name="Slide Number Placeholder 3">
            <a:extLst>
              <a:ext uri="{FF2B5EF4-FFF2-40B4-BE49-F238E27FC236}">
                <a16:creationId xmlns:a16="http://schemas.microsoft.com/office/drawing/2014/main" id="{7BEF57A7-42A8-4E4A-AA2C-71070803DF43}"/>
              </a:ext>
            </a:extLst>
          </p:cNvPr>
          <p:cNvSpPr>
            <a:spLocks noGrp="1"/>
          </p:cNvSpPr>
          <p:nvPr>
            <p:ph type="sldNum" sz="quarter" idx="12"/>
          </p:nvPr>
        </p:nvSpPr>
        <p:spPr/>
        <p:txBody>
          <a:bodyPr/>
          <a:lstStyle/>
          <a:p>
            <a:fld id="{38327683-8978-6B4B-9130-4A6A841F0549}" type="slidenum">
              <a:rPr lang="en-US" smtClean="0"/>
              <a:pPr/>
              <a:t>34</a:t>
            </a:fld>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5B549A01-81DD-4E5E-8965-25534C4176B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61274" y="1461836"/>
            <a:ext cx="5829300" cy="4693309"/>
          </a:xfrm>
          <a:prstGeom prst="rect">
            <a:avLst/>
          </a:prstGeom>
        </p:spPr>
      </p:pic>
    </p:spTree>
    <p:extLst>
      <p:ext uri="{BB962C8B-B14F-4D97-AF65-F5344CB8AC3E}">
        <p14:creationId xmlns:p14="http://schemas.microsoft.com/office/powerpoint/2010/main" val="60307105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74F1-AD8F-4C15-B090-5C9B52CF3453}"/>
              </a:ext>
            </a:extLst>
          </p:cNvPr>
          <p:cNvSpPr>
            <a:spLocks noGrp="1"/>
          </p:cNvSpPr>
          <p:nvPr>
            <p:ph type="title"/>
          </p:nvPr>
        </p:nvSpPr>
        <p:spPr/>
        <p:txBody>
          <a:bodyPr/>
          <a:lstStyle/>
          <a:p>
            <a:r>
              <a:rPr lang="en-US" dirty="0" err="1"/>
              <a:t>Patient_ID</a:t>
            </a:r>
            <a:r>
              <a:rPr lang="en-US" dirty="0"/>
              <a:t> diagnosis</a:t>
            </a:r>
          </a:p>
        </p:txBody>
      </p:sp>
      <p:pic>
        <p:nvPicPr>
          <p:cNvPr id="5" name="Content Placeholder 4">
            <a:extLst>
              <a:ext uri="{FF2B5EF4-FFF2-40B4-BE49-F238E27FC236}">
                <a16:creationId xmlns:a16="http://schemas.microsoft.com/office/drawing/2014/main" id="{F76F8C84-0361-430D-A094-40A511278411}"/>
              </a:ext>
            </a:extLst>
          </p:cNvPr>
          <p:cNvPicPr>
            <a:picLocks noGrp="1" noChangeAspect="1"/>
          </p:cNvPicPr>
          <p:nvPr>
            <p:ph idx="1"/>
          </p:nvPr>
        </p:nvPicPr>
        <p:blipFill>
          <a:blip r:embed="rId2"/>
          <a:stretch>
            <a:fillRect/>
          </a:stretch>
        </p:blipFill>
        <p:spPr>
          <a:xfrm>
            <a:off x="704088" y="2423161"/>
            <a:ext cx="7811262" cy="2573496"/>
          </a:xfrm>
          <a:prstGeom prst="rect">
            <a:avLst/>
          </a:prstGeom>
        </p:spPr>
      </p:pic>
      <p:sp>
        <p:nvSpPr>
          <p:cNvPr id="4" name="Slide Number Placeholder 3">
            <a:extLst>
              <a:ext uri="{FF2B5EF4-FFF2-40B4-BE49-F238E27FC236}">
                <a16:creationId xmlns:a16="http://schemas.microsoft.com/office/drawing/2014/main" id="{692478BB-E87B-47EC-9699-75A0023C3DEF}"/>
              </a:ext>
            </a:extLst>
          </p:cNvPr>
          <p:cNvSpPr>
            <a:spLocks noGrp="1"/>
          </p:cNvSpPr>
          <p:nvPr>
            <p:ph type="sldNum" sz="quarter" idx="12"/>
          </p:nvPr>
        </p:nvSpPr>
        <p:spPr/>
        <p:txBody>
          <a:bodyPr/>
          <a:lstStyle/>
          <a:p>
            <a:fld id="{38327683-8978-6B4B-9130-4A6A841F0549}" type="slidenum">
              <a:rPr lang="en-US" smtClean="0"/>
              <a:pPr/>
              <a:t>35</a:t>
            </a:fld>
            <a:endParaRPr lang="en-US" dirty="0"/>
          </a:p>
        </p:txBody>
      </p:sp>
    </p:spTree>
    <p:extLst>
      <p:ext uri="{BB962C8B-B14F-4D97-AF65-F5344CB8AC3E}">
        <p14:creationId xmlns:p14="http://schemas.microsoft.com/office/powerpoint/2010/main" val="41703548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01E1-7743-4AD9-A49E-39E8248FF629}"/>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E45E5B50-1EA6-4BAE-859D-877148BEE86C}"/>
              </a:ext>
            </a:extLst>
          </p:cNvPr>
          <p:cNvSpPr>
            <a:spLocks noGrp="1"/>
          </p:cNvSpPr>
          <p:nvPr>
            <p:ph idx="1"/>
          </p:nvPr>
        </p:nvSpPr>
        <p:spPr>
          <a:xfrm>
            <a:off x="628650" y="1825625"/>
            <a:ext cx="7886700" cy="2173946"/>
          </a:xfrm>
        </p:spPr>
        <p:txBody>
          <a:bodyPr>
            <a:normAutofit lnSpcReduction="10000"/>
          </a:bodyPr>
          <a:lstStyle/>
          <a:p>
            <a:pPr marL="0" indent="0">
              <a:buNone/>
            </a:pPr>
            <a:r>
              <a:rPr lang="en-US" sz="1400" dirty="0">
                <a:solidFill>
                  <a:schemeClr val="accent1"/>
                </a:solidFill>
              </a:rPr>
              <a:t>SELECT * </a:t>
            </a:r>
          </a:p>
          <a:p>
            <a:pPr marL="0" indent="0">
              <a:buNone/>
            </a:pPr>
            <a:r>
              <a:rPr lang="en-US" sz="1400" dirty="0">
                <a:solidFill>
                  <a:schemeClr val="accent1"/>
                </a:solidFill>
              </a:rPr>
              <a:t>FROM (SELECT * FROM biopsy) b</a:t>
            </a:r>
          </a:p>
          <a:p>
            <a:pPr marL="0" indent="0">
              <a:buNone/>
            </a:pPr>
            <a:r>
              <a:rPr lang="en-US" sz="1400" dirty="0">
                <a:solidFill>
                  <a:schemeClr val="accent1"/>
                </a:solidFill>
              </a:rPr>
              <a:t>JOIN (SELECT * FROM genotype) g</a:t>
            </a:r>
          </a:p>
          <a:p>
            <a:pPr marL="0" indent="0">
              <a:buNone/>
            </a:pPr>
            <a:r>
              <a:rPr lang="en-US" sz="1400" dirty="0">
                <a:solidFill>
                  <a:schemeClr val="accent1"/>
                </a:solidFill>
              </a:rPr>
              <a:t>ON </a:t>
            </a:r>
            <a:r>
              <a:rPr lang="en-US" sz="1400" dirty="0" err="1">
                <a:solidFill>
                  <a:schemeClr val="accent1"/>
                </a:solidFill>
              </a:rPr>
              <a:t>b.Patient_ID</a:t>
            </a:r>
            <a:r>
              <a:rPr lang="en-US" sz="1400" dirty="0">
                <a:solidFill>
                  <a:schemeClr val="accent1"/>
                </a:solidFill>
              </a:rPr>
              <a:t> = </a:t>
            </a:r>
            <a:r>
              <a:rPr lang="en-US" sz="1400" dirty="0" err="1">
                <a:solidFill>
                  <a:schemeClr val="accent1"/>
                </a:solidFill>
              </a:rPr>
              <a:t>g.Patient_ID</a:t>
            </a:r>
            <a:r>
              <a:rPr lang="en-US" sz="1400" dirty="0">
                <a:solidFill>
                  <a:schemeClr val="accent1"/>
                </a:solidFill>
              </a:rPr>
              <a:t> </a:t>
            </a:r>
          </a:p>
          <a:p>
            <a:pPr marL="0" indent="0">
              <a:buNone/>
            </a:pPr>
            <a:r>
              <a:rPr lang="en-US" sz="1400" dirty="0">
                <a:solidFill>
                  <a:schemeClr val="accent1"/>
                </a:solidFill>
              </a:rPr>
              <a:t>WHERE HER2=2</a:t>
            </a:r>
          </a:p>
          <a:p>
            <a:pPr marL="0" indent="0">
              <a:buNone/>
            </a:pPr>
            <a:r>
              <a:rPr lang="en-US" sz="1400" dirty="0">
                <a:solidFill>
                  <a:schemeClr val="accent1"/>
                </a:solidFill>
              </a:rPr>
              <a:t>GROUP BY </a:t>
            </a:r>
            <a:r>
              <a:rPr lang="en-US" sz="1400" dirty="0" err="1">
                <a:solidFill>
                  <a:schemeClr val="accent1"/>
                </a:solidFill>
              </a:rPr>
              <a:t>g.diagnosis</a:t>
            </a:r>
            <a:endParaRPr lang="en-US" sz="1400" dirty="0">
              <a:solidFill>
                <a:schemeClr val="accent1"/>
              </a:solidFill>
            </a:endParaRPr>
          </a:p>
          <a:p>
            <a:pPr marL="0" indent="0">
              <a:buNone/>
            </a:pPr>
            <a:r>
              <a:rPr lang="en-US" sz="1400" dirty="0">
                <a:solidFill>
                  <a:schemeClr val="accent1"/>
                </a:solidFill>
              </a:rPr>
              <a:t>ORDER BY g.BCL2 DESC;</a:t>
            </a:r>
          </a:p>
        </p:txBody>
      </p:sp>
      <p:sp>
        <p:nvSpPr>
          <p:cNvPr id="4" name="Slide Number Placeholder 3">
            <a:extLst>
              <a:ext uri="{FF2B5EF4-FFF2-40B4-BE49-F238E27FC236}">
                <a16:creationId xmlns:a16="http://schemas.microsoft.com/office/drawing/2014/main" id="{DD3A088F-864A-4F6D-89DC-F746269826CB}"/>
              </a:ext>
            </a:extLst>
          </p:cNvPr>
          <p:cNvSpPr>
            <a:spLocks noGrp="1"/>
          </p:cNvSpPr>
          <p:nvPr>
            <p:ph type="sldNum" sz="quarter" idx="12"/>
          </p:nvPr>
        </p:nvSpPr>
        <p:spPr/>
        <p:txBody>
          <a:bodyPr/>
          <a:lstStyle/>
          <a:p>
            <a:fld id="{38327683-8978-6B4B-9130-4A6A841F0549}" type="slidenum">
              <a:rPr lang="en-US" smtClean="0"/>
              <a:pPr/>
              <a:t>36</a:t>
            </a:fld>
            <a:endParaRPr lang="en-US" dirty="0"/>
          </a:p>
        </p:txBody>
      </p:sp>
      <p:pic>
        <p:nvPicPr>
          <p:cNvPr id="5" name="Picture 4">
            <a:extLst>
              <a:ext uri="{FF2B5EF4-FFF2-40B4-BE49-F238E27FC236}">
                <a16:creationId xmlns:a16="http://schemas.microsoft.com/office/drawing/2014/main" id="{8F4546AB-88B7-4C8E-838A-3A23B07EC0CB}"/>
              </a:ext>
            </a:extLst>
          </p:cNvPr>
          <p:cNvPicPr>
            <a:picLocks noChangeAspect="1"/>
          </p:cNvPicPr>
          <p:nvPr/>
        </p:nvPicPr>
        <p:blipFill>
          <a:blip r:embed="rId2"/>
          <a:stretch>
            <a:fillRect/>
          </a:stretch>
        </p:blipFill>
        <p:spPr>
          <a:xfrm>
            <a:off x="401444" y="4134507"/>
            <a:ext cx="8180813" cy="1569562"/>
          </a:xfrm>
          <a:prstGeom prst="rect">
            <a:avLst/>
          </a:prstGeom>
        </p:spPr>
      </p:pic>
    </p:spTree>
    <p:extLst>
      <p:ext uri="{BB962C8B-B14F-4D97-AF65-F5344CB8AC3E}">
        <p14:creationId xmlns:p14="http://schemas.microsoft.com/office/powerpoint/2010/main" val="372554725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01E1-7743-4AD9-A49E-39E8248FF629}"/>
              </a:ext>
            </a:extLst>
          </p:cNvPr>
          <p:cNvSpPr>
            <a:spLocks noGrp="1"/>
          </p:cNvSpPr>
          <p:nvPr>
            <p:ph type="title"/>
          </p:nvPr>
        </p:nvSpPr>
        <p:spPr>
          <a:xfrm>
            <a:off x="628650" y="365127"/>
            <a:ext cx="7886700" cy="985900"/>
          </a:xfrm>
        </p:spPr>
        <p:txBody>
          <a:bodyPr>
            <a:normAutofit fontScale="90000"/>
          </a:bodyPr>
          <a:lstStyle/>
          <a:p>
            <a:r>
              <a:rPr lang="en-US" dirty="0"/>
              <a:t>Logistic Regression Stepwise variable Selection</a:t>
            </a:r>
          </a:p>
        </p:txBody>
      </p:sp>
      <p:pic>
        <p:nvPicPr>
          <p:cNvPr id="6" name="Content Placeholder 5">
            <a:extLst>
              <a:ext uri="{FF2B5EF4-FFF2-40B4-BE49-F238E27FC236}">
                <a16:creationId xmlns:a16="http://schemas.microsoft.com/office/drawing/2014/main" id="{FE9CCB6A-981E-407B-B86A-BF61D42E9CBF}"/>
              </a:ext>
            </a:extLst>
          </p:cNvPr>
          <p:cNvPicPr>
            <a:picLocks noGrp="1" noChangeAspect="1"/>
          </p:cNvPicPr>
          <p:nvPr>
            <p:ph idx="1"/>
          </p:nvPr>
        </p:nvPicPr>
        <p:blipFill>
          <a:blip r:embed="rId2"/>
          <a:stretch>
            <a:fillRect/>
          </a:stretch>
        </p:blipFill>
        <p:spPr>
          <a:xfrm>
            <a:off x="191895" y="1435420"/>
            <a:ext cx="4462530" cy="4351338"/>
          </a:xfrm>
          <a:prstGeom prst="rect">
            <a:avLst/>
          </a:prstGeom>
        </p:spPr>
      </p:pic>
      <p:sp>
        <p:nvSpPr>
          <p:cNvPr id="4" name="Slide Number Placeholder 3">
            <a:extLst>
              <a:ext uri="{FF2B5EF4-FFF2-40B4-BE49-F238E27FC236}">
                <a16:creationId xmlns:a16="http://schemas.microsoft.com/office/drawing/2014/main" id="{DD3A088F-864A-4F6D-89DC-F746269826CB}"/>
              </a:ext>
            </a:extLst>
          </p:cNvPr>
          <p:cNvSpPr>
            <a:spLocks noGrp="1"/>
          </p:cNvSpPr>
          <p:nvPr>
            <p:ph type="sldNum" sz="quarter" idx="12"/>
          </p:nvPr>
        </p:nvSpPr>
        <p:spPr/>
        <p:txBody>
          <a:bodyPr/>
          <a:lstStyle/>
          <a:p>
            <a:fld id="{38327683-8978-6B4B-9130-4A6A841F0549}" type="slidenum">
              <a:rPr lang="en-US" smtClean="0"/>
              <a:pPr/>
              <a:t>37</a:t>
            </a:fld>
            <a:endParaRPr lang="en-US" dirty="0"/>
          </a:p>
        </p:txBody>
      </p:sp>
      <p:pic>
        <p:nvPicPr>
          <p:cNvPr id="5" name="Picture 4">
            <a:extLst>
              <a:ext uri="{FF2B5EF4-FFF2-40B4-BE49-F238E27FC236}">
                <a16:creationId xmlns:a16="http://schemas.microsoft.com/office/drawing/2014/main" id="{8789DD7C-BE4D-4913-AAE5-3487BAEFD29E}"/>
              </a:ext>
            </a:extLst>
          </p:cNvPr>
          <p:cNvPicPr>
            <a:picLocks noChangeAspect="1"/>
          </p:cNvPicPr>
          <p:nvPr/>
        </p:nvPicPr>
        <p:blipFill>
          <a:blip r:embed="rId3"/>
          <a:stretch>
            <a:fillRect/>
          </a:stretch>
        </p:blipFill>
        <p:spPr>
          <a:xfrm>
            <a:off x="4654424" y="4529458"/>
            <a:ext cx="3860925" cy="1257300"/>
          </a:xfrm>
          <a:prstGeom prst="rect">
            <a:avLst/>
          </a:prstGeom>
        </p:spPr>
      </p:pic>
      <p:pic>
        <p:nvPicPr>
          <p:cNvPr id="7" name="Picture 6">
            <a:extLst>
              <a:ext uri="{FF2B5EF4-FFF2-40B4-BE49-F238E27FC236}">
                <a16:creationId xmlns:a16="http://schemas.microsoft.com/office/drawing/2014/main" id="{52246E31-A97C-49CE-A4E9-333347F8026D}"/>
              </a:ext>
            </a:extLst>
          </p:cNvPr>
          <p:cNvPicPr>
            <a:picLocks noChangeAspect="1"/>
          </p:cNvPicPr>
          <p:nvPr/>
        </p:nvPicPr>
        <p:blipFill>
          <a:blip r:embed="rId4"/>
          <a:stretch>
            <a:fillRect/>
          </a:stretch>
        </p:blipFill>
        <p:spPr>
          <a:xfrm>
            <a:off x="5091180" y="1351026"/>
            <a:ext cx="2941511" cy="2959557"/>
          </a:xfrm>
          <a:prstGeom prst="rect">
            <a:avLst/>
          </a:prstGeom>
        </p:spPr>
      </p:pic>
    </p:spTree>
    <p:extLst>
      <p:ext uri="{BB962C8B-B14F-4D97-AF65-F5344CB8AC3E}">
        <p14:creationId xmlns:p14="http://schemas.microsoft.com/office/powerpoint/2010/main" val="147027846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C880-E383-47D2-930A-9E4B61C17587}"/>
              </a:ext>
            </a:extLst>
          </p:cNvPr>
          <p:cNvSpPr>
            <a:spLocks noGrp="1"/>
          </p:cNvSpPr>
          <p:nvPr>
            <p:ph type="title"/>
          </p:nvPr>
        </p:nvSpPr>
        <p:spPr>
          <a:xfrm>
            <a:off x="628650" y="365127"/>
            <a:ext cx="7886700" cy="1151440"/>
          </a:xfrm>
        </p:spPr>
        <p:txBody>
          <a:bodyPr>
            <a:normAutofit fontScale="90000"/>
          </a:bodyPr>
          <a:lstStyle/>
          <a:p>
            <a:r>
              <a:rPr lang="en-US" dirty="0"/>
              <a:t>Scatter plots of selected variables </a:t>
            </a:r>
          </a:p>
        </p:txBody>
      </p:sp>
      <p:pic>
        <p:nvPicPr>
          <p:cNvPr id="5" name="Content Placeholder 4">
            <a:extLst>
              <a:ext uri="{FF2B5EF4-FFF2-40B4-BE49-F238E27FC236}">
                <a16:creationId xmlns:a16="http://schemas.microsoft.com/office/drawing/2014/main" id="{63ACA75E-EFB3-4C28-915E-BF6CF872A65F}"/>
              </a:ext>
            </a:extLst>
          </p:cNvPr>
          <p:cNvPicPr>
            <a:picLocks noGrp="1" noChangeAspect="1"/>
          </p:cNvPicPr>
          <p:nvPr>
            <p:ph idx="1"/>
          </p:nvPr>
        </p:nvPicPr>
        <p:blipFill>
          <a:blip r:embed="rId2"/>
          <a:stretch>
            <a:fillRect/>
          </a:stretch>
        </p:blipFill>
        <p:spPr>
          <a:xfrm>
            <a:off x="1315844" y="1516566"/>
            <a:ext cx="6073697" cy="4660397"/>
          </a:xfrm>
          <a:prstGeom prst="rect">
            <a:avLst/>
          </a:prstGeom>
        </p:spPr>
      </p:pic>
      <p:sp>
        <p:nvSpPr>
          <p:cNvPr id="4" name="Slide Number Placeholder 3">
            <a:extLst>
              <a:ext uri="{FF2B5EF4-FFF2-40B4-BE49-F238E27FC236}">
                <a16:creationId xmlns:a16="http://schemas.microsoft.com/office/drawing/2014/main" id="{EB3E5E4E-A696-4435-8362-9B5F7BF25958}"/>
              </a:ext>
            </a:extLst>
          </p:cNvPr>
          <p:cNvSpPr>
            <a:spLocks noGrp="1"/>
          </p:cNvSpPr>
          <p:nvPr>
            <p:ph type="sldNum" sz="quarter" idx="12"/>
          </p:nvPr>
        </p:nvSpPr>
        <p:spPr/>
        <p:txBody>
          <a:bodyPr/>
          <a:lstStyle/>
          <a:p>
            <a:fld id="{38327683-8978-6B4B-9130-4A6A841F0549}" type="slidenum">
              <a:rPr lang="en-US" smtClean="0"/>
              <a:pPr/>
              <a:t>38</a:t>
            </a:fld>
            <a:endParaRPr lang="en-US" dirty="0"/>
          </a:p>
        </p:txBody>
      </p:sp>
    </p:spTree>
    <p:extLst>
      <p:ext uri="{BB962C8B-B14F-4D97-AF65-F5344CB8AC3E}">
        <p14:creationId xmlns:p14="http://schemas.microsoft.com/office/powerpoint/2010/main" val="26070252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049B-D12D-4FFB-87EA-D2D15962452E}"/>
              </a:ext>
            </a:extLst>
          </p:cNvPr>
          <p:cNvSpPr>
            <a:spLocks noGrp="1"/>
          </p:cNvSpPr>
          <p:nvPr>
            <p:ph type="title"/>
          </p:nvPr>
        </p:nvSpPr>
        <p:spPr>
          <a:xfrm>
            <a:off x="628650" y="365126"/>
            <a:ext cx="7886700" cy="987889"/>
          </a:xfrm>
        </p:spPr>
        <p:txBody>
          <a:bodyPr>
            <a:normAutofit fontScale="90000"/>
          </a:bodyPr>
          <a:lstStyle/>
          <a:p>
            <a:r>
              <a:rPr lang="en-US" dirty="0"/>
              <a:t>Scatter Plots of selected variables</a:t>
            </a:r>
          </a:p>
        </p:txBody>
      </p:sp>
      <p:pic>
        <p:nvPicPr>
          <p:cNvPr id="5" name="Content Placeholder 4">
            <a:extLst>
              <a:ext uri="{FF2B5EF4-FFF2-40B4-BE49-F238E27FC236}">
                <a16:creationId xmlns:a16="http://schemas.microsoft.com/office/drawing/2014/main" id="{585261F7-3B2C-47ED-8773-EDEAA72C3146}"/>
              </a:ext>
            </a:extLst>
          </p:cNvPr>
          <p:cNvPicPr>
            <a:picLocks noGrp="1" noChangeAspect="1"/>
          </p:cNvPicPr>
          <p:nvPr>
            <p:ph idx="1"/>
          </p:nvPr>
        </p:nvPicPr>
        <p:blipFill>
          <a:blip r:embed="rId2"/>
          <a:stretch>
            <a:fillRect/>
          </a:stretch>
        </p:blipFill>
        <p:spPr>
          <a:xfrm>
            <a:off x="1182029" y="1263805"/>
            <a:ext cx="6490009" cy="4913158"/>
          </a:xfrm>
          <a:prstGeom prst="rect">
            <a:avLst/>
          </a:prstGeom>
        </p:spPr>
      </p:pic>
      <p:sp>
        <p:nvSpPr>
          <p:cNvPr id="4" name="Slide Number Placeholder 3">
            <a:extLst>
              <a:ext uri="{FF2B5EF4-FFF2-40B4-BE49-F238E27FC236}">
                <a16:creationId xmlns:a16="http://schemas.microsoft.com/office/drawing/2014/main" id="{52892C4D-2DE4-4062-9941-2E64FA5D20AC}"/>
              </a:ext>
            </a:extLst>
          </p:cNvPr>
          <p:cNvSpPr>
            <a:spLocks noGrp="1"/>
          </p:cNvSpPr>
          <p:nvPr>
            <p:ph type="sldNum" sz="quarter" idx="12"/>
          </p:nvPr>
        </p:nvSpPr>
        <p:spPr/>
        <p:txBody>
          <a:bodyPr/>
          <a:lstStyle/>
          <a:p>
            <a:fld id="{38327683-8978-6B4B-9130-4A6A841F0549}" type="slidenum">
              <a:rPr lang="en-US" smtClean="0"/>
              <a:pPr/>
              <a:t>39</a:t>
            </a:fld>
            <a:endParaRPr lang="en-US" dirty="0"/>
          </a:p>
        </p:txBody>
      </p:sp>
    </p:spTree>
    <p:extLst>
      <p:ext uri="{BB962C8B-B14F-4D97-AF65-F5344CB8AC3E}">
        <p14:creationId xmlns:p14="http://schemas.microsoft.com/office/powerpoint/2010/main" val="3672490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Precision Medicine</a:t>
            </a:r>
          </a:p>
        </p:txBody>
      </p:sp>
      <p:sp>
        <p:nvSpPr>
          <p:cNvPr id="3" name="Content Placeholder 2"/>
          <p:cNvSpPr>
            <a:spLocks noGrp="1"/>
          </p:cNvSpPr>
          <p:nvPr>
            <p:ph idx="1"/>
          </p:nvPr>
        </p:nvSpPr>
        <p:spPr/>
        <p:txBody>
          <a:bodyPr>
            <a:normAutofit fontScale="85000" lnSpcReduction="20000"/>
          </a:bodyPr>
          <a:lstStyle/>
          <a:p>
            <a:r>
              <a:rPr lang="en-US" dirty="0"/>
              <a:t>Avoids unnecessary treatments, reduces toxicity, and significantly improves outcome. </a:t>
            </a:r>
          </a:p>
          <a:p>
            <a:endParaRPr lang="en-US" dirty="0"/>
          </a:p>
          <a:p>
            <a:r>
              <a:rPr lang="en-US" dirty="0"/>
              <a:t>Actionable insights to prevent, diagnose (early detection) and treat diseases.</a:t>
            </a:r>
          </a:p>
          <a:p>
            <a:endParaRPr lang="en-US" dirty="0"/>
          </a:p>
          <a:p>
            <a:r>
              <a:rPr lang="en-US" dirty="0"/>
              <a:t>Potential to find cure for currently lethal diseases.</a:t>
            </a:r>
          </a:p>
          <a:p>
            <a:endParaRPr lang="en-US" dirty="0"/>
          </a:p>
          <a:p>
            <a:r>
              <a:rPr lang="en-US" dirty="0"/>
              <a:t>Machine learning allows predict drug response and develop diagnostics.</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spTree>
    <p:extLst>
      <p:ext uri="{BB962C8B-B14F-4D97-AF65-F5344CB8AC3E}">
        <p14:creationId xmlns:p14="http://schemas.microsoft.com/office/powerpoint/2010/main" val="281520523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20BB-5475-49C9-A146-138C798EFA61}"/>
              </a:ext>
            </a:extLst>
          </p:cNvPr>
          <p:cNvSpPr>
            <a:spLocks noGrp="1"/>
          </p:cNvSpPr>
          <p:nvPr>
            <p:ph type="title"/>
          </p:nvPr>
        </p:nvSpPr>
        <p:spPr/>
        <p:txBody>
          <a:bodyPr/>
          <a:lstStyle/>
          <a:p>
            <a:r>
              <a:rPr lang="en-US" dirty="0" err="1"/>
              <a:t>queryPatientRecItem</a:t>
            </a:r>
            <a:r>
              <a:rPr lang="en-US" dirty="0"/>
              <a:t>(</a:t>
            </a:r>
            <a:r>
              <a:rPr lang="en-US" dirty="0" err="1"/>
              <a:t>patientID</a:t>
            </a:r>
            <a:r>
              <a:rPr lang="en-US" dirty="0"/>
              <a:t>)</a:t>
            </a:r>
          </a:p>
        </p:txBody>
      </p:sp>
      <p:pic>
        <p:nvPicPr>
          <p:cNvPr id="6" name="Content Placeholder 5">
            <a:extLst>
              <a:ext uri="{FF2B5EF4-FFF2-40B4-BE49-F238E27FC236}">
                <a16:creationId xmlns:a16="http://schemas.microsoft.com/office/drawing/2014/main" id="{5996490F-DA89-44A5-874F-CB97AB1DA814}"/>
              </a:ext>
            </a:extLst>
          </p:cNvPr>
          <p:cNvPicPr>
            <a:picLocks noGrp="1" noChangeAspect="1"/>
          </p:cNvPicPr>
          <p:nvPr>
            <p:ph idx="1"/>
          </p:nvPr>
        </p:nvPicPr>
        <p:blipFill>
          <a:blip r:embed="rId2"/>
          <a:stretch>
            <a:fillRect/>
          </a:stretch>
        </p:blipFill>
        <p:spPr>
          <a:xfrm>
            <a:off x="628650" y="1690689"/>
            <a:ext cx="7886700" cy="4333871"/>
          </a:xfrm>
        </p:spPr>
      </p:pic>
      <p:sp>
        <p:nvSpPr>
          <p:cNvPr id="4" name="Slide Number Placeholder 3">
            <a:extLst>
              <a:ext uri="{FF2B5EF4-FFF2-40B4-BE49-F238E27FC236}">
                <a16:creationId xmlns:a16="http://schemas.microsoft.com/office/drawing/2014/main" id="{6B11C90E-E92B-4026-A8DF-CA641254CE49}"/>
              </a:ext>
            </a:extLst>
          </p:cNvPr>
          <p:cNvSpPr>
            <a:spLocks noGrp="1"/>
          </p:cNvSpPr>
          <p:nvPr>
            <p:ph type="sldNum" sz="quarter" idx="12"/>
          </p:nvPr>
        </p:nvSpPr>
        <p:spPr/>
        <p:txBody>
          <a:bodyPr/>
          <a:lstStyle/>
          <a:p>
            <a:fld id="{38327683-8978-6B4B-9130-4A6A841F0549}" type="slidenum">
              <a:rPr lang="en-US" smtClean="0"/>
              <a:pPr/>
              <a:t>40</a:t>
            </a:fld>
            <a:endParaRPr lang="en-US" dirty="0"/>
          </a:p>
        </p:txBody>
      </p:sp>
    </p:spTree>
    <p:extLst>
      <p:ext uri="{BB962C8B-B14F-4D97-AF65-F5344CB8AC3E}">
        <p14:creationId xmlns:p14="http://schemas.microsoft.com/office/powerpoint/2010/main" val="71345138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2AF4-D27C-4E09-946F-1F20EC47239C}"/>
              </a:ext>
            </a:extLst>
          </p:cNvPr>
          <p:cNvSpPr>
            <a:spLocks noGrp="1"/>
          </p:cNvSpPr>
          <p:nvPr>
            <p:ph type="title"/>
          </p:nvPr>
        </p:nvSpPr>
        <p:spPr>
          <a:xfrm>
            <a:off x="628650" y="365126"/>
            <a:ext cx="7886700" cy="1325563"/>
          </a:xfrm>
        </p:spPr>
        <p:txBody>
          <a:bodyPr/>
          <a:lstStyle/>
          <a:p>
            <a:r>
              <a:rPr lang="en-US" dirty="0" err="1"/>
              <a:t>predictBCDiagnosis</a:t>
            </a:r>
            <a:r>
              <a:rPr lang="en-US" dirty="0"/>
              <a:t>(</a:t>
            </a:r>
            <a:r>
              <a:rPr lang="en-US" dirty="0" err="1"/>
              <a:t>patientID</a:t>
            </a:r>
            <a:r>
              <a:rPr lang="en-US" dirty="0"/>
              <a:t>)</a:t>
            </a:r>
          </a:p>
        </p:txBody>
      </p:sp>
      <p:pic>
        <p:nvPicPr>
          <p:cNvPr id="5" name="Content Placeholder 4">
            <a:extLst>
              <a:ext uri="{FF2B5EF4-FFF2-40B4-BE49-F238E27FC236}">
                <a16:creationId xmlns:a16="http://schemas.microsoft.com/office/drawing/2014/main" id="{9AC6BF58-C12D-4EED-BCAB-AEE19ACB9312}"/>
              </a:ext>
            </a:extLst>
          </p:cNvPr>
          <p:cNvPicPr>
            <a:picLocks noGrp="1" noChangeAspect="1"/>
          </p:cNvPicPr>
          <p:nvPr>
            <p:ph idx="1"/>
          </p:nvPr>
        </p:nvPicPr>
        <p:blipFill>
          <a:blip r:embed="rId2"/>
          <a:stretch>
            <a:fillRect/>
          </a:stretch>
        </p:blipFill>
        <p:spPr>
          <a:xfrm>
            <a:off x="1598341" y="1553737"/>
            <a:ext cx="5947317" cy="4623226"/>
          </a:xfrm>
          <a:prstGeom prst="rect">
            <a:avLst/>
          </a:prstGeom>
        </p:spPr>
      </p:pic>
      <p:sp>
        <p:nvSpPr>
          <p:cNvPr id="4" name="Slide Number Placeholder 3">
            <a:extLst>
              <a:ext uri="{FF2B5EF4-FFF2-40B4-BE49-F238E27FC236}">
                <a16:creationId xmlns:a16="http://schemas.microsoft.com/office/drawing/2014/main" id="{7EA49A99-46EA-48B9-8978-4F55422323A9}"/>
              </a:ext>
            </a:extLst>
          </p:cNvPr>
          <p:cNvSpPr>
            <a:spLocks noGrp="1"/>
          </p:cNvSpPr>
          <p:nvPr>
            <p:ph type="sldNum" sz="quarter" idx="12"/>
          </p:nvPr>
        </p:nvSpPr>
        <p:spPr>
          <a:xfrm>
            <a:off x="6457950" y="6356351"/>
            <a:ext cx="2057400" cy="365125"/>
          </a:xfrm>
        </p:spPr>
        <p:txBody>
          <a:bodyPr/>
          <a:lstStyle/>
          <a:p>
            <a:fld id="{38327683-8978-6B4B-9130-4A6A841F0549}" type="slidenum">
              <a:rPr lang="en-US" smtClean="0"/>
              <a:pPr/>
              <a:t>41</a:t>
            </a:fld>
            <a:endParaRPr lang="en-US" dirty="0"/>
          </a:p>
        </p:txBody>
      </p:sp>
    </p:spTree>
    <p:extLst>
      <p:ext uri="{BB962C8B-B14F-4D97-AF65-F5344CB8AC3E}">
        <p14:creationId xmlns:p14="http://schemas.microsoft.com/office/powerpoint/2010/main" val="5875151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A6E6-0565-4EE9-B2E5-B1B0B7C25741}"/>
              </a:ext>
            </a:extLst>
          </p:cNvPr>
          <p:cNvSpPr>
            <a:spLocks noGrp="1"/>
          </p:cNvSpPr>
          <p:nvPr>
            <p:ph type="title"/>
          </p:nvPr>
        </p:nvSpPr>
        <p:spPr/>
        <p:txBody>
          <a:bodyPr>
            <a:normAutofit/>
          </a:bodyPr>
          <a:lstStyle/>
          <a:p>
            <a:r>
              <a:rPr lang="en-US" sz="2800" b="0" dirty="0"/>
              <a:t>main.py "POST /</a:t>
            </a:r>
            <a:r>
              <a:rPr lang="en-US" sz="2800" b="0" dirty="0" err="1"/>
              <a:t>api</a:t>
            </a:r>
            <a:r>
              <a:rPr lang="en-US" sz="2800" b="0" dirty="0"/>
              <a:t>/</a:t>
            </a:r>
            <a:r>
              <a:rPr lang="en-US" sz="2800" b="0" dirty="0" err="1"/>
              <a:t>getBCDiagnosis</a:t>
            </a:r>
            <a:r>
              <a:rPr lang="en-US" sz="2800" b="0" dirty="0"/>
              <a:t>/86355 HTTP/1.1"</a:t>
            </a:r>
          </a:p>
        </p:txBody>
      </p:sp>
      <p:sp>
        <p:nvSpPr>
          <p:cNvPr id="4" name="Slide Number Placeholder 3">
            <a:extLst>
              <a:ext uri="{FF2B5EF4-FFF2-40B4-BE49-F238E27FC236}">
                <a16:creationId xmlns:a16="http://schemas.microsoft.com/office/drawing/2014/main" id="{5462B089-D3A4-4986-A1D6-E157F186F261}"/>
              </a:ext>
            </a:extLst>
          </p:cNvPr>
          <p:cNvSpPr>
            <a:spLocks noGrp="1"/>
          </p:cNvSpPr>
          <p:nvPr>
            <p:ph type="sldNum" sz="quarter" idx="12"/>
          </p:nvPr>
        </p:nvSpPr>
        <p:spPr/>
        <p:txBody>
          <a:bodyPr/>
          <a:lstStyle/>
          <a:p>
            <a:fld id="{38327683-8978-6B4B-9130-4A6A841F0549}" type="slidenum">
              <a:rPr lang="en-US" smtClean="0"/>
              <a:pPr/>
              <a:t>42</a:t>
            </a:fld>
            <a:endParaRPr lang="en-US" dirty="0"/>
          </a:p>
        </p:txBody>
      </p:sp>
      <p:pic>
        <p:nvPicPr>
          <p:cNvPr id="9" name="Picture 8">
            <a:extLst>
              <a:ext uri="{FF2B5EF4-FFF2-40B4-BE49-F238E27FC236}">
                <a16:creationId xmlns:a16="http://schemas.microsoft.com/office/drawing/2014/main" id="{4B5CA2FA-399F-45FA-BDBB-F11A8558179E}"/>
              </a:ext>
            </a:extLst>
          </p:cNvPr>
          <p:cNvPicPr>
            <a:picLocks noChangeAspect="1"/>
          </p:cNvPicPr>
          <p:nvPr/>
        </p:nvPicPr>
        <p:blipFill>
          <a:blip r:embed="rId2"/>
          <a:stretch>
            <a:fillRect/>
          </a:stretch>
        </p:blipFill>
        <p:spPr>
          <a:xfrm>
            <a:off x="223837" y="1472184"/>
            <a:ext cx="8696325" cy="4535424"/>
          </a:xfrm>
          <a:prstGeom prst="rect">
            <a:avLst/>
          </a:prstGeom>
        </p:spPr>
      </p:pic>
    </p:spTree>
    <p:extLst>
      <p:ext uri="{BB962C8B-B14F-4D97-AF65-F5344CB8AC3E}">
        <p14:creationId xmlns:p14="http://schemas.microsoft.com/office/powerpoint/2010/main" val="123463617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F931-7FFB-474D-AE2C-544B418E7FA8}"/>
              </a:ext>
            </a:extLst>
          </p:cNvPr>
          <p:cNvSpPr>
            <a:spLocks noGrp="1"/>
          </p:cNvSpPr>
          <p:nvPr>
            <p:ph type="title"/>
          </p:nvPr>
        </p:nvSpPr>
        <p:spPr>
          <a:xfrm>
            <a:off x="628650" y="688085"/>
            <a:ext cx="7886700" cy="958152"/>
          </a:xfrm>
        </p:spPr>
        <p:txBody>
          <a:bodyPr>
            <a:normAutofit/>
          </a:bodyPr>
          <a:lstStyle/>
          <a:p>
            <a:r>
              <a:rPr lang="en-US" sz="2800" b="0" dirty="0"/>
              <a:t>http://localhost:5000/api/getBCDiagnosis/86355</a:t>
            </a:r>
            <a:endParaRPr lang="en-US" sz="2800" dirty="0"/>
          </a:p>
        </p:txBody>
      </p:sp>
      <p:pic>
        <p:nvPicPr>
          <p:cNvPr id="5" name="Content Placeholder 4">
            <a:extLst>
              <a:ext uri="{FF2B5EF4-FFF2-40B4-BE49-F238E27FC236}">
                <a16:creationId xmlns:a16="http://schemas.microsoft.com/office/drawing/2014/main" id="{D6528EA2-2058-4089-A0EC-8EBE1E67679D}"/>
              </a:ext>
            </a:extLst>
          </p:cNvPr>
          <p:cNvPicPr>
            <a:picLocks noGrp="1" noChangeAspect="1"/>
          </p:cNvPicPr>
          <p:nvPr>
            <p:ph idx="1"/>
          </p:nvPr>
        </p:nvPicPr>
        <p:blipFill>
          <a:blip r:embed="rId2"/>
          <a:stretch>
            <a:fillRect/>
          </a:stretch>
        </p:blipFill>
        <p:spPr>
          <a:xfrm>
            <a:off x="628650" y="1971365"/>
            <a:ext cx="7886700" cy="4059858"/>
          </a:xfrm>
          <a:prstGeom prst="rect">
            <a:avLst/>
          </a:prstGeom>
        </p:spPr>
      </p:pic>
      <p:sp>
        <p:nvSpPr>
          <p:cNvPr id="4" name="Slide Number Placeholder 3">
            <a:extLst>
              <a:ext uri="{FF2B5EF4-FFF2-40B4-BE49-F238E27FC236}">
                <a16:creationId xmlns:a16="http://schemas.microsoft.com/office/drawing/2014/main" id="{302F6FA8-0E0C-4FD4-9747-44E6A1ADB8F9}"/>
              </a:ext>
            </a:extLst>
          </p:cNvPr>
          <p:cNvSpPr>
            <a:spLocks noGrp="1"/>
          </p:cNvSpPr>
          <p:nvPr>
            <p:ph type="sldNum" sz="quarter" idx="12"/>
          </p:nvPr>
        </p:nvSpPr>
        <p:spPr/>
        <p:txBody>
          <a:bodyPr/>
          <a:lstStyle/>
          <a:p>
            <a:fld id="{38327683-8978-6B4B-9130-4A6A841F0549}" type="slidenum">
              <a:rPr lang="en-US" smtClean="0"/>
              <a:pPr/>
              <a:t>43</a:t>
            </a:fld>
            <a:endParaRPr lang="en-US" dirty="0"/>
          </a:p>
        </p:txBody>
      </p:sp>
    </p:spTree>
    <p:extLst>
      <p:ext uri="{BB962C8B-B14F-4D97-AF65-F5344CB8AC3E}">
        <p14:creationId xmlns:p14="http://schemas.microsoft.com/office/powerpoint/2010/main" val="195658421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26A0-14D1-4237-943A-8E95AB7ABFDA}"/>
              </a:ext>
            </a:extLst>
          </p:cNvPr>
          <p:cNvSpPr>
            <a:spLocks noGrp="1"/>
          </p:cNvSpPr>
          <p:nvPr>
            <p:ph type="title"/>
          </p:nvPr>
        </p:nvSpPr>
        <p:spPr/>
        <p:txBody>
          <a:bodyPr/>
          <a:lstStyle/>
          <a:p>
            <a:r>
              <a:rPr lang="en-US" dirty="0"/>
              <a:t>Modeling </a:t>
            </a:r>
          </a:p>
        </p:txBody>
      </p:sp>
      <p:pic>
        <p:nvPicPr>
          <p:cNvPr id="6" name="Content Placeholder 5">
            <a:extLst>
              <a:ext uri="{FF2B5EF4-FFF2-40B4-BE49-F238E27FC236}">
                <a16:creationId xmlns:a16="http://schemas.microsoft.com/office/drawing/2014/main" id="{D632A5FF-40C5-464F-AE50-91277FF7FDE7}"/>
              </a:ext>
            </a:extLst>
          </p:cNvPr>
          <p:cNvPicPr>
            <a:picLocks noGrp="1" noChangeAspect="1"/>
          </p:cNvPicPr>
          <p:nvPr>
            <p:ph idx="1"/>
          </p:nvPr>
        </p:nvPicPr>
        <p:blipFill>
          <a:blip r:embed="rId2"/>
          <a:stretch>
            <a:fillRect/>
          </a:stretch>
        </p:blipFill>
        <p:spPr>
          <a:xfrm>
            <a:off x="1225329" y="1353015"/>
            <a:ext cx="6870456" cy="4823948"/>
          </a:xfrm>
          <a:prstGeom prst="rect">
            <a:avLst/>
          </a:prstGeom>
        </p:spPr>
      </p:pic>
      <p:sp>
        <p:nvSpPr>
          <p:cNvPr id="4" name="Slide Number Placeholder 3">
            <a:extLst>
              <a:ext uri="{FF2B5EF4-FFF2-40B4-BE49-F238E27FC236}">
                <a16:creationId xmlns:a16="http://schemas.microsoft.com/office/drawing/2014/main" id="{3E75C980-A1DE-4E46-A01C-25543134D657}"/>
              </a:ext>
            </a:extLst>
          </p:cNvPr>
          <p:cNvSpPr>
            <a:spLocks noGrp="1"/>
          </p:cNvSpPr>
          <p:nvPr>
            <p:ph type="sldNum" sz="quarter" idx="12"/>
          </p:nvPr>
        </p:nvSpPr>
        <p:spPr/>
        <p:txBody>
          <a:bodyPr/>
          <a:lstStyle/>
          <a:p>
            <a:fld id="{38327683-8978-6B4B-9130-4A6A841F0549}" type="slidenum">
              <a:rPr lang="en-US" smtClean="0"/>
              <a:pPr/>
              <a:t>44</a:t>
            </a:fld>
            <a:endParaRPr lang="en-US" dirty="0"/>
          </a:p>
        </p:txBody>
      </p:sp>
    </p:spTree>
    <p:extLst>
      <p:ext uri="{BB962C8B-B14F-4D97-AF65-F5344CB8AC3E}">
        <p14:creationId xmlns:p14="http://schemas.microsoft.com/office/powerpoint/2010/main" val="125777754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D8B8-9EE3-4DF0-9704-8FD1FA9D4C24}"/>
              </a:ext>
            </a:extLst>
          </p:cNvPr>
          <p:cNvSpPr>
            <a:spLocks noGrp="1"/>
          </p:cNvSpPr>
          <p:nvPr>
            <p:ph type="title"/>
          </p:nvPr>
        </p:nvSpPr>
        <p:spPr/>
        <p:txBody>
          <a:bodyPr/>
          <a:lstStyle/>
          <a:p>
            <a:r>
              <a:rPr lang="en-US" dirty="0"/>
              <a:t>Modeling</a:t>
            </a:r>
          </a:p>
        </p:txBody>
      </p:sp>
      <p:pic>
        <p:nvPicPr>
          <p:cNvPr id="5" name="Content Placeholder 4">
            <a:extLst>
              <a:ext uri="{FF2B5EF4-FFF2-40B4-BE49-F238E27FC236}">
                <a16:creationId xmlns:a16="http://schemas.microsoft.com/office/drawing/2014/main" id="{7D0869F1-C3AE-4501-BC70-008F5DE50FDE}"/>
              </a:ext>
            </a:extLst>
          </p:cNvPr>
          <p:cNvPicPr>
            <a:picLocks noGrp="1" noChangeAspect="1"/>
          </p:cNvPicPr>
          <p:nvPr>
            <p:ph idx="1"/>
          </p:nvPr>
        </p:nvPicPr>
        <p:blipFill>
          <a:blip r:embed="rId2"/>
          <a:stretch>
            <a:fillRect/>
          </a:stretch>
        </p:blipFill>
        <p:spPr>
          <a:xfrm>
            <a:off x="1382750" y="1598341"/>
            <a:ext cx="6214947" cy="4423318"/>
          </a:xfrm>
          <a:prstGeom prst="rect">
            <a:avLst/>
          </a:prstGeom>
        </p:spPr>
      </p:pic>
      <p:sp>
        <p:nvSpPr>
          <p:cNvPr id="4" name="Slide Number Placeholder 3">
            <a:extLst>
              <a:ext uri="{FF2B5EF4-FFF2-40B4-BE49-F238E27FC236}">
                <a16:creationId xmlns:a16="http://schemas.microsoft.com/office/drawing/2014/main" id="{2108BD69-2076-4052-94F5-B67133A1FDFB}"/>
              </a:ext>
            </a:extLst>
          </p:cNvPr>
          <p:cNvSpPr>
            <a:spLocks noGrp="1"/>
          </p:cNvSpPr>
          <p:nvPr>
            <p:ph type="sldNum" sz="quarter" idx="12"/>
          </p:nvPr>
        </p:nvSpPr>
        <p:spPr/>
        <p:txBody>
          <a:bodyPr/>
          <a:lstStyle/>
          <a:p>
            <a:fld id="{38327683-8978-6B4B-9130-4A6A841F0549}" type="slidenum">
              <a:rPr lang="en-US" smtClean="0"/>
              <a:pPr/>
              <a:t>45</a:t>
            </a:fld>
            <a:endParaRPr lang="en-US" dirty="0"/>
          </a:p>
        </p:txBody>
      </p:sp>
    </p:spTree>
    <p:extLst>
      <p:ext uri="{BB962C8B-B14F-4D97-AF65-F5344CB8AC3E}">
        <p14:creationId xmlns:p14="http://schemas.microsoft.com/office/powerpoint/2010/main" val="392067079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21A7-4D2D-49DA-8D73-86CA9F4800B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C15755E-579C-4346-804D-31F3B65F9638}"/>
              </a:ext>
            </a:extLst>
          </p:cNvPr>
          <p:cNvSpPr>
            <a:spLocks noGrp="1"/>
          </p:cNvSpPr>
          <p:nvPr>
            <p:ph idx="1"/>
          </p:nvPr>
        </p:nvSpPr>
        <p:spPr/>
        <p:txBody>
          <a:bodyPr>
            <a:normAutofit fontScale="70000" lnSpcReduction="20000"/>
          </a:bodyPr>
          <a:lstStyle/>
          <a:p>
            <a:r>
              <a:rPr lang="en-US" dirty="0"/>
              <a:t>Successfully designed the ER diagram and use normalization techniques to improve the efficiency for storing and querying the data. </a:t>
            </a:r>
          </a:p>
          <a:p>
            <a:endParaRPr lang="en-US" dirty="0"/>
          </a:p>
          <a:p>
            <a:r>
              <a:rPr lang="en-US" dirty="0"/>
              <a:t>Populated the database with patient genotyping data by simulation and patient biopsy data from online data source. Demonstrate the database function by writing SQL queries to extract or subset for deeper analysis.</a:t>
            </a:r>
          </a:p>
          <a:p>
            <a:pPr marL="0" indent="0">
              <a:buNone/>
            </a:pPr>
            <a:r>
              <a:rPr lang="en-US" dirty="0"/>
              <a:t> </a:t>
            </a:r>
          </a:p>
          <a:p>
            <a:r>
              <a:rPr lang="en-US" dirty="0"/>
              <a:t>Significance of our database :</a:t>
            </a:r>
          </a:p>
          <a:p>
            <a:pPr lvl="1"/>
            <a:r>
              <a:rPr lang="en-US" dirty="0"/>
              <a:t>Gain personalized biological information to diagnose and optimize treatment decisions for many types of cancers.</a:t>
            </a:r>
          </a:p>
          <a:p>
            <a:pPr lvl="1"/>
            <a:r>
              <a:rPr lang="en-US" dirty="0"/>
              <a:t>Potentially aid in biomarker or drug discovery.  Easy to retrieve useful information for further analysis such as deep learning algorithms.</a:t>
            </a:r>
          </a:p>
          <a:p>
            <a:endParaRPr lang="en-US" dirty="0"/>
          </a:p>
        </p:txBody>
      </p:sp>
      <p:sp>
        <p:nvSpPr>
          <p:cNvPr id="4" name="Slide Number Placeholder 3">
            <a:extLst>
              <a:ext uri="{FF2B5EF4-FFF2-40B4-BE49-F238E27FC236}">
                <a16:creationId xmlns:a16="http://schemas.microsoft.com/office/drawing/2014/main" id="{C801ECBA-F014-430C-B396-F9F0E02BBF8F}"/>
              </a:ext>
            </a:extLst>
          </p:cNvPr>
          <p:cNvSpPr>
            <a:spLocks noGrp="1"/>
          </p:cNvSpPr>
          <p:nvPr>
            <p:ph type="sldNum" sz="quarter" idx="12"/>
          </p:nvPr>
        </p:nvSpPr>
        <p:spPr/>
        <p:txBody>
          <a:bodyPr/>
          <a:lstStyle/>
          <a:p>
            <a:fld id="{38327683-8978-6B4B-9130-4A6A841F0549}" type="slidenum">
              <a:rPr lang="en-US" smtClean="0"/>
              <a:pPr/>
              <a:t>46</a:t>
            </a:fld>
            <a:endParaRPr lang="en-US" dirty="0"/>
          </a:p>
        </p:txBody>
      </p:sp>
    </p:spTree>
    <p:extLst>
      <p:ext uri="{BB962C8B-B14F-4D97-AF65-F5344CB8AC3E}">
        <p14:creationId xmlns:p14="http://schemas.microsoft.com/office/powerpoint/2010/main" val="217091564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19B7-FFD0-4749-9D17-CC7633834958}"/>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A40BF15D-3BE2-4916-8456-9D24E8A29C37}"/>
              </a:ext>
            </a:extLst>
          </p:cNvPr>
          <p:cNvSpPr>
            <a:spLocks noGrp="1"/>
          </p:cNvSpPr>
          <p:nvPr>
            <p:ph idx="1"/>
          </p:nvPr>
        </p:nvSpPr>
        <p:spPr/>
        <p:txBody>
          <a:bodyPr/>
          <a:lstStyle/>
          <a:p>
            <a:r>
              <a:rPr lang="en-US" dirty="0"/>
              <a:t>For real life large datasets, we need to utilize cloud computing such as AWS or Google Cloud Platform.</a:t>
            </a:r>
          </a:p>
          <a:p>
            <a:endParaRPr lang="en-US" dirty="0"/>
          </a:p>
        </p:txBody>
      </p:sp>
      <p:sp>
        <p:nvSpPr>
          <p:cNvPr id="4" name="Slide Number Placeholder 3">
            <a:extLst>
              <a:ext uri="{FF2B5EF4-FFF2-40B4-BE49-F238E27FC236}">
                <a16:creationId xmlns:a16="http://schemas.microsoft.com/office/drawing/2014/main" id="{40BC32C1-2369-45A1-9F3D-BB817679EB70}"/>
              </a:ext>
            </a:extLst>
          </p:cNvPr>
          <p:cNvSpPr>
            <a:spLocks noGrp="1"/>
          </p:cNvSpPr>
          <p:nvPr>
            <p:ph type="sldNum" sz="quarter" idx="12"/>
          </p:nvPr>
        </p:nvSpPr>
        <p:spPr/>
        <p:txBody>
          <a:bodyPr/>
          <a:lstStyle/>
          <a:p>
            <a:fld id="{38327683-8978-6B4B-9130-4A6A841F0549}" type="slidenum">
              <a:rPr lang="en-US" smtClean="0"/>
              <a:pPr/>
              <a:t>47</a:t>
            </a:fld>
            <a:endParaRPr lang="en-US" dirty="0"/>
          </a:p>
        </p:txBody>
      </p:sp>
    </p:spTree>
    <p:extLst>
      <p:ext uri="{BB962C8B-B14F-4D97-AF65-F5344CB8AC3E}">
        <p14:creationId xmlns:p14="http://schemas.microsoft.com/office/powerpoint/2010/main" val="6077250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2C7C-E9F8-4D46-94D0-9285F31D654B}"/>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AA57FCE5-E0A5-41DB-8FD0-9C85B8015042}"/>
              </a:ext>
            </a:extLst>
          </p:cNvPr>
          <p:cNvSpPr>
            <a:spLocks noGrp="1"/>
          </p:cNvSpPr>
          <p:nvPr>
            <p:ph idx="1"/>
          </p:nvPr>
        </p:nvSpPr>
        <p:spPr/>
        <p:txBody>
          <a:bodyPr>
            <a:normAutofit fontScale="92500" lnSpcReduction="20000"/>
          </a:bodyPr>
          <a:lstStyle/>
          <a:p>
            <a:r>
              <a:rPr lang="en-US" dirty="0"/>
              <a:t>We would like to thank James Clay for the preliminary work. </a:t>
            </a:r>
          </a:p>
          <a:p>
            <a:endParaRPr lang="en-US" dirty="0"/>
          </a:p>
          <a:p>
            <a:r>
              <a:rPr lang="en-US" dirty="0"/>
              <a:t>And we are very honored to get initial guidance of this project from Dr. George Bell. </a:t>
            </a:r>
          </a:p>
          <a:p>
            <a:endParaRPr lang="en-US" dirty="0"/>
          </a:p>
          <a:p>
            <a:r>
              <a:rPr lang="en-US" dirty="0"/>
              <a:t>We would like to thank Dr. Engels and all the students in Database class for </a:t>
            </a:r>
            <a:r>
              <a:rPr lang="en-US"/>
              <a:t>the semester</a:t>
            </a:r>
            <a:r>
              <a:rPr lang="en-US" dirty="0"/>
              <a:t>. We help each other out and learn from each other a lot.</a:t>
            </a:r>
          </a:p>
          <a:p>
            <a:endParaRPr lang="en-US" dirty="0"/>
          </a:p>
        </p:txBody>
      </p:sp>
      <p:sp>
        <p:nvSpPr>
          <p:cNvPr id="4" name="Slide Number Placeholder 3">
            <a:extLst>
              <a:ext uri="{FF2B5EF4-FFF2-40B4-BE49-F238E27FC236}">
                <a16:creationId xmlns:a16="http://schemas.microsoft.com/office/drawing/2014/main" id="{0AAA102D-1DF8-4F73-AF56-40E2387E17BA}"/>
              </a:ext>
            </a:extLst>
          </p:cNvPr>
          <p:cNvSpPr>
            <a:spLocks noGrp="1"/>
          </p:cNvSpPr>
          <p:nvPr>
            <p:ph type="sldNum" sz="quarter" idx="12"/>
          </p:nvPr>
        </p:nvSpPr>
        <p:spPr/>
        <p:txBody>
          <a:bodyPr/>
          <a:lstStyle/>
          <a:p>
            <a:fld id="{38327683-8978-6B4B-9130-4A6A841F0549}" type="slidenum">
              <a:rPr lang="en-US" smtClean="0"/>
              <a:pPr/>
              <a:t>48</a:t>
            </a:fld>
            <a:endParaRPr lang="en-US" dirty="0"/>
          </a:p>
        </p:txBody>
      </p:sp>
    </p:spTree>
    <p:extLst>
      <p:ext uri="{BB962C8B-B14F-4D97-AF65-F5344CB8AC3E}">
        <p14:creationId xmlns:p14="http://schemas.microsoft.com/office/powerpoint/2010/main" val="239399974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Precision Medicine</a:t>
            </a:r>
          </a:p>
        </p:txBody>
      </p:sp>
      <p:sp>
        <p:nvSpPr>
          <p:cNvPr id="3" name="Content Placeholder 2"/>
          <p:cNvSpPr>
            <a:spLocks noGrp="1"/>
          </p:cNvSpPr>
          <p:nvPr>
            <p:ph idx="1"/>
          </p:nvPr>
        </p:nvSpPr>
        <p:spPr/>
        <p:txBody>
          <a:bodyPr>
            <a:normAutofit fontScale="85000" lnSpcReduction="20000"/>
          </a:bodyPr>
          <a:lstStyle/>
          <a:p>
            <a:r>
              <a:rPr lang="en-US" dirty="0"/>
              <a:t>Avoids unnecessary treatments, reduces toxicity, and significantly improves outcome. </a:t>
            </a:r>
          </a:p>
          <a:p>
            <a:endParaRPr lang="en-US" dirty="0"/>
          </a:p>
          <a:p>
            <a:r>
              <a:rPr lang="en-US" dirty="0"/>
              <a:t>Actionable insights to prevent, diagnose (early detection) and treat diseases.</a:t>
            </a:r>
          </a:p>
          <a:p>
            <a:endParaRPr lang="en-US" dirty="0"/>
          </a:p>
          <a:p>
            <a:r>
              <a:rPr lang="en-US" dirty="0"/>
              <a:t>Potential to find cure for currently lethal diseases.</a:t>
            </a:r>
          </a:p>
          <a:p>
            <a:endParaRPr lang="en-US" dirty="0"/>
          </a:p>
          <a:p>
            <a:r>
              <a:rPr lang="en-US" dirty="0"/>
              <a:t>Machine learning used in precision medicine allows predict drug response and develop diagnostics.</a:t>
            </a:r>
          </a:p>
        </p:txBody>
      </p:sp>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spTree>
    <p:extLst>
      <p:ext uri="{BB962C8B-B14F-4D97-AF65-F5344CB8AC3E}">
        <p14:creationId xmlns:p14="http://schemas.microsoft.com/office/powerpoint/2010/main" val="71891854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Use of Genomic Testing on Biomarkers </a:t>
            </a:r>
          </a:p>
        </p:txBody>
      </p:sp>
      <p:sp>
        <p:nvSpPr>
          <p:cNvPr id="3" name="Content Placeholder 2"/>
          <p:cNvSpPr>
            <a:spLocks noGrp="1"/>
          </p:cNvSpPr>
          <p:nvPr>
            <p:ph idx="1"/>
          </p:nvPr>
        </p:nvSpPr>
        <p:spPr/>
        <p:txBody>
          <a:bodyPr>
            <a:normAutofit fontScale="92500" lnSpcReduction="20000"/>
          </a:bodyPr>
          <a:lstStyle/>
          <a:p>
            <a:r>
              <a:rPr lang="en-US" dirty="0"/>
              <a:t>Standard in use:</a:t>
            </a:r>
          </a:p>
          <a:p>
            <a:pPr lvl="1"/>
            <a:r>
              <a:rPr lang="en-US" dirty="0"/>
              <a:t>Oncotype DX: </a:t>
            </a:r>
          </a:p>
          <a:p>
            <a:pPr lvl="1"/>
            <a:r>
              <a:rPr lang="en-US" dirty="0"/>
              <a:t>Breast cancer</a:t>
            </a:r>
          </a:p>
          <a:p>
            <a:pPr lvl="1"/>
            <a:r>
              <a:rPr lang="en-US" dirty="0"/>
              <a:t>Colon cancer</a:t>
            </a:r>
          </a:p>
          <a:p>
            <a:pPr lvl="1"/>
            <a:r>
              <a:rPr lang="en-US" dirty="0"/>
              <a:t>Prostate cancer</a:t>
            </a:r>
          </a:p>
          <a:p>
            <a:endParaRPr lang="en-US" dirty="0"/>
          </a:p>
          <a:p>
            <a:r>
              <a:rPr lang="en-US" dirty="0"/>
              <a:t>Chemotherapy, Radiation, Aggressive Treatment, or Surgery</a:t>
            </a:r>
          </a:p>
          <a:p>
            <a:endParaRPr lang="en-US" dirty="0"/>
          </a:p>
          <a:p>
            <a:r>
              <a:rPr lang="en-US" dirty="0"/>
              <a:t>Over 1 million patients tested in more than 90 countries</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spTree>
    <p:extLst>
      <p:ext uri="{BB962C8B-B14F-4D97-AF65-F5344CB8AC3E}">
        <p14:creationId xmlns:p14="http://schemas.microsoft.com/office/powerpoint/2010/main" val="23151612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Use of Genomic Testing on Biomarkers </a:t>
            </a:r>
          </a:p>
        </p:txBody>
      </p:sp>
      <p:sp>
        <p:nvSpPr>
          <p:cNvPr id="3" name="Content Placeholder 2"/>
          <p:cNvSpPr>
            <a:spLocks noGrp="1"/>
          </p:cNvSpPr>
          <p:nvPr>
            <p:ph idx="1"/>
          </p:nvPr>
        </p:nvSpPr>
        <p:spPr/>
        <p:txBody>
          <a:bodyPr>
            <a:normAutofit fontScale="92500" lnSpcReduction="20000"/>
          </a:bodyPr>
          <a:lstStyle/>
          <a:p>
            <a:r>
              <a:rPr lang="en-US" dirty="0"/>
              <a:t>Standard in use:</a:t>
            </a:r>
          </a:p>
          <a:p>
            <a:pPr lvl="1"/>
            <a:r>
              <a:rPr lang="en-US" dirty="0"/>
              <a:t>Oncotype DX: </a:t>
            </a:r>
          </a:p>
          <a:p>
            <a:pPr lvl="1"/>
            <a:r>
              <a:rPr lang="en-US" dirty="0"/>
              <a:t>Breast cancer</a:t>
            </a:r>
          </a:p>
          <a:p>
            <a:pPr lvl="1"/>
            <a:r>
              <a:rPr lang="en-US" dirty="0"/>
              <a:t>Colon cancer</a:t>
            </a:r>
          </a:p>
          <a:p>
            <a:pPr lvl="1"/>
            <a:r>
              <a:rPr lang="en-US" dirty="0"/>
              <a:t>Prostate cancer</a:t>
            </a:r>
          </a:p>
          <a:p>
            <a:endParaRPr lang="en-US" dirty="0"/>
          </a:p>
          <a:p>
            <a:r>
              <a:rPr lang="en-US" dirty="0"/>
              <a:t>Chemotherapy, Radiation, Aggressive Treatment, or Surgery</a:t>
            </a:r>
          </a:p>
          <a:p>
            <a:endParaRPr lang="en-US" dirty="0"/>
          </a:p>
          <a:p>
            <a:r>
              <a:rPr lang="en-US" dirty="0"/>
              <a:t>Over 1 million patients tested in more than 90 countries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226424098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Use of Genomic Testing on Biomarkers </a:t>
            </a:r>
          </a:p>
        </p:txBody>
      </p:sp>
      <p:sp>
        <p:nvSpPr>
          <p:cNvPr id="3" name="Content Placeholder 2"/>
          <p:cNvSpPr>
            <a:spLocks noGrp="1"/>
          </p:cNvSpPr>
          <p:nvPr>
            <p:ph idx="1"/>
          </p:nvPr>
        </p:nvSpPr>
        <p:spPr/>
        <p:txBody>
          <a:bodyPr>
            <a:normAutofit fontScale="92500" lnSpcReduction="20000"/>
          </a:bodyPr>
          <a:lstStyle/>
          <a:p>
            <a:r>
              <a:rPr lang="en-US" dirty="0"/>
              <a:t>Standard in use:</a:t>
            </a:r>
          </a:p>
          <a:p>
            <a:pPr lvl="1"/>
            <a:r>
              <a:rPr lang="en-US" dirty="0"/>
              <a:t>Oncotype DX: </a:t>
            </a:r>
          </a:p>
          <a:p>
            <a:pPr lvl="1"/>
            <a:r>
              <a:rPr lang="en-US" dirty="0"/>
              <a:t>Breast cancer</a:t>
            </a:r>
          </a:p>
          <a:p>
            <a:pPr lvl="1"/>
            <a:r>
              <a:rPr lang="en-US" dirty="0"/>
              <a:t>Colon cancer</a:t>
            </a:r>
          </a:p>
          <a:p>
            <a:pPr lvl="1"/>
            <a:r>
              <a:rPr lang="en-US" dirty="0"/>
              <a:t>Prostate cancer</a:t>
            </a:r>
          </a:p>
          <a:p>
            <a:endParaRPr lang="en-US" dirty="0"/>
          </a:p>
          <a:p>
            <a:r>
              <a:rPr lang="en-US" dirty="0"/>
              <a:t>Chemotherapy, Radiation, Aggressive Treatment, or Surgery</a:t>
            </a:r>
          </a:p>
          <a:p>
            <a:endParaRPr lang="en-US" dirty="0"/>
          </a:p>
          <a:p>
            <a:r>
              <a:rPr lang="en-US" dirty="0"/>
              <a:t>Over 1 million patients tested in more than 90 countries</a:t>
            </a:r>
          </a:p>
        </p:txBody>
      </p:sp>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Tree>
    <p:extLst>
      <p:ext uri="{BB962C8B-B14F-4D97-AF65-F5344CB8AC3E}">
        <p14:creationId xmlns:p14="http://schemas.microsoft.com/office/powerpoint/2010/main" val="5918771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Use of Genomic Testing on Biomarkers </a:t>
            </a:r>
          </a:p>
        </p:txBody>
      </p:sp>
      <p:sp>
        <p:nvSpPr>
          <p:cNvPr id="3" name="Content Placeholder 2"/>
          <p:cNvSpPr>
            <a:spLocks noGrp="1"/>
          </p:cNvSpPr>
          <p:nvPr>
            <p:ph idx="1"/>
          </p:nvPr>
        </p:nvSpPr>
        <p:spPr/>
        <p:txBody>
          <a:bodyPr>
            <a:normAutofit/>
          </a:bodyPr>
          <a:lstStyle/>
          <a:p>
            <a:pPr marL="0" indent="0">
              <a:buNone/>
            </a:pPr>
            <a:r>
              <a:rPr lang="en-US" dirty="0"/>
              <a:t>PD-L1 expression testing: for Lung cancer (</a:t>
            </a:r>
            <a:r>
              <a:rPr lang="en-US" dirty="0" err="1"/>
              <a:t>Mascaux</a:t>
            </a:r>
            <a:r>
              <a:rPr lang="en-US" dirty="0"/>
              <a:t> et al. 2018)</a:t>
            </a:r>
          </a:p>
          <a:p>
            <a:r>
              <a:rPr lang="en-US" dirty="0"/>
              <a:t>Biomarkers for Immunotherapies</a:t>
            </a:r>
          </a:p>
          <a:p>
            <a:endParaRPr lang="en-US" dirty="0"/>
          </a:p>
          <a:p>
            <a:pPr marL="0" indent="0">
              <a:buNone/>
            </a:pPr>
            <a:r>
              <a:rPr lang="en-US" dirty="0"/>
              <a:t>Becoming standard:</a:t>
            </a:r>
          </a:p>
          <a:p>
            <a:r>
              <a:rPr lang="en-US" dirty="0"/>
              <a:t>Biomarkers for Pancreatic Cancer (</a:t>
            </a:r>
            <a:r>
              <a:rPr lang="en-US" dirty="0" err="1"/>
              <a:t>Dimitrakopoulos</a:t>
            </a:r>
            <a:r>
              <a:rPr lang="en-US" dirty="0"/>
              <a:t> et al. April 3rd, 2019)</a:t>
            </a:r>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350584677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2474</TotalTime>
  <Words>2472</Words>
  <Application>Microsoft Office PowerPoint</Application>
  <PresentationFormat>On-screen Show (4:3)</PresentationFormat>
  <Paragraphs>324</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MS PGothic</vt:lpstr>
      <vt:lpstr>Arial</vt:lpstr>
      <vt:lpstr>Calibri</vt:lpstr>
      <vt:lpstr>Calibri Light</vt:lpstr>
      <vt:lpstr>Wingdings</vt:lpstr>
      <vt:lpstr>Office Theme</vt:lpstr>
      <vt:lpstr>Precision Medicine: Integrated and Relational Database Design Concept</vt:lpstr>
      <vt:lpstr>Precision Medicine/ Personalized Medicine</vt:lpstr>
      <vt:lpstr>Precision Medicine/ Personalized Medicine</vt:lpstr>
      <vt:lpstr>Advantages of Precision Medicine</vt:lpstr>
      <vt:lpstr>Advantages of Precision Medicine</vt:lpstr>
      <vt:lpstr>Clinical Use of Genomic Testing on Biomarkers </vt:lpstr>
      <vt:lpstr>Clinical Use of Genomic Testing on Biomarkers </vt:lpstr>
      <vt:lpstr>Clinical Use of Genomic Testing on Biomarkers </vt:lpstr>
      <vt:lpstr>Clinical Use of Genomic Testing on Biomarkers </vt:lpstr>
      <vt:lpstr>Clinical Use of Genomic Testing on Biomarkers </vt:lpstr>
      <vt:lpstr>Motivation for Data Integration</vt:lpstr>
      <vt:lpstr>Motivation for Data Integration</vt:lpstr>
      <vt:lpstr>Motivation for Data Integration</vt:lpstr>
      <vt:lpstr>Motivation for Data Integration</vt:lpstr>
      <vt:lpstr>Motivation for Data Integration</vt:lpstr>
      <vt:lpstr>Motivation for Data Integration</vt:lpstr>
      <vt:lpstr>Motivation for Data Integration</vt:lpstr>
      <vt:lpstr>Motivation for Data Integration</vt:lpstr>
      <vt:lpstr>Motivation for Data Integration</vt:lpstr>
      <vt:lpstr>Integrated Relational Database Approach</vt:lpstr>
      <vt:lpstr>Integrated Relational Database Approach</vt:lpstr>
      <vt:lpstr>Integrated Relational Database Approach</vt:lpstr>
      <vt:lpstr>Obstacles</vt:lpstr>
      <vt:lpstr>Obstacles</vt:lpstr>
      <vt:lpstr>Obstacles</vt:lpstr>
      <vt:lpstr>Obstacles</vt:lpstr>
      <vt:lpstr>SRA growth</vt:lpstr>
      <vt:lpstr>Obstacles</vt:lpstr>
      <vt:lpstr>Obstacles</vt:lpstr>
      <vt:lpstr>Methodology</vt:lpstr>
      <vt:lpstr>Methodology</vt:lpstr>
      <vt:lpstr>Methodology</vt:lpstr>
      <vt:lpstr>Methodology</vt:lpstr>
      <vt:lpstr>ER Diagram</vt:lpstr>
      <vt:lpstr>Patient_ID diagnosis</vt:lpstr>
      <vt:lpstr>Demonstration</vt:lpstr>
      <vt:lpstr>Logistic Regression Stepwise variable Selection</vt:lpstr>
      <vt:lpstr>Scatter plots of selected variables </vt:lpstr>
      <vt:lpstr>Scatter Plots of selected variables</vt:lpstr>
      <vt:lpstr>queryPatientRecItem(patientID)</vt:lpstr>
      <vt:lpstr>predictBCDiagnosis(patientID)</vt:lpstr>
      <vt:lpstr>main.py "POST /api/getBCDiagnosis/86355 HTTP/1.1"</vt:lpstr>
      <vt:lpstr>http://localhost:5000/api/getBCDiagnosis/86355</vt:lpstr>
      <vt:lpstr>Modeling </vt:lpstr>
      <vt:lpstr>Modeling</vt:lpstr>
      <vt:lpstr>CONCLUSIONS</vt:lpstr>
      <vt:lpstr>NEXT STEP</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Leon Huang</cp:lastModifiedBy>
  <cp:revision>52</cp:revision>
  <dcterms:created xsi:type="dcterms:W3CDTF">2017-03-18T16:30:52Z</dcterms:created>
  <dcterms:modified xsi:type="dcterms:W3CDTF">2019-04-16T09:09:30Z</dcterms:modified>
</cp:coreProperties>
</file>