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4660"/>
  </p:normalViewPr>
  <p:slideViewPr>
    <p:cSldViewPr snapToGrid="0">
      <p:cViewPr varScale="1">
        <p:scale>
          <a:sx n="84" d="100"/>
          <a:sy n="84" d="100"/>
        </p:scale>
        <p:origin x="1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18C8E-385F-4523-9354-92DBE94E42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Market report on brewery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01681-E3D7-47FF-B43E-41DBE174C1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Statistic Analysis of Beer &amp; Brewery Data </a:t>
            </a:r>
          </a:p>
        </p:txBody>
      </p:sp>
    </p:spTree>
    <p:extLst>
      <p:ext uri="{BB962C8B-B14F-4D97-AF65-F5344CB8AC3E}">
        <p14:creationId xmlns:p14="http://schemas.microsoft.com/office/powerpoint/2010/main" val="1288026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A9996-08E2-454F-800C-2E7DCE8D6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074920"/>
            <a:ext cx="8534400" cy="919479"/>
          </a:xfrm>
        </p:spPr>
        <p:txBody>
          <a:bodyPr/>
          <a:lstStyle/>
          <a:p>
            <a:r>
              <a:rPr lang="en-US" dirty="0"/>
              <a:t>Breweries per State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E0E9D9A-BFBD-42D8-9FD3-562A0F066C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6759248"/>
              </p:ext>
            </p:extLst>
          </p:nvPr>
        </p:nvGraphicFramePr>
        <p:xfrm>
          <a:off x="684212" y="685800"/>
          <a:ext cx="10231440" cy="4514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3144">
                  <a:extLst>
                    <a:ext uri="{9D8B030D-6E8A-4147-A177-3AD203B41FA5}">
                      <a16:colId xmlns:a16="http://schemas.microsoft.com/office/drawing/2014/main" val="1420984380"/>
                    </a:ext>
                  </a:extLst>
                </a:gridCol>
                <a:gridCol w="1023144">
                  <a:extLst>
                    <a:ext uri="{9D8B030D-6E8A-4147-A177-3AD203B41FA5}">
                      <a16:colId xmlns:a16="http://schemas.microsoft.com/office/drawing/2014/main" val="2721559760"/>
                    </a:ext>
                  </a:extLst>
                </a:gridCol>
                <a:gridCol w="1023144">
                  <a:extLst>
                    <a:ext uri="{9D8B030D-6E8A-4147-A177-3AD203B41FA5}">
                      <a16:colId xmlns:a16="http://schemas.microsoft.com/office/drawing/2014/main" val="368161540"/>
                    </a:ext>
                  </a:extLst>
                </a:gridCol>
                <a:gridCol w="1023144">
                  <a:extLst>
                    <a:ext uri="{9D8B030D-6E8A-4147-A177-3AD203B41FA5}">
                      <a16:colId xmlns:a16="http://schemas.microsoft.com/office/drawing/2014/main" val="2546899088"/>
                    </a:ext>
                  </a:extLst>
                </a:gridCol>
                <a:gridCol w="1023144">
                  <a:extLst>
                    <a:ext uri="{9D8B030D-6E8A-4147-A177-3AD203B41FA5}">
                      <a16:colId xmlns:a16="http://schemas.microsoft.com/office/drawing/2014/main" val="276207494"/>
                    </a:ext>
                  </a:extLst>
                </a:gridCol>
                <a:gridCol w="1023144">
                  <a:extLst>
                    <a:ext uri="{9D8B030D-6E8A-4147-A177-3AD203B41FA5}">
                      <a16:colId xmlns:a16="http://schemas.microsoft.com/office/drawing/2014/main" val="681051036"/>
                    </a:ext>
                  </a:extLst>
                </a:gridCol>
                <a:gridCol w="1023144">
                  <a:extLst>
                    <a:ext uri="{9D8B030D-6E8A-4147-A177-3AD203B41FA5}">
                      <a16:colId xmlns:a16="http://schemas.microsoft.com/office/drawing/2014/main" val="883190398"/>
                    </a:ext>
                  </a:extLst>
                </a:gridCol>
                <a:gridCol w="1023144">
                  <a:extLst>
                    <a:ext uri="{9D8B030D-6E8A-4147-A177-3AD203B41FA5}">
                      <a16:colId xmlns:a16="http://schemas.microsoft.com/office/drawing/2014/main" val="1757162854"/>
                    </a:ext>
                  </a:extLst>
                </a:gridCol>
                <a:gridCol w="1023144">
                  <a:extLst>
                    <a:ext uri="{9D8B030D-6E8A-4147-A177-3AD203B41FA5}">
                      <a16:colId xmlns:a16="http://schemas.microsoft.com/office/drawing/2014/main" val="3367746511"/>
                    </a:ext>
                  </a:extLst>
                </a:gridCol>
                <a:gridCol w="1023144">
                  <a:extLst>
                    <a:ext uri="{9D8B030D-6E8A-4147-A177-3AD203B41FA5}">
                      <a16:colId xmlns:a16="http://schemas.microsoft.com/office/drawing/2014/main" val="3071976481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509642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GA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5985382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HI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2813543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4013355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6609583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7819447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OH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VA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7670064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OK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VT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0269362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KY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WA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1780717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LA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WI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9904247"/>
                  </a:ext>
                </a:extLst>
              </a:tr>
              <a:tr h="376238">
                <a:tc rowSpan="2">
                  <a:txBody>
                    <a:bodyPr/>
                    <a:lstStyle/>
                    <a:p>
                      <a:pPr algn="l"/>
                      <a:r>
                        <a:rPr lang="en-US"/>
                        <a:t>FL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/>
                        <a:t>MA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n-US" dirty="0"/>
                        <a:t>23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/>
                        <a:t>NE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dirty="0"/>
                        <a:t>RI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WV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5075993"/>
                  </a:ext>
                </a:extLst>
              </a:tr>
              <a:tr h="3762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WY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589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6660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FD675-0CC8-49B0-A225-8378D87DD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8171" y="5129825"/>
            <a:ext cx="7623078" cy="1042376"/>
          </a:xfrm>
        </p:spPr>
        <p:txBody>
          <a:bodyPr/>
          <a:lstStyle/>
          <a:p>
            <a:r>
              <a:rPr lang="en-US" dirty="0"/>
              <a:t>Median IBU per state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442DADB-8DFE-4B83-90DC-9D30F8721F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8171" y="685799"/>
            <a:ext cx="8145625" cy="4585855"/>
          </a:xfrm>
        </p:spPr>
      </p:pic>
    </p:spTree>
    <p:extLst>
      <p:ext uri="{BB962C8B-B14F-4D97-AF65-F5344CB8AC3E}">
        <p14:creationId xmlns:p14="http://schemas.microsoft.com/office/powerpoint/2010/main" val="4049592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FD675-0CC8-49B0-A225-8378D87DD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976" y="5616097"/>
            <a:ext cx="7434636" cy="775374"/>
          </a:xfrm>
        </p:spPr>
        <p:txBody>
          <a:bodyPr/>
          <a:lstStyle/>
          <a:p>
            <a:r>
              <a:rPr lang="en-US" dirty="0"/>
              <a:t>Median ABV per state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B50296-6860-45B3-B02F-74818E908F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3976" y="685799"/>
            <a:ext cx="8640407" cy="4930297"/>
          </a:xfrm>
        </p:spPr>
      </p:pic>
    </p:spTree>
    <p:extLst>
      <p:ext uri="{BB962C8B-B14F-4D97-AF65-F5344CB8AC3E}">
        <p14:creationId xmlns:p14="http://schemas.microsoft.com/office/powerpoint/2010/main" val="540377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5EFF4-39AB-43F7-9140-98B9497CA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5354" y="4392246"/>
            <a:ext cx="7413258" cy="1031631"/>
          </a:xfrm>
        </p:spPr>
        <p:txBody>
          <a:bodyPr/>
          <a:lstStyle/>
          <a:p>
            <a:r>
              <a:rPr lang="en-US" dirty="0"/>
              <a:t>max abv and </a:t>
            </a:r>
            <a:r>
              <a:rPr lang="en-US" dirty="0" err="1"/>
              <a:t>ibu</a:t>
            </a:r>
            <a:r>
              <a:rPr lang="en-US" dirty="0"/>
              <a:t> state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4684AC9-7595-4C79-8FE8-99A9A747E2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4074990"/>
              </p:ext>
            </p:extLst>
          </p:nvPr>
        </p:nvGraphicFramePr>
        <p:xfrm>
          <a:off x="1805354" y="1365737"/>
          <a:ext cx="7413258" cy="2471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1086">
                  <a:extLst>
                    <a:ext uri="{9D8B030D-6E8A-4147-A177-3AD203B41FA5}">
                      <a16:colId xmlns:a16="http://schemas.microsoft.com/office/drawing/2014/main" val="4254118799"/>
                    </a:ext>
                  </a:extLst>
                </a:gridCol>
                <a:gridCol w="2471086">
                  <a:extLst>
                    <a:ext uri="{9D8B030D-6E8A-4147-A177-3AD203B41FA5}">
                      <a16:colId xmlns:a16="http://schemas.microsoft.com/office/drawing/2014/main" val="933381077"/>
                    </a:ext>
                  </a:extLst>
                </a:gridCol>
                <a:gridCol w="2471086">
                  <a:extLst>
                    <a:ext uri="{9D8B030D-6E8A-4147-A177-3AD203B41FA5}">
                      <a16:colId xmlns:a16="http://schemas.microsoft.com/office/drawing/2014/main" val="825320598"/>
                    </a:ext>
                  </a:extLst>
                </a:gridCol>
              </a:tblGrid>
              <a:tr h="8238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31368"/>
                  </a:ext>
                </a:extLst>
              </a:tr>
              <a:tr h="823872">
                <a:tc>
                  <a:txBody>
                    <a:bodyPr/>
                    <a:lstStyle/>
                    <a:p>
                      <a:r>
                        <a:rPr lang="en-US" dirty="0"/>
                        <a:t>MAX ABV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Colorado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ABV=0.128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880098"/>
                  </a:ext>
                </a:extLst>
              </a:tr>
              <a:tr h="823872">
                <a:tc>
                  <a:txBody>
                    <a:bodyPr/>
                    <a:lstStyle/>
                    <a:p>
                      <a:r>
                        <a:rPr lang="en-US" dirty="0"/>
                        <a:t>MAX IBU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Oregon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IBU=</a:t>
                      </a:r>
                      <a:r>
                        <a:rPr lang="en-US" dirty="0">
                          <a:effectLst/>
                        </a:rPr>
                        <a:t>138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28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6679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4D0A-1A24-4E8A-8717-7235F1993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985" y="4487333"/>
            <a:ext cx="5978769" cy="874022"/>
          </a:xfrm>
        </p:spPr>
        <p:txBody>
          <a:bodyPr/>
          <a:lstStyle/>
          <a:p>
            <a:r>
              <a:rPr lang="en-US" dirty="0"/>
              <a:t>ABV summary statistics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75DE1B-10B9-4907-A07F-2D67DEA28E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99380" y="620487"/>
            <a:ext cx="4527640" cy="274874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84C541-78B7-4110-9037-F33539330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336226" y="1728118"/>
            <a:ext cx="1253948" cy="4527640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4D5FB02-4B46-45E6-A57E-39D36F45BC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828453"/>
              </p:ext>
            </p:extLst>
          </p:nvPr>
        </p:nvGraphicFramePr>
        <p:xfrm>
          <a:off x="296985" y="2708492"/>
          <a:ext cx="6330463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983">
                  <a:extLst>
                    <a:ext uri="{9D8B030D-6E8A-4147-A177-3AD203B41FA5}">
                      <a16:colId xmlns:a16="http://schemas.microsoft.com/office/drawing/2014/main" val="1148348045"/>
                    </a:ext>
                  </a:extLst>
                </a:gridCol>
                <a:gridCol w="1051096">
                  <a:extLst>
                    <a:ext uri="{9D8B030D-6E8A-4147-A177-3AD203B41FA5}">
                      <a16:colId xmlns:a16="http://schemas.microsoft.com/office/drawing/2014/main" val="4922477"/>
                    </a:ext>
                  </a:extLst>
                </a:gridCol>
                <a:gridCol w="1051096">
                  <a:extLst>
                    <a:ext uri="{9D8B030D-6E8A-4147-A177-3AD203B41FA5}">
                      <a16:colId xmlns:a16="http://schemas.microsoft.com/office/drawing/2014/main" val="1370349439"/>
                    </a:ext>
                  </a:extLst>
                </a:gridCol>
                <a:gridCol w="1051096">
                  <a:extLst>
                    <a:ext uri="{9D8B030D-6E8A-4147-A177-3AD203B41FA5}">
                      <a16:colId xmlns:a16="http://schemas.microsoft.com/office/drawing/2014/main" val="2604051774"/>
                    </a:ext>
                  </a:extLst>
                </a:gridCol>
                <a:gridCol w="1051096">
                  <a:extLst>
                    <a:ext uri="{9D8B030D-6E8A-4147-A177-3AD203B41FA5}">
                      <a16:colId xmlns:a16="http://schemas.microsoft.com/office/drawing/2014/main" val="2744219475"/>
                    </a:ext>
                  </a:extLst>
                </a:gridCol>
                <a:gridCol w="1051096">
                  <a:extLst>
                    <a:ext uri="{9D8B030D-6E8A-4147-A177-3AD203B41FA5}">
                      <a16:colId xmlns:a16="http://schemas.microsoft.com/office/drawing/2014/main" val="3294642299"/>
                    </a:ext>
                  </a:extLst>
                </a:gridCol>
              </a:tblGrid>
              <a:tr h="558312">
                <a:tc>
                  <a:txBody>
                    <a:bodyPr/>
                    <a:lstStyle/>
                    <a:p>
                      <a:r>
                        <a:rPr lang="en-US" sz="1800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r>
                        <a:rPr lang="en-US" sz="1800" baseline="30000" dirty="0"/>
                        <a:t>ST</a:t>
                      </a:r>
                      <a:r>
                        <a:rPr lang="en-US" sz="1800" dirty="0"/>
                        <a:t> QU.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3</a:t>
                      </a:r>
                      <a:r>
                        <a:rPr lang="en-US" sz="1800" baseline="30000" dirty="0"/>
                        <a:t>RD</a:t>
                      </a:r>
                      <a:r>
                        <a:rPr lang="en-US" sz="1800" dirty="0"/>
                        <a:t> QU.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MAX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624742"/>
                  </a:ext>
                </a:extLst>
              </a:tr>
              <a:tr h="319036">
                <a:tc>
                  <a:txBody>
                    <a:bodyPr/>
                    <a:lstStyle/>
                    <a:p>
                      <a:r>
                        <a:rPr lang="en-US" sz="1800" dirty="0"/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0.056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0.05977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0.067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37846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9DC91EE-0733-46A7-B242-D24AA3215937}"/>
              </a:ext>
            </a:extLst>
          </p:cNvPr>
          <p:cNvSpPr txBox="1"/>
          <p:nvPr/>
        </p:nvSpPr>
        <p:spPr>
          <a:xfrm>
            <a:off x="1000369" y="844062"/>
            <a:ext cx="32199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Colorado has the most alcoholic beer across all states.</a:t>
            </a:r>
          </a:p>
        </p:txBody>
      </p:sp>
    </p:spTree>
    <p:extLst>
      <p:ext uri="{BB962C8B-B14F-4D97-AF65-F5344CB8AC3E}">
        <p14:creationId xmlns:p14="http://schemas.microsoft.com/office/powerpoint/2010/main" val="2126137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66353-36E4-499D-A98D-CA2E12F12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Bitterness &amp; alcoholic content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BEA6E3-7EB5-4DAF-BA53-8699D90AF7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8908" y="387220"/>
            <a:ext cx="6004447" cy="428889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60C439-AE46-4BAD-BCFB-576FEE66A72D}"/>
              </a:ext>
            </a:extLst>
          </p:cNvPr>
          <p:cNvSpPr txBox="1"/>
          <p:nvPr/>
        </p:nvSpPr>
        <p:spPr>
          <a:xfrm>
            <a:off x="7276122" y="1863570"/>
            <a:ext cx="37448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Scatter Plot shows: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Lower IBU tends to have more lower ABV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Higher IBU tends to have higher ABV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Lower IBU and ABV beers has more samples</a:t>
            </a:r>
          </a:p>
        </p:txBody>
      </p:sp>
    </p:spTree>
    <p:extLst>
      <p:ext uri="{BB962C8B-B14F-4D97-AF65-F5344CB8AC3E}">
        <p14:creationId xmlns:p14="http://schemas.microsoft.com/office/powerpoint/2010/main" val="4243844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66353-36E4-499D-A98D-CA2E12F12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Bitterness &amp; alcoholic content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781C23-2F6C-4096-89A6-744F0C7EA0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7746" y="737118"/>
            <a:ext cx="6085528" cy="397448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68523B-9AE5-48AA-83AF-4C71657C66D4}"/>
              </a:ext>
            </a:extLst>
          </p:cNvPr>
          <p:cNvSpPr txBox="1"/>
          <p:nvPr/>
        </p:nvSpPr>
        <p:spPr>
          <a:xfrm>
            <a:off x="7356809" y="1023815"/>
            <a:ext cx="31783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Further </a:t>
            </a:r>
            <a:r>
              <a:rPr lang="en-US" dirty="0" err="1"/>
              <a:t>qq</a:t>
            </a:r>
            <a:r>
              <a:rPr lang="en-US" dirty="0"/>
              <a:t>-plot shows IBU and ABV has a close to linear relationship.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104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39C16-9B7F-42B1-9266-7394DD6F5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FAB41-28BB-4DF1-BFB2-53C4348C3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current market has more brand lower bitterness and alcoholic beer.</a:t>
            </a:r>
          </a:p>
          <a:p>
            <a:r>
              <a:rPr lang="en-US" dirty="0"/>
              <a:t>It shows consumers in domestic market over all prefer such beer flavor.</a:t>
            </a:r>
          </a:p>
          <a:p>
            <a:r>
              <a:rPr lang="en-US" dirty="0"/>
              <a:t> Colorado state has the max alcoholic beer USA</a:t>
            </a:r>
          </a:p>
          <a:p>
            <a:r>
              <a:rPr lang="en-US" dirty="0"/>
              <a:t>Oregon state has the most bitter beer in USA</a:t>
            </a:r>
          </a:p>
        </p:txBody>
      </p:sp>
    </p:spTree>
    <p:extLst>
      <p:ext uri="{BB962C8B-B14F-4D97-AF65-F5344CB8AC3E}">
        <p14:creationId xmlns:p14="http://schemas.microsoft.com/office/powerpoint/2010/main" val="80773946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118</TotalTime>
  <Words>265</Words>
  <Application>Microsoft Office PowerPoint</Application>
  <PresentationFormat>Widescreen</PresentationFormat>
  <Paragraphs>142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Slice</vt:lpstr>
      <vt:lpstr>Market report on brewery</vt:lpstr>
      <vt:lpstr>Breweries per State</vt:lpstr>
      <vt:lpstr>Median IBU per state</vt:lpstr>
      <vt:lpstr>Median ABV per state</vt:lpstr>
      <vt:lpstr>max abv and ibu state</vt:lpstr>
      <vt:lpstr>ABV summary statistics</vt:lpstr>
      <vt:lpstr>Bitterness &amp; alcoholic content</vt:lpstr>
      <vt:lpstr>Bitterness &amp; alcoholic content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report on brewery</dc:title>
  <dc:creator>Leon Huang</dc:creator>
  <cp:lastModifiedBy>Leon Huang</cp:lastModifiedBy>
  <cp:revision>11</cp:revision>
  <dcterms:created xsi:type="dcterms:W3CDTF">2018-10-16T20:42:59Z</dcterms:created>
  <dcterms:modified xsi:type="dcterms:W3CDTF">2018-10-16T22:41:57Z</dcterms:modified>
</cp:coreProperties>
</file>