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x="18288000" cy="10287000"/>
  <p:notesSz cx="6858000" cy="9144000"/>
  <p:embeddedFontLst>
    <p:embeddedFont>
      <p:font typeface="Open Sauce Heavy" charset="1" panose="00000A00000000000000"/>
      <p:regular r:id="rId55"/>
    </p:embeddedFont>
    <p:embeddedFont>
      <p:font typeface="Open Sauce Light" charset="1" panose="00000400000000000000"/>
      <p:regular r:id="rId56"/>
    </p:embeddedFont>
    <p:embeddedFont>
      <p:font typeface="Open Sauce Semi-Bold" charset="1" panose="00000700000000000000"/>
      <p:regular r:id="rId57"/>
    </p:embeddedFont>
    <p:embeddedFont>
      <p:font typeface="Open Sauce Bold" charset="1" panose="00000800000000000000"/>
      <p:regular r:id="rId58"/>
    </p:embeddedFont>
    <p:embeddedFont>
      <p:font typeface="Open Sauce" charset="1" panose="00000500000000000000"/>
      <p:regular r:id="rId5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fonts/font55.fntdata" Type="http://schemas.openxmlformats.org/officeDocument/2006/relationships/font"/><Relationship Id="rId56" Target="fonts/font56.fntdata" Type="http://schemas.openxmlformats.org/officeDocument/2006/relationships/font"/><Relationship Id="rId57" Target="fonts/font57.fntdata" Type="http://schemas.openxmlformats.org/officeDocument/2006/relationships/font"/><Relationship Id="rId58" Target="fonts/font58.fntdata" Type="http://schemas.openxmlformats.org/officeDocument/2006/relationships/font"/><Relationship Id="rId59" Target="fonts/font59.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2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2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jpe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jpeg" Type="http://schemas.openxmlformats.org/officeDocument/2006/relationships/image"/><Relationship Id="rId3" Target="../media/image2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6.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6.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26.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26.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26.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2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26.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26.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26.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26.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26.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26.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26.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44.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45.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46.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47.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48.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 Id="rId3" Target="../media/image26.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 Id="rId3" Target="../media/image26.pn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 Id="rId3" Target="../media/image26.pn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9430" r="-55295" b="-54623"/>
            </a:stretch>
          </a:blipFill>
        </p:spPr>
      </p:sp>
      <p:sp>
        <p:nvSpPr>
          <p:cNvPr name="TextBox 3" id="3"/>
          <p:cNvSpPr txBox="true"/>
          <p:nvPr/>
        </p:nvSpPr>
        <p:spPr>
          <a:xfrm rot="0">
            <a:off x="1028700" y="1838490"/>
            <a:ext cx="13547390" cy="5314950"/>
          </a:xfrm>
          <a:prstGeom prst="rect">
            <a:avLst/>
          </a:prstGeom>
        </p:spPr>
        <p:txBody>
          <a:bodyPr anchor="t" rtlCol="false" tIns="0" lIns="0" bIns="0" rIns="0">
            <a:spAutoFit/>
          </a:bodyPr>
          <a:lstStyle/>
          <a:p>
            <a:pPr algn="l">
              <a:lnSpc>
                <a:spcPts val="13979"/>
              </a:lnSpc>
            </a:pPr>
            <a:r>
              <a:rPr lang="en-US" sz="11649">
                <a:solidFill>
                  <a:srgbClr val="FF8E4F"/>
                </a:solidFill>
                <a:latin typeface="Open Sauce Heavy"/>
              </a:rPr>
              <a:t>Implementação Sistema de Arquivos</a:t>
            </a:r>
          </a:p>
        </p:txBody>
      </p:sp>
      <p:sp>
        <p:nvSpPr>
          <p:cNvPr name="AutoShape 4" id="4"/>
          <p:cNvSpPr/>
          <p:nvPr/>
        </p:nvSpPr>
        <p:spPr>
          <a:xfrm rot="0">
            <a:off x="-491732" y="8206563"/>
            <a:ext cx="19271464" cy="0"/>
          </a:xfrm>
          <a:prstGeom prst="line">
            <a:avLst/>
          </a:prstGeom>
          <a:ln cap="rnd" w="19050">
            <a:solidFill>
              <a:srgbClr val="393939"/>
            </a:solidFill>
            <a:prstDash val="solid"/>
            <a:headEnd type="none" len="sm" w="sm"/>
            <a:tailEnd type="none" len="sm" w="sm"/>
          </a:ln>
        </p:spPr>
      </p:sp>
      <p:sp>
        <p:nvSpPr>
          <p:cNvPr name="TextBox 5" id="5"/>
          <p:cNvSpPr txBox="true"/>
          <p:nvPr/>
        </p:nvSpPr>
        <p:spPr>
          <a:xfrm rot="0">
            <a:off x="1028700" y="8946832"/>
            <a:ext cx="11811944" cy="489585"/>
          </a:xfrm>
          <a:prstGeom prst="rect">
            <a:avLst/>
          </a:prstGeom>
        </p:spPr>
        <p:txBody>
          <a:bodyPr anchor="t" rtlCol="false" tIns="0" lIns="0" bIns="0" rIns="0">
            <a:spAutoFit/>
          </a:bodyPr>
          <a:lstStyle/>
          <a:p>
            <a:pPr algn="l">
              <a:lnSpc>
                <a:spcPts val="3990"/>
              </a:lnSpc>
            </a:pPr>
            <a:r>
              <a:rPr lang="en-US" sz="2850">
                <a:solidFill>
                  <a:srgbClr val="FFFFFF"/>
                </a:solidFill>
                <a:latin typeface="Open Sauce Light"/>
              </a:rPr>
              <a:t>Leônidas Serra, Isabela Oliveira, Paulo Arthur, Samuel Basílio </a:t>
            </a:r>
          </a:p>
        </p:txBody>
      </p:sp>
      <p:sp>
        <p:nvSpPr>
          <p:cNvPr name="TextBox 6" id="6"/>
          <p:cNvSpPr txBox="true"/>
          <p:nvPr/>
        </p:nvSpPr>
        <p:spPr>
          <a:xfrm rot="0">
            <a:off x="17641473" y="9522142"/>
            <a:ext cx="254159"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FFFFFF"/>
                </a:solidFill>
                <a:latin typeface="Open Sauce Semi-Bold"/>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02034" y="1908293"/>
            <a:ext cx="7344593" cy="6470415"/>
          </a:xfrm>
          <a:custGeom>
            <a:avLst/>
            <a:gdLst/>
            <a:ahLst/>
            <a:cxnLst/>
            <a:rect r="r" b="b" t="t" l="l"/>
            <a:pathLst>
              <a:path h="6470415" w="7344593">
                <a:moveTo>
                  <a:pt x="0" y="0"/>
                </a:moveTo>
                <a:lnTo>
                  <a:pt x="7344593" y="0"/>
                </a:lnTo>
                <a:lnTo>
                  <a:pt x="7344593" y="6470414"/>
                </a:lnTo>
                <a:lnTo>
                  <a:pt x="0" y="6470414"/>
                </a:lnTo>
                <a:lnTo>
                  <a:pt x="0" y="0"/>
                </a:lnTo>
                <a:close/>
              </a:path>
            </a:pathLst>
          </a:custGeom>
          <a:blipFill>
            <a:blip r:embed="rId2"/>
            <a:stretch>
              <a:fillRect l="0" t="0" r="0" b="0"/>
            </a:stretch>
          </a:blipFill>
        </p:spPr>
      </p:sp>
      <p:sp>
        <p:nvSpPr>
          <p:cNvPr name="Freeform 3" id="3"/>
          <p:cNvSpPr/>
          <p:nvPr/>
        </p:nvSpPr>
        <p:spPr>
          <a:xfrm flipH="false" flipV="false" rot="0">
            <a:off x="8697689" y="2436284"/>
            <a:ext cx="258558" cy="333657"/>
          </a:xfrm>
          <a:custGeom>
            <a:avLst/>
            <a:gdLst/>
            <a:ahLst/>
            <a:cxnLst/>
            <a:rect r="r" b="b" t="t" l="l"/>
            <a:pathLst>
              <a:path h="333657" w="258558">
                <a:moveTo>
                  <a:pt x="0" y="0"/>
                </a:moveTo>
                <a:lnTo>
                  <a:pt x="258558" y="0"/>
                </a:lnTo>
                <a:lnTo>
                  <a:pt x="258558" y="333657"/>
                </a:lnTo>
                <a:lnTo>
                  <a:pt x="0" y="3336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52231" y="643573"/>
            <a:ext cx="12318840" cy="89408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Comparativo entre interfaces</a:t>
            </a:r>
          </a:p>
        </p:txBody>
      </p:sp>
      <p:sp>
        <p:nvSpPr>
          <p:cNvPr name="TextBox 5" id="5"/>
          <p:cNvSpPr txBox="true"/>
          <p:nvPr/>
        </p:nvSpPr>
        <p:spPr>
          <a:xfrm rot="0">
            <a:off x="5955010" y="9013960"/>
            <a:ext cx="4930779" cy="480231"/>
          </a:xfrm>
          <a:prstGeom prst="rect">
            <a:avLst/>
          </a:prstGeom>
        </p:spPr>
        <p:txBody>
          <a:bodyPr anchor="t" rtlCol="false" tIns="0" lIns="0" bIns="0" rIns="0">
            <a:spAutoFit/>
          </a:bodyPr>
          <a:lstStyle/>
          <a:p>
            <a:pPr algn="l">
              <a:lnSpc>
                <a:spcPts val="3920"/>
              </a:lnSpc>
            </a:pPr>
            <a:r>
              <a:rPr lang="en-US" sz="2800">
                <a:solidFill>
                  <a:srgbClr val="000000"/>
                </a:solidFill>
                <a:latin typeface="Open Sauce Bold"/>
              </a:rPr>
              <a:t>Em tabela de blocos livres</a:t>
            </a:r>
          </a:p>
        </p:txBody>
      </p:sp>
      <p:sp>
        <p:nvSpPr>
          <p:cNvPr name="TextBox 6" id="6"/>
          <p:cNvSpPr txBox="true"/>
          <p:nvPr/>
        </p:nvSpPr>
        <p:spPr>
          <a:xfrm rot="0">
            <a:off x="17455418" y="9522142"/>
            <a:ext cx="626269"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10</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52231" y="643573"/>
            <a:ext cx="11163963" cy="89408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Login</a:t>
            </a:r>
          </a:p>
        </p:txBody>
      </p:sp>
      <p:grpSp>
        <p:nvGrpSpPr>
          <p:cNvPr name="Group 3" id="3"/>
          <p:cNvGrpSpPr/>
          <p:nvPr/>
        </p:nvGrpSpPr>
        <p:grpSpPr>
          <a:xfrm rot="0">
            <a:off x="697068" y="3134930"/>
            <a:ext cx="11089508" cy="407670"/>
            <a:chOff x="0" y="0"/>
            <a:chExt cx="14786011" cy="543560"/>
          </a:xfrm>
        </p:grpSpPr>
        <p:sp>
          <p:nvSpPr>
            <p:cNvPr name="TextBox 4" id="4"/>
            <p:cNvSpPr txBox="true"/>
            <p:nvPr/>
          </p:nvSpPr>
          <p:spPr>
            <a:xfrm rot="0">
              <a:off x="1447345" y="-47625"/>
              <a:ext cx="13338666" cy="591185"/>
            </a:xfrm>
            <a:prstGeom prst="rect">
              <a:avLst/>
            </a:prstGeom>
          </p:spPr>
          <p:txBody>
            <a:bodyPr anchor="t" rtlCol="false" tIns="0" lIns="0" bIns="0" rIns="0">
              <a:spAutoFit/>
            </a:bodyPr>
            <a:lstStyle/>
            <a:p>
              <a:pPr algn="l">
                <a:lnSpc>
                  <a:spcPts val="3779"/>
                </a:lnSpc>
              </a:pPr>
              <a:r>
                <a:rPr lang="en-US" sz="2700">
                  <a:solidFill>
                    <a:srgbClr val="000000"/>
                  </a:solidFill>
                  <a:latin typeface="Open Sauce Bold"/>
                </a:rPr>
                <a:t>O método de login é igual para ambos os sistemas </a:t>
              </a:r>
            </a:p>
          </p:txBody>
        </p:sp>
        <p:sp>
          <p:nvSpPr>
            <p:cNvPr name="TextBox 5" id="5"/>
            <p:cNvSpPr txBox="true"/>
            <p:nvPr/>
          </p:nvSpPr>
          <p:spPr>
            <a:xfrm rot="0">
              <a:off x="0" y="-47625"/>
              <a:ext cx="1102745" cy="591185"/>
            </a:xfrm>
            <a:prstGeom prst="rect">
              <a:avLst/>
            </a:prstGeom>
          </p:spPr>
          <p:txBody>
            <a:bodyPr anchor="t" rtlCol="false" tIns="0" lIns="0" bIns="0" rIns="0">
              <a:spAutoFit/>
            </a:bodyPr>
            <a:lstStyle/>
            <a:p>
              <a:pPr algn="ctr">
                <a:lnSpc>
                  <a:spcPts val="3779"/>
                </a:lnSpc>
              </a:pPr>
              <a:r>
                <a:rPr lang="en-US" sz="2700">
                  <a:solidFill>
                    <a:srgbClr val="FF8E4F"/>
                  </a:solidFill>
                  <a:latin typeface="Open Sauce Bold"/>
                </a:rPr>
                <a:t>01</a:t>
              </a:r>
            </a:p>
          </p:txBody>
        </p:sp>
      </p:grpSp>
      <p:grpSp>
        <p:nvGrpSpPr>
          <p:cNvPr name="Group 6" id="6"/>
          <p:cNvGrpSpPr/>
          <p:nvPr/>
        </p:nvGrpSpPr>
        <p:grpSpPr>
          <a:xfrm rot="0">
            <a:off x="697068" y="4295075"/>
            <a:ext cx="10819125" cy="883920"/>
            <a:chOff x="0" y="0"/>
            <a:chExt cx="14425501" cy="1178560"/>
          </a:xfrm>
        </p:grpSpPr>
        <p:sp>
          <p:nvSpPr>
            <p:cNvPr name="TextBox 7" id="7"/>
            <p:cNvSpPr txBox="true"/>
            <p:nvPr/>
          </p:nvSpPr>
          <p:spPr>
            <a:xfrm rot="0">
              <a:off x="1412056" y="-47625"/>
              <a:ext cx="13013445" cy="1226185"/>
            </a:xfrm>
            <a:prstGeom prst="rect">
              <a:avLst/>
            </a:prstGeom>
          </p:spPr>
          <p:txBody>
            <a:bodyPr anchor="t" rtlCol="false" tIns="0" lIns="0" bIns="0" rIns="0">
              <a:spAutoFit/>
            </a:bodyPr>
            <a:lstStyle/>
            <a:p>
              <a:pPr algn="just">
                <a:lnSpc>
                  <a:spcPts val="3779"/>
                </a:lnSpc>
              </a:pPr>
              <a:r>
                <a:rPr lang="en-US" sz="2700">
                  <a:solidFill>
                    <a:srgbClr val="000000"/>
                  </a:solidFill>
                  <a:latin typeface="Open Sauce Bold"/>
                </a:rPr>
                <a:t>Os usuários são guardados em um dicionário, no qual a chave e o valor são strings</a:t>
              </a:r>
            </a:p>
          </p:txBody>
        </p:sp>
        <p:sp>
          <p:nvSpPr>
            <p:cNvPr name="TextBox 8" id="8"/>
            <p:cNvSpPr txBox="true"/>
            <p:nvPr/>
          </p:nvSpPr>
          <p:spPr>
            <a:xfrm rot="0">
              <a:off x="0" y="-47625"/>
              <a:ext cx="1075858" cy="591185"/>
            </a:xfrm>
            <a:prstGeom prst="rect">
              <a:avLst/>
            </a:prstGeom>
          </p:spPr>
          <p:txBody>
            <a:bodyPr anchor="t" rtlCol="false" tIns="0" lIns="0" bIns="0" rIns="0">
              <a:spAutoFit/>
            </a:bodyPr>
            <a:lstStyle/>
            <a:p>
              <a:pPr algn="ctr">
                <a:lnSpc>
                  <a:spcPts val="3779"/>
                </a:lnSpc>
              </a:pPr>
              <a:r>
                <a:rPr lang="en-US" sz="2700">
                  <a:solidFill>
                    <a:srgbClr val="FF8E4F"/>
                  </a:solidFill>
                  <a:latin typeface="Open Sauce Bold"/>
                </a:rPr>
                <a:t>02</a:t>
              </a:r>
            </a:p>
          </p:txBody>
        </p:sp>
      </p:grpSp>
      <p:grpSp>
        <p:nvGrpSpPr>
          <p:cNvPr name="Group 9" id="9"/>
          <p:cNvGrpSpPr/>
          <p:nvPr/>
        </p:nvGrpSpPr>
        <p:grpSpPr>
          <a:xfrm rot="0">
            <a:off x="697068" y="5931470"/>
            <a:ext cx="10819125" cy="407670"/>
            <a:chOff x="0" y="0"/>
            <a:chExt cx="14425501" cy="543560"/>
          </a:xfrm>
        </p:grpSpPr>
        <p:sp>
          <p:nvSpPr>
            <p:cNvPr name="TextBox 10" id="10"/>
            <p:cNvSpPr txBox="true"/>
            <p:nvPr/>
          </p:nvSpPr>
          <p:spPr>
            <a:xfrm rot="0">
              <a:off x="1412056" y="-47625"/>
              <a:ext cx="13013445" cy="591185"/>
            </a:xfrm>
            <a:prstGeom prst="rect">
              <a:avLst/>
            </a:prstGeom>
          </p:spPr>
          <p:txBody>
            <a:bodyPr anchor="t" rtlCol="false" tIns="0" lIns="0" bIns="0" rIns="0">
              <a:spAutoFit/>
            </a:bodyPr>
            <a:lstStyle/>
            <a:p>
              <a:pPr algn="just">
                <a:lnSpc>
                  <a:spcPts val="3779"/>
                </a:lnSpc>
              </a:pPr>
              <a:r>
                <a:rPr lang="en-US" sz="2700">
                  <a:solidFill>
                    <a:srgbClr val="000000"/>
                  </a:solidFill>
                  <a:latin typeface="Open Sauce Bold"/>
                </a:rPr>
                <a:t>O login é definido pela classe LoginApp</a:t>
              </a:r>
            </a:p>
          </p:txBody>
        </p:sp>
        <p:sp>
          <p:nvSpPr>
            <p:cNvPr name="TextBox 11" id="11"/>
            <p:cNvSpPr txBox="true"/>
            <p:nvPr/>
          </p:nvSpPr>
          <p:spPr>
            <a:xfrm rot="0">
              <a:off x="0" y="-47625"/>
              <a:ext cx="1075858" cy="591185"/>
            </a:xfrm>
            <a:prstGeom prst="rect">
              <a:avLst/>
            </a:prstGeom>
          </p:spPr>
          <p:txBody>
            <a:bodyPr anchor="t" rtlCol="false" tIns="0" lIns="0" bIns="0" rIns="0">
              <a:spAutoFit/>
            </a:bodyPr>
            <a:lstStyle/>
            <a:p>
              <a:pPr algn="ctr">
                <a:lnSpc>
                  <a:spcPts val="3779"/>
                </a:lnSpc>
              </a:pPr>
              <a:r>
                <a:rPr lang="en-US" sz="2700">
                  <a:solidFill>
                    <a:srgbClr val="FF8E4F"/>
                  </a:solidFill>
                  <a:latin typeface="Open Sauce Bold"/>
                </a:rPr>
                <a:t>03</a:t>
              </a:r>
            </a:p>
          </p:txBody>
        </p:sp>
      </p:grpSp>
      <p:sp>
        <p:nvSpPr>
          <p:cNvPr name="TextBox 12" id="12"/>
          <p:cNvSpPr txBox="true"/>
          <p:nvPr/>
        </p:nvSpPr>
        <p:spPr>
          <a:xfrm rot="0">
            <a:off x="17522014" y="9522142"/>
            <a:ext cx="493077"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530779" y="1556994"/>
            <a:ext cx="9226442" cy="7701306"/>
          </a:xfrm>
          <a:custGeom>
            <a:avLst/>
            <a:gdLst/>
            <a:ahLst/>
            <a:cxnLst/>
            <a:rect r="r" b="b" t="t" l="l"/>
            <a:pathLst>
              <a:path h="7701306" w="9226442">
                <a:moveTo>
                  <a:pt x="0" y="0"/>
                </a:moveTo>
                <a:lnTo>
                  <a:pt x="9226442" y="0"/>
                </a:lnTo>
                <a:lnTo>
                  <a:pt x="9226442" y="7701306"/>
                </a:lnTo>
                <a:lnTo>
                  <a:pt x="0" y="7701306"/>
                </a:lnTo>
                <a:lnTo>
                  <a:pt x="0" y="0"/>
                </a:lnTo>
                <a:close/>
              </a:path>
            </a:pathLst>
          </a:custGeom>
          <a:blipFill>
            <a:blip r:embed="rId2"/>
            <a:stretch>
              <a:fillRect l="0" t="0" r="0" b="0"/>
            </a:stretch>
          </a:blipFill>
        </p:spPr>
      </p:sp>
      <p:sp>
        <p:nvSpPr>
          <p:cNvPr name="Freeform 3" id="3"/>
          <p:cNvSpPr/>
          <p:nvPr/>
        </p:nvSpPr>
        <p:spPr>
          <a:xfrm flipH="false" flipV="false" rot="0">
            <a:off x="0" y="6820678"/>
            <a:ext cx="3437436" cy="3466322"/>
          </a:xfrm>
          <a:custGeom>
            <a:avLst/>
            <a:gdLst/>
            <a:ahLst/>
            <a:cxnLst/>
            <a:rect r="r" b="b" t="t" l="l"/>
            <a:pathLst>
              <a:path h="3466322" w="3437436">
                <a:moveTo>
                  <a:pt x="0" y="0"/>
                </a:moveTo>
                <a:lnTo>
                  <a:pt x="3437436" y="0"/>
                </a:lnTo>
                <a:lnTo>
                  <a:pt x="3437436" y="3466322"/>
                </a:lnTo>
                <a:lnTo>
                  <a:pt x="0" y="3466322"/>
                </a:lnTo>
                <a:lnTo>
                  <a:pt x="0" y="0"/>
                </a:lnTo>
                <a:close/>
              </a:path>
            </a:pathLst>
          </a:custGeom>
          <a:blipFill>
            <a:blip r:embed="rId3"/>
            <a:stretch>
              <a:fillRect l="0" t="0" r="0" b="0"/>
            </a:stretch>
          </a:blipFill>
        </p:spPr>
      </p:sp>
      <p:sp>
        <p:nvSpPr>
          <p:cNvPr name="TextBox 4" id="4"/>
          <p:cNvSpPr txBox="true"/>
          <p:nvPr/>
        </p:nvSpPr>
        <p:spPr>
          <a:xfrm rot="0">
            <a:off x="632149" y="662914"/>
            <a:ext cx="8797379" cy="89408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Login</a:t>
            </a:r>
          </a:p>
        </p:txBody>
      </p:sp>
      <p:sp>
        <p:nvSpPr>
          <p:cNvPr name="TextBox 5" id="5"/>
          <p:cNvSpPr txBox="true"/>
          <p:nvPr/>
        </p:nvSpPr>
        <p:spPr>
          <a:xfrm rot="0">
            <a:off x="17459545" y="9522142"/>
            <a:ext cx="618014"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46947"/>
            <a:ext cx="3539696" cy="3140053"/>
          </a:xfrm>
          <a:custGeom>
            <a:avLst/>
            <a:gdLst/>
            <a:ahLst/>
            <a:cxnLst/>
            <a:rect r="r" b="b" t="t" l="l"/>
            <a:pathLst>
              <a:path h="3140053" w="3539696">
                <a:moveTo>
                  <a:pt x="0" y="0"/>
                </a:moveTo>
                <a:lnTo>
                  <a:pt x="3539696" y="0"/>
                </a:lnTo>
                <a:lnTo>
                  <a:pt x="3539696" y="3140053"/>
                </a:lnTo>
                <a:lnTo>
                  <a:pt x="0" y="3140053"/>
                </a:lnTo>
                <a:lnTo>
                  <a:pt x="0" y="0"/>
                </a:lnTo>
                <a:close/>
              </a:path>
            </a:pathLst>
          </a:custGeom>
          <a:blipFill>
            <a:blip r:embed="rId2"/>
            <a:stretch>
              <a:fillRect l="0" t="0" r="0" b="0"/>
            </a:stretch>
          </a:blipFill>
        </p:spPr>
      </p:sp>
      <p:sp>
        <p:nvSpPr>
          <p:cNvPr name="Freeform 3" id="3"/>
          <p:cNvSpPr/>
          <p:nvPr/>
        </p:nvSpPr>
        <p:spPr>
          <a:xfrm flipH="false" flipV="false" rot="0">
            <a:off x="4621976" y="1899284"/>
            <a:ext cx="8405668" cy="7016727"/>
          </a:xfrm>
          <a:custGeom>
            <a:avLst/>
            <a:gdLst/>
            <a:ahLst/>
            <a:cxnLst/>
            <a:rect r="r" b="b" t="t" l="l"/>
            <a:pathLst>
              <a:path h="7016727" w="8405668">
                <a:moveTo>
                  <a:pt x="0" y="0"/>
                </a:moveTo>
                <a:lnTo>
                  <a:pt x="8405669" y="0"/>
                </a:lnTo>
                <a:lnTo>
                  <a:pt x="8405669" y="7016726"/>
                </a:lnTo>
                <a:lnTo>
                  <a:pt x="0" y="7016726"/>
                </a:lnTo>
                <a:lnTo>
                  <a:pt x="0" y="0"/>
                </a:lnTo>
                <a:close/>
              </a:path>
            </a:pathLst>
          </a:custGeom>
          <a:blipFill>
            <a:blip r:embed="rId3"/>
            <a:stretch>
              <a:fillRect l="0" t="0" r="0" b="0"/>
            </a:stretch>
          </a:blipFill>
        </p:spPr>
      </p:sp>
      <p:sp>
        <p:nvSpPr>
          <p:cNvPr name="Freeform 4" id="4"/>
          <p:cNvSpPr/>
          <p:nvPr/>
        </p:nvSpPr>
        <p:spPr>
          <a:xfrm flipH="false" flipV="false" rot="0">
            <a:off x="10564344" y="6589535"/>
            <a:ext cx="2223851" cy="2127438"/>
          </a:xfrm>
          <a:custGeom>
            <a:avLst/>
            <a:gdLst/>
            <a:ahLst/>
            <a:cxnLst/>
            <a:rect r="r" b="b" t="t" l="l"/>
            <a:pathLst>
              <a:path h="2127438" w="2223851">
                <a:moveTo>
                  <a:pt x="0" y="0"/>
                </a:moveTo>
                <a:lnTo>
                  <a:pt x="2223851" y="0"/>
                </a:lnTo>
                <a:lnTo>
                  <a:pt x="2223851" y="2127439"/>
                </a:lnTo>
                <a:lnTo>
                  <a:pt x="0" y="2127439"/>
                </a:lnTo>
                <a:lnTo>
                  <a:pt x="0" y="0"/>
                </a:lnTo>
                <a:close/>
              </a:path>
            </a:pathLst>
          </a:custGeom>
          <a:blipFill>
            <a:blip r:embed="rId4"/>
            <a:stretch>
              <a:fillRect l="0" t="-3566" r="0" b="-3566"/>
            </a:stretch>
          </a:blipFill>
        </p:spPr>
      </p:sp>
      <p:sp>
        <p:nvSpPr>
          <p:cNvPr name="TextBox 5" id="5"/>
          <p:cNvSpPr txBox="true"/>
          <p:nvPr/>
        </p:nvSpPr>
        <p:spPr>
          <a:xfrm rot="0">
            <a:off x="632149" y="662914"/>
            <a:ext cx="14423262" cy="89408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Diagrama de Classes(Visão Geral)</a:t>
            </a:r>
          </a:p>
        </p:txBody>
      </p:sp>
      <p:sp>
        <p:nvSpPr>
          <p:cNvPr name="TextBox 6" id="6"/>
          <p:cNvSpPr txBox="true"/>
          <p:nvPr/>
        </p:nvSpPr>
        <p:spPr>
          <a:xfrm rot="0">
            <a:off x="6590581" y="9201150"/>
            <a:ext cx="5106838" cy="480231"/>
          </a:xfrm>
          <a:prstGeom prst="rect">
            <a:avLst/>
          </a:prstGeom>
        </p:spPr>
        <p:txBody>
          <a:bodyPr anchor="t" rtlCol="false" tIns="0" lIns="0" bIns="0" rIns="0">
            <a:spAutoFit/>
          </a:bodyPr>
          <a:lstStyle/>
          <a:p>
            <a:pPr algn="l">
              <a:lnSpc>
                <a:spcPts val="3920"/>
              </a:lnSpc>
            </a:pPr>
            <a:r>
              <a:rPr lang="en-US" sz="2800">
                <a:solidFill>
                  <a:srgbClr val="000000"/>
                </a:solidFill>
                <a:latin typeface="Open Sauce Bold"/>
              </a:rPr>
              <a:t>Para tabela de blocos livres</a:t>
            </a:r>
          </a:p>
        </p:txBody>
      </p:sp>
      <p:sp>
        <p:nvSpPr>
          <p:cNvPr name="TextBox 7" id="7"/>
          <p:cNvSpPr txBox="true"/>
          <p:nvPr/>
        </p:nvSpPr>
        <p:spPr>
          <a:xfrm rot="0">
            <a:off x="17455735" y="9522142"/>
            <a:ext cx="625634"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46947"/>
            <a:ext cx="3539696" cy="3140053"/>
          </a:xfrm>
          <a:custGeom>
            <a:avLst/>
            <a:gdLst/>
            <a:ahLst/>
            <a:cxnLst/>
            <a:rect r="r" b="b" t="t" l="l"/>
            <a:pathLst>
              <a:path h="3140053" w="3539696">
                <a:moveTo>
                  <a:pt x="0" y="0"/>
                </a:moveTo>
                <a:lnTo>
                  <a:pt x="3539696" y="0"/>
                </a:lnTo>
                <a:lnTo>
                  <a:pt x="3539696" y="3140053"/>
                </a:lnTo>
                <a:lnTo>
                  <a:pt x="0" y="3140053"/>
                </a:lnTo>
                <a:lnTo>
                  <a:pt x="0" y="0"/>
                </a:lnTo>
                <a:close/>
              </a:path>
            </a:pathLst>
          </a:custGeom>
          <a:blipFill>
            <a:blip r:embed="rId2"/>
            <a:stretch>
              <a:fillRect l="0" t="0" r="0" b="0"/>
            </a:stretch>
          </a:blipFill>
        </p:spPr>
      </p:sp>
      <p:sp>
        <p:nvSpPr>
          <p:cNvPr name="Freeform 3" id="3"/>
          <p:cNvSpPr/>
          <p:nvPr/>
        </p:nvSpPr>
        <p:spPr>
          <a:xfrm flipH="false" flipV="false" rot="0">
            <a:off x="5030838" y="1730094"/>
            <a:ext cx="7277274" cy="7355106"/>
          </a:xfrm>
          <a:custGeom>
            <a:avLst/>
            <a:gdLst/>
            <a:ahLst/>
            <a:cxnLst/>
            <a:rect r="r" b="b" t="t" l="l"/>
            <a:pathLst>
              <a:path h="7355106" w="7277274">
                <a:moveTo>
                  <a:pt x="0" y="0"/>
                </a:moveTo>
                <a:lnTo>
                  <a:pt x="7277275" y="0"/>
                </a:lnTo>
                <a:lnTo>
                  <a:pt x="7277275" y="7355106"/>
                </a:lnTo>
                <a:lnTo>
                  <a:pt x="0" y="7355106"/>
                </a:lnTo>
                <a:lnTo>
                  <a:pt x="0" y="0"/>
                </a:lnTo>
                <a:close/>
              </a:path>
            </a:pathLst>
          </a:custGeom>
          <a:blipFill>
            <a:blip r:embed="rId3"/>
            <a:stretch>
              <a:fillRect l="0" t="0" r="0" b="0"/>
            </a:stretch>
          </a:blipFill>
        </p:spPr>
      </p:sp>
      <p:sp>
        <p:nvSpPr>
          <p:cNvPr name="TextBox 4" id="4"/>
          <p:cNvSpPr txBox="true"/>
          <p:nvPr/>
        </p:nvSpPr>
        <p:spPr>
          <a:xfrm rot="0">
            <a:off x="632149" y="662914"/>
            <a:ext cx="8797379" cy="89408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Diagrama de Classes</a:t>
            </a:r>
          </a:p>
        </p:txBody>
      </p:sp>
      <p:sp>
        <p:nvSpPr>
          <p:cNvPr name="TextBox 5" id="5"/>
          <p:cNvSpPr txBox="true"/>
          <p:nvPr/>
        </p:nvSpPr>
        <p:spPr>
          <a:xfrm rot="0">
            <a:off x="6590581" y="9201150"/>
            <a:ext cx="5106838" cy="480231"/>
          </a:xfrm>
          <a:prstGeom prst="rect">
            <a:avLst/>
          </a:prstGeom>
        </p:spPr>
        <p:txBody>
          <a:bodyPr anchor="t" rtlCol="false" tIns="0" lIns="0" bIns="0" rIns="0">
            <a:spAutoFit/>
          </a:bodyPr>
          <a:lstStyle/>
          <a:p>
            <a:pPr algn="l">
              <a:lnSpc>
                <a:spcPts val="3920"/>
              </a:lnSpc>
            </a:pPr>
            <a:r>
              <a:rPr lang="en-US" sz="2800">
                <a:solidFill>
                  <a:srgbClr val="000000"/>
                </a:solidFill>
                <a:latin typeface="Open Sauce Bold"/>
              </a:rPr>
              <a:t>Para tabela de blocos livres</a:t>
            </a:r>
          </a:p>
        </p:txBody>
      </p:sp>
      <p:sp>
        <p:nvSpPr>
          <p:cNvPr name="TextBox 6" id="6"/>
          <p:cNvSpPr txBox="true"/>
          <p:nvPr/>
        </p:nvSpPr>
        <p:spPr>
          <a:xfrm rot="0">
            <a:off x="17457164" y="9522142"/>
            <a:ext cx="622776"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14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538437" y="1703976"/>
            <a:ext cx="6653242" cy="7407342"/>
          </a:xfrm>
          <a:custGeom>
            <a:avLst/>
            <a:gdLst/>
            <a:ahLst/>
            <a:cxnLst/>
            <a:rect r="r" b="b" t="t" l="l"/>
            <a:pathLst>
              <a:path h="7407342" w="6653242">
                <a:moveTo>
                  <a:pt x="0" y="0"/>
                </a:moveTo>
                <a:lnTo>
                  <a:pt x="6653242" y="0"/>
                </a:lnTo>
                <a:lnTo>
                  <a:pt x="6653242" y="7407342"/>
                </a:lnTo>
                <a:lnTo>
                  <a:pt x="0" y="7407342"/>
                </a:lnTo>
                <a:lnTo>
                  <a:pt x="0" y="0"/>
                </a:lnTo>
                <a:close/>
              </a:path>
            </a:pathLst>
          </a:custGeom>
          <a:blipFill>
            <a:blip r:embed="rId2"/>
            <a:stretch>
              <a:fillRect l="0" t="-1641" r="0" b="-1641"/>
            </a:stretch>
          </a:blipFill>
        </p:spPr>
      </p:sp>
      <p:sp>
        <p:nvSpPr>
          <p:cNvPr name="TextBox 3" id="3"/>
          <p:cNvSpPr txBox="true"/>
          <p:nvPr/>
        </p:nvSpPr>
        <p:spPr>
          <a:xfrm rot="0">
            <a:off x="632149" y="662914"/>
            <a:ext cx="8797379" cy="89408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Diagrama de Classes</a:t>
            </a:r>
          </a:p>
        </p:txBody>
      </p:sp>
      <p:sp>
        <p:nvSpPr>
          <p:cNvPr name="TextBox 4" id="4"/>
          <p:cNvSpPr txBox="true"/>
          <p:nvPr/>
        </p:nvSpPr>
        <p:spPr>
          <a:xfrm rot="0">
            <a:off x="6590581" y="9201150"/>
            <a:ext cx="5106838" cy="480231"/>
          </a:xfrm>
          <a:prstGeom prst="rect">
            <a:avLst/>
          </a:prstGeom>
        </p:spPr>
        <p:txBody>
          <a:bodyPr anchor="t" rtlCol="false" tIns="0" lIns="0" bIns="0" rIns="0">
            <a:spAutoFit/>
          </a:bodyPr>
          <a:lstStyle/>
          <a:p>
            <a:pPr algn="l">
              <a:lnSpc>
                <a:spcPts val="3920"/>
              </a:lnSpc>
            </a:pPr>
            <a:r>
              <a:rPr lang="en-US" sz="2800">
                <a:solidFill>
                  <a:srgbClr val="000000"/>
                </a:solidFill>
                <a:latin typeface="Open Sauce Bold"/>
              </a:rPr>
              <a:t>Para tabela de blocos livres</a:t>
            </a:r>
          </a:p>
        </p:txBody>
      </p:sp>
      <p:sp>
        <p:nvSpPr>
          <p:cNvPr name="TextBox 5" id="5"/>
          <p:cNvSpPr txBox="true"/>
          <p:nvPr/>
        </p:nvSpPr>
        <p:spPr>
          <a:xfrm rot="0">
            <a:off x="17458037" y="9522142"/>
            <a:ext cx="621030"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15</a:t>
            </a:r>
          </a:p>
        </p:txBody>
      </p:sp>
      <p:sp>
        <p:nvSpPr>
          <p:cNvPr name="Freeform 6" id="6"/>
          <p:cNvSpPr/>
          <p:nvPr/>
        </p:nvSpPr>
        <p:spPr>
          <a:xfrm flipH="false" flipV="false" rot="0">
            <a:off x="0" y="7146947"/>
            <a:ext cx="3539696" cy="3140053"/>
          </a:xfrm>
          <a:custGeom>
            <a:avLst/>
            <a:gdLst/>
            <a:ahLst/>
            <a:cxnLst/>
            <a:rect r="r" b="b" t="t" l="l"/>
            <a:pathLst>
              <a:path h="3140053" w="3539696">
                <a:moveTo>
                  <a:pt x="0" y="0"/>
                </a:moveTo>
                <a:lnTo>
                  <a:pt x="3539696" y="0"/>
                </a:lnTo>
                <a:lnTo>
                  <a:pt x="3539696" y="3140053"/>
                </a:lnTo>
                <a:lnTo>
                  <a:pt x="0" y="3140053"/>
                </a:lnTo>
                <a:lnTo>
                  <a:pt x="0" y="0"/>
                </a:lnTo>
                <a:close/>
              </a:path>
            </a:pathLst>
          </a:custGeom>
          <a:blipFill>
            <a:blip r:embed="rId3"/>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46947"/>
            <a:ext cx="3539696" cy="3140053"/>
          </a:xfrm>
          <a:custGeom>
            <a:avLst/>
            <a:gdLst/>
            <a:ahLst/>
            <a:cxnLst/>
            <a:rect r="r" b="b" t="t" l="l"/>
            <a:pathLst>
              <a:path h="3140053" w="3539696">
                <a:moveTo>
                  <a:pt x="0" y="0"/>
                </a:moveTo>
                <a:lnTo>
                  <a:pt x="3539696" y="0"/>
                </a:lnTo>
                <a:lnTo>
                  <a:pt x="3539696" y="3140053"/>
                </a:lnTo>
                <a:lnTo>
                  <a:pt x="0" y="3140053"/>
                </a:lnTo>
                <a:lnTo>
                  <a:pt x="0" y="0"/>
                </a:lnTo>
                <a:close/>
              </a:path>
            </a:pathLst>
          </a:custGeom>
          <a:blipFill>
            <a:blip r:embed="rId2"/>
            <a:stretch>
              <a:fillRect l="0" t="0" r="0" b="0"/>
            </a:stretch>
          </a:blipFill>
        </p:spPr>
      </p:sp>
      <p:sp>
        <p:nvSpPr>
          <p:cNvPr name="Freeform 3" id="3"/>
          <p:cNvSpPr/>
          <p:nvPr/>
        </p:nvSpPr>
        <p:spPr>
          <a:xfrm flipH="false" flipV="false" rot="0">
            <a:off x="6072311" y="1648617"/>
            <a:ext cx="5405428" cy="7518061"/>
          </a:xfrm>
          <a:custGeom>
            <a:avLst/>
            <a:gdLst/>
            <a:ahLst/>
            <a:cxnLst/>
            <a:rect r="r" b="b" t="t" l="l"/>
            <a:pathLst>
              <a:path h="7518061" w="5405428">
                <a:moveTo>
                  <a:pt x="0" y="0"/>
                </a:moveTo>
                <a:lnTo>
                  <a:pt x="5405427" y="0"/>
                </a:lnTo>
                <a:lnTo>
                  <a:pt x="5405427" y="7518060"/>
                </a:lnTo>
                <a:lnTo>
                  <a:pt x="0" y="7518060"/>
                </a:lnTo>
                <a:lnTo>
                  <a:pt x="0" y="0"/>
                </a:lnTo>
                <a:close/>
              </a:path>
            </a:pathLst>
          </a:custGeom>
          <a:blipFill>
            <a:blip r:embed="rId3"/>
            <a:stretch>
              <a:fillRect l="0" t="0" r="0" b="0"/>
            </a:stretch>
          </a:blipFill>
        </p:spPr>
      </p:sp>
      <p:sp>
        <p:nvSpPr>
          <p:cNvPr name="TextBox 4" id="4"/>
          <p:cNvSpPr txBox="true"/>
          <p:nvPr/>
        </p:nvSpPr>
        <p:spPr>
          <a:xfrm rot="0">
            <a:off x="632149" y="662914"/>
            <a:ext cx="8797379" cy="89408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Diagrama de Classes</a:t>
            </a:r>
          </a:p>
        </p:txBody>
      </p:sp>
      <p:sp>
        <p:nvSpPr>
          <p:cNvPr name="TextBox 5" id="5"/>
          <p:cNvSpPr txBox="true"/>
          <p:nvPr/>
        </p:nvSpPr>
        <p:spPr>
          <a:xfrm rot="0">
            <a:off x="6590581" y="9201150"/>
            <a:ext cx="5106838" cy="480231"/>
          </a:xfrm>
          <a:prstGeom prst="rect">
            <a:avLst/>
          </a:prstGeom>
        </p:spPr>
        <p:txBody>
          <a:bodyPr anchor="t" rtlCol="false" tIns="0" lIns="0" bIns="0" rIns="0">
            <a:spAutoFit/>
          </a:bodyPr>
          <a:lstStyle/>
          <a:p>
            <a:pPr algn="l">
              <a:lnSpc>
                <a:spcPts val="3920"/>
              </a:lnSpc>
            </a:pPr>
            <a:r>
              <a:rPr lang="en-US" sz="2800">
                <a:solidFill>
                  <a:srgbClr val="000000"/>
                </a:solidFill>
                <a:latin typeface="Open Sauce Bold"/>
              </a:rPr>
              <a:t>Para tabela de blocos livres</a:t>
            </a:r>
          </a:p>
        </p:txBody>
      </p:sp>
      <p:sp>
        <p:nvSpPr>
          <p:cNvPr name="TextBox 6" id="6"/>
          <p:cNvSpPr txBox="true"/>
          <p:nvPr/>
        </p:nvSpPr>
        <p:spPr>
          <a:xfrm rot="0">
            <a:off x="17456608" y="9522142"/>
            <a:ext cx="623888"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16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46947"/>
            <a:ext cx="3539696" cy="3140053"/>
          </a:xfrm>
          <a:custGeom>
            <a:avLst/>
            <a:gdLst/>
            <a:ahLst/>
            <a:cxnLst/>
            <a:rect r="r" b="b" t="t" l="l"/>
            <a:pathLst>
              <a:path h="3140053" w="3539696">
                <a:moveTo>
                  <a:pt x="0" y="0"/>
                </a:moveTo>
                <a:lnTo>
                  <a:pt x="3539696" y="0"/>
                </a:lnTo>
                <a:lnTo>
                  <a:pt x="3539696" y="3140053"/>
                </a:lnTo>
                <a:lnTo>
                  <a:pt x="0" y="3140053"/>
                </a:lnTo>
                <a:lnTo>
                  <a:pt x="0" y="0"/>
                </a:lnTo>
                <a:close/>
              </a:path>
            </a:pathLst>
          </a:custGeom>
          <a:blipFill>
            <a:blip r:embed="rId2"/>
            <a:stretch>
              <a:fillRect l="0" t="0" r="0" b="0"/>
            </a:stretch>
          </a:blipFill>
        </p:spPr>
      </p:sp>
      <p:sp>
        <p:nvSpPr>
          <p:cNvPr name="Freeform 3" id="3"/>
          <p:cNvSpPr/>
          <p:nvPr/>
        </p:nvSpPr>
        <p:spPr>
          <a:xfrm flipH="false" flipV="false" rot="0">
            <a:off x="4611238" y="1660491"/>
            <a:ext cx="8548632" cy="7494313"/>
          </a:xfrm>
          <a:custGeom>
            <a:avLst/>
            <a:gdLst/>
            <a:ahLst/>
            <a:cxnLst/>
            <a:rect r="r" b="b" t="t" l="l"/>
            <a:pathLst>
              <a:path h="7494313" w="8548632">
                <a:moveTo>
                  <a:pt x="0" y="0"/>
                </a:moveTo>
                <a:lnTo>
                  <a:pt x="8548631" y="0"/>
                </a:lnTo>
                <a:lnTo>
                  <a:pt x="8548631" y="7494312"/>
                </a:lnTo>
                <a:lnTo>
                  <a:pt x="0" y="7494312"/>
                </a:lnTo>
                <a:lnTo>
                  <a:pt x="0" y="0"/>
                </a:lnTo>
                <a:close/>
              </a:path>
            </a:pathLst>
          </a:custGeom>
          <a:blipFill>
            <a:blip r:embed="rId3"/>
            <a:stretch>
              <a:fillRect l="0" t="0" r="-32264" b="0"/>
            </a:stretch>
          </a:blipFill>
        </p:spPr>
      </p:sp>
      <p:sp>
        <p:nvSpPr>
          <p:cNvPr name="TextBox 4" id="4"/>
          <p:cNvSpPr txBox="true"/>
          <p:nvPr/>
        </p:nvSpPr>
        <p:spPr>
          <a:xfrm rot="0">
            <a:off x="632149" y="662914"/>
            <a:ext cx="14169463" cy="89408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Diagrama de Classes(Visão Geral)</a:t>
            </a:r>
          </a:p>
        </p:txBody>
      </p:sp>
      <p:sp>
        <p:nvSpPr>
          <p:cNvPr name="TextBox 5" id="5"/>
          <p:cNvSpPr txBox="true"/>
          <p:nvPr/>
        </p:nvSpPr>
        <p:spPr>
          <a:xfrm rot="0">
            <a:off x="8087089" y="9201150"/>
            <a:ext cx="2113822" cy="480231"/>
          </a:xfrm>
          <a:prstGeom prst="rect">
            <a:avLst/>
          </a:prstGeom>
        </p:spPr>
        <p:txBody>
          <a:bodyPr anchor="t" rtlCol="false" tIns="0" lIns="0" bIns="0" rIns="0">
            <a:spAutoFit/>
          </a:bodyPr>
          <a:lstStyle/>
          <a:p>
            <a:pPr algn="l">
              <a:lnSpc>
                <a:spcPts val="3920"/>
              </a:lnSpc>
            </a:pPr>
            <a:r>
              <a:rPr lang="en-US" sz="2800">
                <a:solidFill>
                  <a:srgbClr val="000000"/>
                </a:solidFill>
                <a:latin typeface="Open Sauce Bold"/>
              </a:rPr>
              <a:t>Para i-node</a:t>
            </a:r>
          </a:p>
        </p:txBody>
      </p:sp>
      <p:sp>
        <p:nvSpPr>
          <p:cNvPr name="TextBox 6" id="6"/>
          <p:cNvSpPr txBox="true"/>
          <p:nvPr/>
        </p:nvSpPr>
        <p:spPr>
          <a:xfrm rot="0">
            <a:off x="17469785" y="9522142"/>
            <a:ext cx="597535"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17</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46947"/>
            <a:ext cx="3539696" cy="3140053"/>
          </a:xfrm>
          <a:custGeom>
            <a:avLst/>
            <a:gdLst/>
            <a:ahLst/>
            <a:cxnLst/>
            <a:rect r="r" b="b" t="t" l="l"/>
            <a:pathLst>
              <a:path h="3140053" w="3539696">
                <a:moveTo>
                  <a:pt x="0" y="0"/>
                </a:moveTo>
                <a:lnTo>
                  <a:pt x="3539696" y="0"/>
                </a:lnTo>
                <a:lnTo>
                  <a:pt x="3539696" y="3140053"/>
                </a:lnTo>
                <a:lnTo>
                  <a:pt x="0" y="3140053"/>
                </a:lnTo>
                <a:lnTo>
                  <a:pt x="0" y="0"/>
                </a:lnTo>
                <a:close/>
              </a:path>
            </a:pathLst>
          </a:custGeom>
          <a:blipFill>
            <a:blip r:embed="rId2"/>
            <a:stretch>
              <a:fillRect l="0" t="0" r="0" b="0"/>
            </a:stretch>
          </a:blipFill>
        </p:spPr>
      </p:sp>
      <p:sp>
        <p:nvSpPr>
          <p:cNvPr name="Freeform 3" id="3"/>
          <p:cNvSpPr/>
          <p:nvPr/>
        </p:nvSpPr>
        <p:spPr>
          <a:xfrm flipH="false" flipV="false" rot="0">
            <a:off x="2567696" y="2066407"/>
            <a:ext cx="13723663" cy="6682481"/>
          </a:xfrm>
          <a:custGeom>
            <a:avLst/>
            <a:gdLst/>
            <a:ahLst/>
            <a:cxnLst/>
            <a:rect r="r" b="b" t="t" l="l"/>
            <a:pathLst>
              <a:path h="6682481" w="13723663">
                <a:moveTo>
                  <a:pt x="0" y="0"/>
                </a:moveTo>
                <a:lnTo>
                  <a:pt x="13723663" y="0"/>
                </a:lnTo>
                <a:lnTo>
                  <a:pt x="13723663" y="6682480"/>
                </a:lnTo>
                <a:lnTo>
                  <a:pt x="0" y="6682480"/>
                </a:lnTo>
                <a:lnTo>
                  <a:pt x="0" y="0"/>
                </a:lnTo>
                <a:close/>
              </a:path>
            </a:pathLst>
          </a:custGeom>
          <a:blipFill>
            <a:blip r:embed="rId3"/>
            <a:stretch>
              <a:fillRect l="0" t="0" r="0" b="0"/>
            </a:stretch>
          </a:blipFill>
        </p:spPr>
      </p:sp>
      <p:sp>
        <p:nvSpPr>
          <p:cNvPr name="TextBox 4" id="4"/>
          <p:cNvSpPr txBox="true"/>
          <p:nvPr/>
        </p:nvSpPr>
        <p:spPr>
          <a:xfrm rot="0">
            <a:off x="632149" y="662914"/>
            <a:ext cx="8797379" cy="89408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Diagrama de Classes</a:t>
            </a:r>
          </a:p>
        </p:txBody>
      </p:sp>
      <p:sp>
        <p:nvSpPr>
          <p:cNvPr name="TextBox 5" id="5"/>
          <p:cNvSpPr txBox="true"/>
          <p:nvPr/>
        </p:nvSpPr>
        <p:spPr>
          <a:xfrm rot="0">
            <a:off x="8087089" y="9201150"/>
            <a:ext cx="2113822" cy="480231"/>
          </a:xfrm>
          <a:prstGeom prst="rect">
            <a:avLst/>
          </a:prstGeom>
        </p:spPr>
        <p:txBody>
          <a:bodyPr anchor="t" rtlCol="false" tIns="0" lIns="0" bIns="0" rIns="0">
            <a:spAutoFit/>
          </a:bodyPr>
          <a:lstStyle/>
          <a:p>
            <a:pPr algn="l">
              <a:lnSpc>
                <a:spcPts val="3920"/>
              </a:lnSpc>
            </a:pPr>
            <a:r>
              <a:rPr lang="en-US" sz="2800">
                <a:solidFill>
                  <a:srgbClr val="000000"/>
                </a:solidFill>
                <a:latin typeface="Open Sauce Bold"/>
              </a:rPr>
              <a:t>Para i-node</a:t>
            </a:r>
          </a:p>
        </p:txBody>
      </p:sp>
      <p:sp>
        <p:nvSpPr>
          <p:cNvPr name="TextBox 6" id="6"/>
          <p:cNvSpPr txBox="true"/>
          <p:nvPr/>
        </p:nvSpPr>
        <p:spPr>
          <a:xfrm rot="0">
            <a:off x="17457799" y="9522142"/>
            <a:ext cx="621506"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18</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46947"/>
            <a:ext cx="3539696" cy="3140053"/>
          </a:xfrm>
          <a:custGeom>
            <a:avLst/>
            <a:gdLst/>
            <a:ahLst/>
            <a:cxnLst/>
            <a:rect r="r" b="b" t="t" l="l"/>
            <a:pathLst>
              <a:path h="3140053" w="3539696">
                <a:moveTo>
                  <a:pt x="0" y="0"/>
                </a:moveTo>
                <a:lnTo>
                  <a:pt x="3539696" y="0"/>
                </a:lnTo>
                <a:lnTo>
                  <a:pt x="3539696" y="3140053"/>
                </a:lnTo>
                <a:lnTo>
                  <a:pt x="0" y="3140053"/>
                </a:lnTo>
                <a:lnTo>
                  <a:pt x="0" y="0"/>
                </a:lnTo>
                <a:close/>
              </a:path>
            </a:pathLst>
          </a:custGeom>
          <a:blipFill>
            <a:blip r:embed="rId2"/>
            <a:stretch>
              <a:fillRect l="0" t="0" r="0" b="0"/>
            </a:stretch>
          </a:blipFill>
        </p:spPr>
      </p:sp>
      <p:sp>
        <p:nvSpPr>
          <p:cNvPr name="Freeform 3" id="3"/>
          <p:cNvSpPr/>
          <p:nvPr/>
        </p:nvSpPr>
        <p:spPr>
          <a:xfrm flipH="false" flipV="false" rot="0">
            <a:off x="4419995" y="1556994"/>
            <a:ext cx="8261401" cy="7701306"/>
          </a:xfrm>
          <a:custGeom>
            <a:avLst/>
            <a:gdLst/>
            <a:ahLst/>
            <a:cxnLst/>
            <a:rect r="r" b="b" t="t" l="l"/>
            <a:pathLst>
              <a:path h="7701306" w="8261401">
                <a:moveTo>
                  <a:pt x="0" y="0"/>
                </a:moveTo>
                <a:lnTo>
                  <a:pt x="8261401" y="0"/>
                </a:lnTo>
                <a:lnTo>
                  <a:pt x="8261401" y="7701306"/>
                </a:lnTo>
                <a:lnTo>
                  <a:pt x="0" y="7701306"/>
                </a:lnTo>
                <a:lnTo>
                  <a:pt x="0" y="0"/>
                </a:lnTo>
                <a:close/>
              </a:path>
            </a:pathLst>
          </a:custGeom>
          <a:blipFill>
            <a:blip r:embed="rId3"/>
            <a:stretch>
              <a:fillRect l="0" t="0" r="0" b="0"/>
            </a:stretch>
          </a:blipFill>
        </p:spPr>
      </p:sp>
      <p:sp>
        <p:nvSpPr>
          <p:cNvPr name="TextBox 4" id="4"/>
          <p:cNvSpPr txBox="true"/>
          <p:nvPr/>
        </p:nvSpPr>
        <p:spPr>
          <a:xfrm rot="0">
            <a:off x="632149" y="662914"/>
            <a:ext cx="8797379" cy="89408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Diagrama de Classes</a:t>
            </a:r>
          </a:p>
        </p:txBody>
      </p:sp>
      <p:sp>
        <p:nvSpPr>
          <p:cNvPr name="TextBox 5" id="5"/>
          <p:cNvSpPr txBox="true"/>
          <p:nvPr/>
        </p:nvSpPr>
        <p:spPr>
          <a:xfrm rot="0">
            <a:off x="8087089" y="9201150"/>
            <a:ext cx="2113822" cy="480231"/>
          </a:xfrm>
          <a:prstGeom prst="rect">
            <a:avLst/>
          </a:prstGeom>
        </p:spPr>
        <p:txBody>
          <a:bodyPr anchor="t" rtlCol="false" tIns="0" lIns="0" bIns="0" rIns="0">
            <a:spAutoFit/>
          </a:bodyPr>
          <a:lstStyle/>
          <a:p>
            <a:pPr algn="l">
              <a:lnSpc>
                <a:spcPts val="3920"/>
              </a:lnSpc>
            </a:pPr>
            <a:r>
              <a:rPr lang="en-US" sz="2800">
                <a:solidFill>
                  <a:srgbClr val="000000"/>
                </a:solidFill>
                <a:latin typeface="Open Sauce Bold"/>
              </a:rPr>
              <a:t>Para i-node</a:t>
            </a:r>
          </a:p>
        </p:txBody>
      </p:sp>
      <p:sp>
        <p:nvSpPr>
          <p:cNvPr name="TextBox 6" id="6"/>
          <p:cNvSpPr txBox="true"/>
          <p:nvPr/>
        </p:nvSpPr>
        <p:spPr>
          <a:xfrm rot="0">
            <a:off x="17456608" y="9522142"/>
            <a:ext cx="623888"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19</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17491" y="4464378"/>
            <a:ext cx="5622764" cy="1348718"/>
          </a:xfrm>
          <a:prstGeom prst="rect">
            <a:avLst/>
          </a:prstGeom>
        </p:spPr>
        <p:txBody>
          <a:bodyPr anchor="t" rtlCol="false" tIns="0" lIns="0" bIns="0" rIns="0">
            <a:spAutoFit/>
          </a:bodyPr>
          <a:lstStyle/>
          <a:p>
            <a:pPr algn="l">
              <a:lnSpc>
                <a:spcPts val="10621"/>
              </a:lnSpc>
            </a:pPr>
            <a:r>
              <a:rPr lang="en-US" sz="8851">
                <a:solidFill>
                  <a:srgbClr val="828282"/>
                </a:solidFill>
                <a:latin typeface="Open Sauce Heavy"/>
              </a:rPr>
              <a:t>Objetivos</a:t>
            </a:r>
          </a:p>
        </p:txBody>
      </p:sp>
      <p:grpSp>
        <p:nvGrpSpPr>
          <p:cNvPr name="Group 3" id="3"/>
          <p:cNvGrpSpPr/>
          <p:nvPr/>
        </p:nvGrpSpPr>
        <p:grpSpPr>
          <a:xfrm rot="0">
            <a:off x="8908377" y="3412809"/>
            <a:ext cx="8274723" cy="3461383"/>
            <a:chOff x="0" y="0"/>
            <a:chExt cx="11032964" cy="4615177"/>
          </a:xfrm>
        </p:grpSpPr>
        <p:sp>
          <p:nvSpPr>
            <p:cNvPr name="TextBox 4" id="4"/>
            <p:cNvSpPr txBox="true"/>
            <p:nvPr/>
          </p:nvSpPr>
          <p:spPr>
            <a:xfrm rot="0">
              <a:off x="424397" y="0"/>
              <a:ext cx="10608567" cy="723900"/>
            </a:xfrm>
            <a:prstGeom prst="rect">
              <a:avLst/>
            </a:prstGeom>
          </p:spPr>
          <p:txBody>
            <a:bodyPr anchor="t" rtlCol="false" tIns="0" lIns="0" bIns="0" rIns="0">
              <a:spAutoFit/>
            </a:bodyPr>
            <a:lstStyle/>
            <a:p>
              <a:pPr algn="l">
                <a:lnSpc>
                  <a:spcPts val="4320"/>
                </a:lnSpc>
              </a:pPr>
              <a:r>
                <a:rPr lang="en-US" sz="3600">
                  <a:solidFill>
                    <a:srgbClr val="FF8E4F"/>
                  </a:solidFill>
                  <a:latin typeface="Open Sauce Bold"/>
                </a:rPr>
                <a:t>Pontos para discussão:</a:t>
              </a:r>
            </a:p>
          </p:txBody>
        </p:sp>
        <p:sp>
          <p:nvSpPr>
            <p:cNvPr name="TextBox 5" id="5"/>
            <p:cNvSpPr txBox="true"/>
            <p:nvPr/>
          </p:nvSpPr>
          <p:spPr>
            <a:xfrm rot="0">
              <a:off x="0" y="1313601"/>
              <a:ext cx="11032964" cy="3301577"/>
            </a:xfrm>
            <a:prstGeom prst="rect">
              <a:avLst/>
            </a:prstGeom>
          </p:spPr>
          <p:txBody>
            <a:bodyPr anchor="t" rtlCol="false" tIns="0" lIns="0" bIns="0" rIns="0">
              <a:spAutoFit/>
            </a:bodyPr>
            <a:lstStyle/>
            <a:p>
              <a:pPr algn="l" marL="539749" indent="-269875" lvl="1">
                <a:lnSpc>
                  <a:spcPts val="3999"/>
                </a:lnSpc>
                <a:buFont typeface="Arial"/>
                <a:buChar char="•"/>
              </a:pPr>
              <a:r>
                <a:rPr lang="en-US" sz="2499">
                  <a:solidFill>
                    <a:srgbClr val="FFFFFF"/>
                  </a:solidFill>
                  <a:latin typeface="Open Sauce"/>
                </a:rPr>
                <a:t>Apresentar a implementação de Sistemas de Arquivos baseados em I-node e em Tabela de Blocos Livres</a:t>
              </a:r>
            </a:p>
            <a:p>
              <a:pPr algn="l" marL="539750" indent="-269875" lvl="1">
                <a:lnSpc>
                  <a:spcPts val="3999"/>
                </a:lnSpc>
                <a:buFont typeface="Arial"/>
                <a:buChar char="•"/>
              </a:pPr>
              <a:r>
                <a:rPr lang="en-US" sz="2499">
                  <a:solidFill>
                    <a:srgbClr val="FFFFFF"/>
                  </a:solidFill>
                  <a:latin typeface="Open Sauce"/>
                </a:rPr>
                <a:t>Fazer um comparativo dos recursos entre ambos os modelos de Sistemas de Arquivos</a:t>
              </a:r>
            </a:p>
          </p:txBody>
        </p:sp>
      </p:grpSp>
      <p:sp>
        <p:nvSpPr>
          <p:cNvPr name="AutoShape 6" id="6"/>
          <p:cNvSpPr/>
          <p:nvPr/>
        </p:nvSpPr>
        <p:spPr>
          <a:xfrm rot="-5400000">
            <a:off x="2240176" y="5524030"/>
            <a:ext cx="11067109" cy="0"/>
          </a:xfrm>
          <a:prstGeom prst="line">
            <a:avLst/>
          </a:prstGeom>
          <a:ln cap="rnd" w="19050">
            <a:solidFill>
              <a:srgbClr val="393939"/>
            </a:solidFill>
            <a:prstDash val="solid"/>
            <a:headEnd type="none" len="sm" w="sm"/>
            <a:tailEnd type="none" len="sm" w="sm"/>
          </a:ln>
        </p:spPr>
      </p:sp>
      <p:sp>
        <p:nvSpPr>
          <p:cNvPr name="TextBox 7" id="7"/>
          <p:cNvSpPr txBox="true"/>
          <p:nvPr/>
        </p:nvSpPr>
        <p:spPr>
          <a:xfrm rot="0">
            <a:off x="17582497" y="9522142"/>
            <a:ext cx="372110"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FFFFFF"/>
                </a:solidFill>
                <a:latin typeface="Open Sauce Semi-Bold"/>
              </a:rPr>
              <a:t>2</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52231" y="643573"/>
            <a:ext cx="11163963" cy="1741805"/>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Funções da Classe de interface</a:t>
            </a:r>
          </a:p>
        </p:txBody>
      </p:sp>
      <p:grpSp>
        <p:nvGrpSpPr>
          <p:cNvPr name="Group 3" id="3"/>
          <p:cNvGrpSpPr/>
          <p:nvPr/>
        </p:nvGrpSpPr>
        <p:grpSpPr>
          <a:xfrm rot="0">
            <a:off x="697068" y="3134930"/>
            <a:ext cx="11089508" cy="883920"/>
            <a:chOff x="0" y="0"/>
            <a:chExt cx="14786011" cy="1178560"/>
          </a:xfrm>
        </p:grpSpPr>
        <p:sp>
          <p:nvSpPr>
            <p:cNvPr name="TextBox 4" id="4"/>
            <p:cNvSpPr txBox="true"/>
            <p:nvPr/>
          </p:nvSpPr>
          <p:spPr>
            <a:xfrm rot="0">
              <a:off x="1447345" y="-47625"/>
              <a:ext cx="13338666" cy="1226185"/>
            </a:xfrm>
            <a:prstGeom prst="rect">
              <a:avLst/>
            </a:prstGeom>
          </p:spPr>
          <p:txBody>
            <a:bodyPr anchor="t" rtlCol="false" tIns="0" lIns="0" bIns="0" rIns="0">
              <a:spAutoFit/>
            </a:bodyPr>
            <a:lstStyle/>
            <a:p>
              <a:pPr algn="l">
                <a:lnSpc>
                  <a:spcPts val="3779"/>
                </a:lnSpc>
              </a:pPr>
              <a:r>
                <a:rPr lang="en-US" sz="2700">
                  <a:solidFill>
                    <a:srgbClr val="000000"/>
                  </a:solidFill>
                  <a:latin typeface="Open Sauce Bold"/>
                </a:rPr>
                <a:t>As funções da classe de interface fazem os mesmos passos das funções da Classe File_System</a:t>
              </a:r>
            </a:p>
          </p:txBody>
        </p:sp>
        <p:sp>
          <p:nvSpPr>
            <p:cNvPr name="TextBox 5" id="5"/>
            <p:cNvSpPr txBox="true"/>
            <p:nvPr/>
          </p:nvSpPr>
          <p:spPr>
            <a:xfrm rot="0">
              <a:off x="0" y="-47625"/>
              <a:ext cx="1102745" cy="591185"/>
            </a:xfrm>
            <a:prstGeom prst="rect">
              <a:avLst/>
            </a:prstGeom>
          </p:spPr>
          <p:txBody>
            <a:bodyPr anchor="t" rtlCol="false" tIns="0" lIns="0" bIns="0" rIns="0">
              <a:spAutoFit/>
            </a:bodyPr>
            <a:lstStyle/>
            <a:p>
              <a:pPr algn="ctr">
                <a:lnSpc>
                  <a:spcPts val="3779"/>
                </a:lnSpc>
              </a:pPr>
              <a:r>
                <a:rPr lang="en-US" sz="2700">
                  <a:solidFill>
                    <a:srgbClr val="FF8E4F"/>
                  </a:solidFill>
                  <a:latin typeface="Open Sauce Bold"/>
                </a:rPr>
                <a:t>01</a:t>
              </a:r>
            </a:p>
          </p:txBody>
        </p:sp>
      </p:grpSp>
      <p:grpSp>
        <p:nvGrpSpPr>
          <p:cNvPr name="Group 6" id="6"/>
          <p:cNvGrpSpPr/>
          <p:nvPr/>
        </p:nvGrpSpPr>
        <p:grpSpPr>
          <a:xfrm rot="0">
            <a:off x="697068" y="4533200"/>
            <a:ext cx="10819125" cy="883920"/>
            <a:chOff x="0" y="0"/>
            <a:chExt cx="14425501" cy="1178560"/>
          </a:xfrm>
        </p:grpSpPr>
        <p:sp>
          <p:nvSpPr>
            <p:cNvPr name="TextBox 7" id="7"/>
            <p:cNvSpPr txBox="true"/>
            <p:nvPr/>
          </p:nvSpPr>
          <p:spPr>
            <a:xfrm rot="0">
              <a:off x="1412056" y="-47625"/>
              <a:ext cx="13013445" cy="1226185"/>
            </a:xfrm>
            <a:prstGeom prst="rect">
              <a:avLst/>
            </a:prstGeom>
          </p:spPr>
          <p:txBody>
            <a:bodyPr anchor="t" rtlCol="false" tIns="0" lIns="0" bIns="0" rIns="0">
              <a:spAutoFit/>
            </a:bodyPr>
            <a:lstStyle/>
            <a:p>
              <a:pPr algn="just">
                <a:lnSpc>
                  <a:spcPts val="3779"/>
                </a:lnSpc>
              </a:pPr>
              <a:r>
                <a:rPr lang="en-US" sz="2700">
                  <a:solidFill>
                    <a:srgbClr val="000000"/>
                  </a:solidFill>
                  <a:latin typeface="Open Sauce Bold"/>
                </a:rPr>
                <a:t>As funções da interface utilizam o rótulo como maneira de armazenar o caminho do conteúdo a ser mostrado</a:t>
              </a:r>
            </a:p>
          </p:txBody>
        </p:sp>
        <p:sp>
          <p:nvSpPr>
            <p:cNvPr name="TextBox 8" id="8"/>
            <p:cNvSpPr txBox="true"/>
            <p:nvPr/>
          </p:nvSpPr>
          <p:spPr>
            <a:xfrm rot="0">
              <a:off x="0" y="-47625"/>
              <a:ext cx="1075858" cy="591185"/>
            </a:xfrm>
            <a:prstGeom prst="rect">
              <a:avLst/>
            </a:prstGeom>
          </p:spPr>
          <p:txBody>
            <a:bodyPr anchor="t" rtlCol="false" tIns="0" lIns="0" bIns="0" rIns="0">
              <a:spAutoFit/>
            </a:bodyPr>
            <a:lstStyle/>
            <a:p>
              <a:pPr algn="ctr">
                <a:lnSpc>
                  <a:spcPts val="3779"/>
                </a:lnSpc>
              </a:pPr>
              <a:r>
                <a:rPr lang="en-US" sz="2700">
                  <a:solidFill>
                    <a:srgbClr val="FF8E4F"/>
                  </a:solidFill>
                  <a:latin typeface="Open Sauce Bold"/>
                </a:rPr>
                <a:t>02</a:t>
              </a:r>
            </a:p>
          </p:txBody>
        </p:sp>
      </p:grpSp>
      <p:grpSp>
        <p:nvGrpSpPr>
          <p:cNvPr name="Group 9" id="9"/>
          <p:cNvGrpSpPr/>
          <p:nvPr/>
        </p:nvGrpSpPr>
        <p:grpSpPr>
          <a:xfrm rot="0">
            <a:off x="697068" y="5931470"/>
            <a:ext cx="10819125" cy="883920"/>
            <a:chOff x="0" y="0"/>
            <a:chExt cx="14425501" cy="1178560"/>
          </a:xfrm>
        </p:grpSpPr>
        <p:sp>
          <p:nvSpPr>
            <p:cNvPr name="TextBox 10" id="10"/>
            <p:cNvSpPr txBox="true"/>
            <p:nvPr/>
          </p:nvSpPr>
          <p:spPr>
            <a:xfrm rot="0">
              <a:off x="1412056" y="-47625"/>
              <a:ext cx="13013445" cy="1226185"/>
            </a:xfrm>
            <a:prstGeom prst="rect">
              <a:avLst/>
            </a:prstGeom>
          </p:spPr>
          <p:txBody>
            <a:bodyPr anchor="t" rtlCol="false" tIns="0" lIns="0" bIns="0" rIns="0">
              <a:spAutoFit/>
            </a:bodyPr>
            <a:lstStyle/>
            <a:p>
              <a:pPr algn="just">
                <a:lnSpc>
                  <a:spcPts val="3779"/>
                </a:lnSpc>
              </a:pPr>
              <a:r>
                <a:rPr lang="en-US" sz="2700">
                  <a:solidFill>
                    <a:srgbClr val="000000"/>
                  </a:solidFill>
                  <a:latin typeface="Open Sauce Bold"/>
                </a:rPr>
                <a:t>A principal diferença entre as funções das interface de i-node e tabela de blocos livres é o input </a:t>
              </a:r>
            </a:p>
          </p:txBody>
        </p:sp>
        <p:sp>
          <p:nvSpPr>
            <p:cNvPr name="TextBox 11" id="11"/>
            <p:cNvSpPr txBox="true"/>
            <p:nvPr/>
          </p:nvSpPr>
          <p:spPr>
            <a:xfrm rot="0">
              <a:off x="0" y="-47625"/>
              <a:ext cx="1075858" cy="591185"/>
            </a:xfrm>
            <a:prstGeom prst="rect">
              <a:avLst/>
            </a:prstGeom>
          </p:spPr>
          <p:txBody>
            <a:bodyPr anchor="t" rtlCol="false" tIns="0" lIns="0" bIns="0" rIns="0">
              <a:spAutoFit/>
            </a:bodyPr>
            <a:lstStyle/>
            <a:p>
              <a:pPr algn="ctr">
                <a:lnSpc>
                  <a:spcPts val="3779"/>
                </a:lnSpc>
              </a:pPr>
              <a:r>
                <a:rPr lang="en-US" sz="2700">
                  <a:solidFill>
                    <a:srgbClr val="FF8E4F"/>
                  </a:solidFill>
                  <a:latin typeface="Open Sauce Bold"/>
                </a:rPr>
                <a:t>03</a:t>
              </a:r>
            </a:p>
          </p:txBody>
        </p:sp>
      </p:grpSp>
      <p:sp>
        <p:nvSpPr>
          <p:cNvPr name="TextBox 12" id="12"/>
          <p:cNvSpPr txBox="true"/>
          <p:nvPr/>
        </p:nvSpPr>
        <p:spPr>
          <a:xfrm rot="0">
            <a:off x="17392950" y="9522142"/>
            <a:ext cx="751205"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20</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493371" y="3109273"/>
            <a:ext cx="11301259" cy="4068453"/>
          </a:xfrm>
          <a:custGeom>
            <a:avLst/>
            <a:gdLst/>
            <a:ahLst/>
            <a:cxnLst/>
            <a:rect r="r" b="b" t="t" l="l"/>
            <a:pathLst>
              <a:path h="4068453" w="11301259">
                <a:moveTo>
                  <a:pt x="0" y="0"/>
                </a:moveTo>
                <a:lnTo>
                  <a:pt x="11301258" y="0"/>
                </a:lnTo>
                <a:lnTo>
                  <a:pt x="11301258" y="4068454"/>
                </a:lnTo>
                <a:lnTo>
                  <a:pt x="0" y="4068454"/>
                </a:lnTo>
                <a:lnTo>
                  <a:pt x="0" y="0"/>
                </a:lnTo>
                <a:close/>
              </a:path>
            </a:pathLst>
          </a:custGeom>
          <a:blipFill>
            <a:blip r:embed="rId2"/>
            <a:stretch>
              <a:fillRect l="0" t="0" r="0" b="0"/>
            </a:stretch>
          </a:blipFill>
        </p:spPr>
      </p:sp>
      <p:sp>
        <p:nvSpPr>
          <p:cNvPr name="TextBox 3" id="3"/>
          <p:cNvSpPr txBox="true"/>
          <p:nvPr/>
        </p:nvSpPr>
        <p:spPr>
          <a:xfrm rot="0">
            <a:off x="632149" y="662914"/>
            <a:ext cx="8797379" cy="89408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Diferença de input</a:t>
            </a:r>
          </a:p>
        </p:txBody>
      </p:sp>
      <p:sp>
        <p:nvSpPr>
          <p:cNvPr name="TextBox 4" id="4"/>
          <p:cNvSpPr txBox="true"/>
          <p:nvPr/>
        </p:nvSpPr>
        <p:spPr>
          <a:xfrm rot="0">
            <a:off x="8087089" y="9201150"/>
            <a:ext cx="2113822" cy="480231"/>
          </a:xfrm>
          <a:prstGeom prst="rect">
            <a:avLst/>
          </a:prstGeom>
        </p:spPr>
        <p:txBody>
          <a:bodyPr anchor="t" rtlCol="false" tIns="0" lIns="0" bIns="0" rIns="0">
            <a:spAutoFit/>
          </a:bodyPr>
          <a:lstStyle/>
          <a:p>
            <a:pPr algn="l">
              <a:lnSpc>
                <a:spcPts val="3920"/>
              </a:lnSpc>
            </a:pPr>
            <a:r>
              <a:rPr lang="en-US" sz="2800">
                <a:solidFill>
                  <a:srgbClr val="000000"/>
                </a:solidFill>
                <a:latin typeface="Open Sauce Bold"/>
              </a:rPr>
              <a:t>Em i-node</a:t>
            </a:r>
          </a:p>
        </p:txBody>
      </p:sp>
      <p:sp>
        <p:nvSpPr>
          <p:cNvPr name="TextBox 5" id="5"/>
          <p:cNvSpPr txBox="true"/>
          <p:nvPr/>
        </p:nvSpPr>
        <p:spPr>
          <a:xfrm rot="0">
            <a:off x="17459545" y="9522142"/>
            <a:ext cx="618014"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21</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753546"/>
            <a:ext cx="6413686" cy="7308203"/>
          </a:xfrm>
          <a:custGeom>
            <a:avLst/>
            <a:gdLst/>
            <a:ahLst/>
            <a:cxnLst/>
            <a:rect r="r" b="b" t="t" l="l"/>
            <a:pathLst>
              <a:path h="7308203" w="6413686">
                <a:moveTo>
                  <a:pt x="0" y="0"/>
                </a:moveTo>
                <a:lnTo>
                  <a:pt x="6413686" y="0"/>
                </a:lnTo>
                <a:lnTo>
                  <a:pt x="6413686" y="7308202"/>
                </a:lnTo>
                <a:lnTo>
                  <a:pt x="0" y="7308202"/>
                </a:lnTo>
                <a:lnTo>
                  <a:pt x="0" y="0"/>
                </a:lnTo>
                <a:close/>
              </a:path>
            </a:pathLst>
          </a:custGeom>
          <a:blipFill>
            <a:blip r:embed="rId2"/>
            <a:stretch>
              <a:fillRect l="0" t="0" r="0" b="0"/>
            </a:stretch>
          </a:blipFill>
        </p:spPr>
      </p:sp>
      <p:sp>
        <p:nvSpPr>
          <p:cNvPr name="Freeform 3" id="3"/>
          <p:cNvSpPr/>
          <p:nvPr/>
        </p:nvSpPr>
        <p:spPr>
          <a:xfrm flipH="false" flipV="false" rot="0">
            <a:off x="11115110" y="1360442"/>
            <a:ext cx="4572938" cy="7701306"/>
          </a:xfrm>
          <a:custGeom>
            <a:avLst/>
            <a:gdLst/>
            <a:ahLst/>
            <a:cxnLst/>
            <a:rect r="r" b="b" t="t" l="l"/>
            <a:pathLst>
              <a:path h="7701306" w="4572938">
                <a:moveTo>
                  <a:pt x="0" y="0"/>
                </a:moveTo>
                <a:lnTo>
                  <a:pt x="4572938" y="0"/>
                </a:lnTo>
                <a:lnTo>
                  <a:pt x="4572938" y="7701306"/>
                </a:lnTo>
                <a:lnTo>
                  <a:pt x="0" y="7701306"/>
                </a:lnTo>
                <a:lnTo>
                  <a:pt x="0" y="0"/>
                </a:lnTo>
                <a:close/>
              </a:path>
            </a:pathLst>
          </a:custGeom>
          <a:blipFill>
            <a:blip r:embed="rId3"/>
            <a:stretch>
              <a:fillRect l="0" t="0" r="0" b="0"/>
            </a:stretch>
          </a:blipFill>
        </p:spPr>
      </p:sp>
      <p:grpSp>
        <p:nvGrpSpPr>
          <p:cNvPr name="Group 4" id="4"/>
          <p:cNvGrpSpPr/>
          <p:nvPr/>
        </p:nvGrpSpPr>
        <p:grpSpPr>
          <a:xfrm rot="0">
            <a:off x="7785065" y="4144578"/>
            <a:ext cx="2717871" cy="2133036"/>
            <a:chOff x="0" y="0"/>
            <a:chExt cx="715818" cy="561787"/>
          </a:xfrm>
        </p:grpSpPr>
        <p:sp>
          <p:nvSpPr>
            <p:cNvPr name="Freeform 5" id="5"/>
            <p:cNvSpPr/>
            <p:nvPr/>
          </p:nvSpPr>
          <p:spPr>
            <a:xfrm flipH="false" flipV="false" rot="0">
              <a:off x="0" y="0"/>
              <a:ext cx="715818" cy="561787"/>
            </a:xfrm>
            <a:custGeom>
              <a:avLst/>
              <a:gdLst/>
              <a:ahLst/>
              <a:cxnLst/>
              <a:rect r="r" b="b" t="t" l="l"/>
              <a:pathLst>
                <a:path h="561787" w="715818">
                  <a:moveTo>
                    <a:pt x="715818" y="280894"/>
                  </a:moveTo>
                  <a:lnTo>
                    <a:pt x="309418" y="0"/>
                  </a:lnTo>
                  <a:lnTo>
                    <a:pt x="309418" y="203200"/>
                  </a:lnTo>
                  <a:lnTo>
                    <a:pt x="0" y="203200"/>
                  </a:lnTo>
                  <a:lnTo>
                    <a:pt x="0" y="358587"/>
                  </a:lnTo>
                  <a:lnTo>
                    <a:pt x="309418" y="358587"/>
                  </a:lnTo>
                  <a:lnTo>
                    <a:pt x="309418" y="561787"/>
                  </a:lnTo>
                  <a:lnTo>
                    <a:pt x="715818" y="280894"/>
                  </a:lnTo>
                  <a:close/>
                </a:path>
              </a:pathLst>
            </a:custGeom>
            <a:solidFill>
              <a:srgbClr val="000000">
                <a:alpha val="0"/>
              </a:srgbClr>
            </a:solidFill>
            <a:ln w="38100" cap="sq">
              <a:solidFill>
                <a:srgbClr val="FF8E4F"/>
              </a:solidFill>
              <a:prstDash val="solid"/>
              <a:miter/>
            </a:ln>
          </p:spPr>
        </p:sp>
        <p:sp>
          <p:nvSpPr>
            <p:cNvPr name="TextBox 6" id="6"/>
            <p:cNvSpPr txBox="true"/>
            <p:nvPr/>
          </p:nvSpPr>
          <p:spPr>
            <a:xfrm>
              <a:off x="0" y="155575"/>
              <a:ext cx="614218" cy="203012"/>
            </a:xfrm>
            <a:prstGeom prst="rect">
              <a:avLst/>
            </a:prstGeom>
          </p:spPr>
          <p:txBody>
            <a:bodyPr anchor="ctr" rtlCol="false" tIns="50800" lIns="50800" bIns="50800" rIns="50800"/>
            <a:lstStyle/>
            <a:p>
              <a:pPr algn="ctr">
                <a:lnSpc>
                  <a:spcPts val="2940"/>
                </a:lnSpc>
              </a:pPr>
            </a:p>
          </p:txBody>
        </p:sp>
      </p:grpSp>
      <p:sp>
        <p:nvSpPr>
          <p:cNvPr name="TextBox 7" id="7"/>
          <p:cNvSpPr txBox="true"/>
          <p:nvPr/>
        </p:nvSpPr>
        <p:spPr>
          <a:xfrm rot="0">
            <a:off x="632149" y="662914"/>
            <a:ext cx="8797379" cy="89408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Diferença de input</a:t>
            </a:r>
          </a:p>
        </p:txBody>
      </p:sp>
      <p:sp>
        <p:nvSpPr>
          <p:cNvPr name="TextBox 8" id="8"/>
          <p:cNvSpPr txBox="true"/>
          <p:nvPr/>
        </p:nvSpPr>
        <p:spPr>
          <a:xfrm rot="0">
            <a:off x="6531985" y="9201150"/>
            <a:ext cx="4756409" cy="480231"/>
          </a:xfrm>
          <a:prstGeom prst="rect">
            <a:avLst/>
          </a:prstGeom>
        </p:spPr>
        <p:txBody>
          <a:bodyPr anchor="t" rtlCol="false" tIns="0" lIns="0" bIns="0" rIns="0">
            <a:spAutoFit/>
          </a:bodyPr>
          <a:lstStyle/>
          <a:p>
            <a:pPr algn="l">
              <a:lnSpc>
                <a:spcPts val="3920"/>
              </a:lnSpc>
            </a:pPr>
            <a:r>
              <a:rPr lang="en-US" sz="2800">
                <a:solidFill>
                  <a:srgbClr val="000000"/>
                </a:solidFill>
                <a:latin typeface="Open Sauce Bold"/>
              </a:rPr>
              <a:t>Em tabela de blocos livres</a:t>
            </a:r>
          </a:p>
        </p:txBody>
      </p:sp>
      <p:grpSp>
        <p:nvGrpSpPr>
          <p:cNvPr name="Group 9" id="9"/>
          <p:cNvGrpSpPr/>
          <p:nvPr/>
        </p:nvGrpSpPr>
        <p:grpSpPr>
          <a:xfrm rot="0">
            <a:off x="12663653" y="1509015"/>
            <a:ext cx="1429753" cy="244530"/>
            <a:chOff x="0" y="0"/>
            <a:chExt cx="376560" cy="64403"/>
          </a:xfrm>
        </p:grpSpPr>
        <p:sp>
          <p:nvSpPr>
            <p:cNvPr name="Freeform 10" id="10"/>
            <p:cNvSpPr/>
            <p:nvPr/>
          </p:nvSpPr>
          <p:spPr>
            <a:xfrm flipH="false" flipV="false" rot="0">
              <a:off x="0" y="0"/>
              <a:ext cx="376560" cy="64403"/>
            </a:xfrm>
            <a:custGeom>
              <a:avLst/>
              <a:gdLst/>
              <a:ahLst/>
              <a:cxnLst/>
              <a:rect r="r" b="b" t="t" l="l"/>
              <a:pathLst>
                <a:path h="64403" w="376560">
                  <a:moveTo>
                    <a:pt x="0" y="0"/>
                  </a:moveTo>
                  <a:lnTo>
                    <a:pt x="376560" y="0"/>
                  </a:lnTo>
                  <a:lnTo>
                    <a:pt x="376560" y="64403"/>
                  </a:lnTo>
                  <a:lnTo>
                    <a:pt x="0" y="64403"/>
                  </a:lnTo>
                  <a:close/>
                </a:path>
              </a:pathLst>
            </a:custGeom>
            <a:solidFill>
              <a:srgbClr val="000000">
                <a:alpha val="0"/>
              </a:srgbClr>
            </a:solidFill>
            <a:ln w="9525" cap="sq">
              <a:solidFill>
                <a:srgbClr val="FF8E4F"/>
              </a:solidFill>
              <a:prstDash val="solid"/>
              <a:miter/>
            </a:ln>
          </p:spPr>
        </p:sp>
        <p:sp>
          <p:nvSpPr>
            <p:cNvPr name="TextBox 11" id="11"/>
            <p:cNvSpPr txBox="true"/>
            <p:nvPr/>
          </p:nvSpPr>
          <p:spPr>
            <a:xfrm>
              <a:off x="0" y="-47625"/>
              <a:ext cx="376560" cy="112028"/>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17397077" y="9522142"/>
            <a:ext cx="742950"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22</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340266" y="1629627"/>
            <a:ext cx="3520551" cy="8103444"/>
          </a:xfrm>
          <a:custGeom>
            <a:avLst/>
            <a:gdLst/>
            <a:ahLst/>
            <a:cxnLst/>
            <a:rect r="r" b="b" t="t" l="l"/>
            <a:pathLst>
              <a:path h="8103444" w="3520551">
                <a:moveTo>
                  <a:pt x="0" y="0"/>
                </a:moveTo>
                <a:lnTo>
                  <a:pt x="3520551" y="0"/>
                </a:lnTo>
                <a:lnTo>
                  <a:pt x="3520551" y="8103444"/>
                </a:lnTo>
                <a:lnTo>
                  <a:pt x="0" y="8103444"/>
                </a:lnTo>
                <a:lnTo>
                  <a:pt x="0" y="0"/>
                </a:lnTo>
                <a:close/>
              </a:path>
            </a:pathLst>
          </a:custGeom>
          <a:blipFill>
            <a:blip r:embed="rId2"/>
            <a:stretch>
              <a:fillRect l="0" t="0" r="0" b="0"/>
            </a:stretch>
          </a:blipFill>
        </p:spPr>
      </p:sp>
      <p:sp>
        <p:nvSpPr>
          <p:cNvPr name="Freeform 3" id="3"/>
          <p:cNvSpPr/>
          <p:nvPr/>
        </p:nvSpPr>
        <p:spPr>
          <a:xfrm flipH="false" flipV="false" rot="0">
            <a:off x="0" y="6280017"/>
            <a:ext cx="3950863" cy="4006983"/>
          </a:xfrm>
          <a:custGeom>
            <a:avLst/>
            <a:gdLst/>
            <a:ahLst/>
            <a:cxnLst/>
            <a:rect r="r" b="b" t="t" l="l"/>
            <a:pathLst>
              <a:path h="4006983" w="3950863">
                <a:moveTo>
                  <a:pt x="0" y="0"/>
                </a:moveTo>
                <a:lnTo>
                  <a:pt x="3950863" y="0"/>
                </a:lnTo>
                <a:lnTo>
                  <a:pt x="3950863" y="4006983"/>
                </a:lnTo>
                <a:lnTo>
                  <a:pt x="0" y="4006983"/>
                </a:lnTo>
                <a:lnTo>
                  <a:pt x="0" y="0"/>
                </a:lnTo>
                <a:close/>
              </a:path>
            </a:pathLst>
          </a:custGeom>
          <a:blipFill>
            <a:blip r:embed="rId3"/>
            <a:stretch>
              <a:fillRect l="0" t="0" r="0" b="0"/>
            </a:stretch>
          </a:blipFill>
        </p:spPr>
      </p:sp>
      <p:sp>
        <p:nvSpPr>
          <p:cNvPr name="TextBox 4" id="4"/>
          <p:cNvSpPr txBox="true"/>
          <p:nvPr/>
        </p:nvSpPr>
        <p:spPr>
          <a:xfrm rot="0">
            <a:off x="632149" y="662914"/>
            <a:ext cx="8797379" cy="1741805"/>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Criar arquivo </a:t>
            </a:r>
          </a:p>
          <a:p>
            <a:pPr algn="l">
              <a:lnSpc>
                <a:spcPts val="6699"/>
              </a:lnSpc>
            </a:pPr>
            <a:r>
              <a:rPr lang="en-US" sz="6699" spc="-66">
                <a:solidFill>
                  <a:srgbClr val="FF8E4F"/>
                </a:solidFill>
                <a:latin typeface="Open Sauce Semi-Bold"/>
              </a:rPr>
              <a:t>I-Node</a:t>
            </a:r>
          </a:p>
        </p:txBody>
      </p:sp>
      <p:sp>
        <p:nvSpPr>
          <p:cNvPr name="TextBox 5" id="5"/>
          <p:cNvSpPr txBox="true"/>
          <p:nvPr/>
        </p:nvSpPr>
        <p:spPr>
          <a:xfrm rot="0">
            <a:off x="17393267" y="9522142"/>
            <a:ext cx="750570"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23</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32857" y="808985"/>
            <a:ext cx="10026443" cy="8449315"/>
          </a:xfrm>
          <a:custGeom>
            <a:avLst/>
            <a:gdLst/>
            <a:ahLst/>
            <a:cxnLst/>
            <a:rect r="r" b="b" t="t" l="l"/>
            <a:pathLst>
              <a:path h="8449315" w="10026443">
                <a:moveTo>
                  <a:pt x="0" y="0"/>
                </a:moveTo>
                <a:lnTo>
                  <a:pt x="10026443" y="0"/>
                </a:lnTo>
                <a:lnTo>
                  <a:pt x="10026443" y="8449315"/>
                </a:lnTo>
                <a:lnTo>
                  <a:pt x="0" y="8449315"/>
                </a:lnTo>
                <a:lnTo>
                  <a:pt x="0" y="0"/>
                </a:lnTo>
                <a:close/>
              </a:path>
            </a:pathLst>
          </a:custGeom>
          <a:blipFill>
            <a:blip r:embed="rId2"/>
            <a:stretch>
              <a:fillRect l="0" t="-7850" r="0" b="0"/>
            </a:stretch>
          </a:blipFill>
        </p:spPr>
      </p:sp>
      <p:sp>
        <p:nvSpPr>
          <p:cNvPr name="TextBox 3" id="3"/>
          <p:cNvSpPr txBox="true"/>
          <p:nvPr/>
        </p:nvSpPr>
        <p:spPr>
          <a:xfrm rot="0">
            <a:off x="492190" y="896179"/>
            <a:ext cx="6091501" cy="3437255"/>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Criar arquivo -tabela de blocos livres</a:t>
            </a:r>
          </a:p>
        </p:txBody>
      </p:sp>
      <p:sp>
        <p:nvSpPr>
          <p:cNvPr name="TextBox 4" id="4"/>
          <p:cNvSpPr txBox="true"/>
          <p:nvPr/>
        </p:nvSpPr>
        <p:spPr>
          <a:xfrm rot="0">
            <a:off x="17394696" y="9522142"/>
            <a:ext cx="747712"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24</a:t>
            </a:r>
          </a:p>
        </p:txBody>
      </p:sp>
      <p:sp>
        <p:nvSpPr>
          <p:cNvPr name="Freeform 5" id="5"/>
          <p:cNvSpPr/>
          <p:nvPr/>
        </p:nvSpPr>
        <p:spPr>
          <a:xfrm flipH="false" flipV="false" rot="0">
            <a:off x="0" y="6280017"/>
            <a:ext cx="3950863" cy="4006983"/>
          </a:xfrm>
          <a:custGeom>
            <a:avLst/>
            <a:gdLst/>
            <a:ahLst/>
            <a:cxnLst/>
            <a:rect r="r" b="b" t="t" l="l"/>
            <a:pathLst>
              <a:path h="4006983" w="3950863">
                <a:moveTo>
                  <a:pt x="0" y="0"/>
                </a:moveTo>
                <a:lnTo>
                  <a:pt x="3950863" y="0"/>
                </a:lnTo>
                <a:lnTo>
                  <a:pt x="3950863" y="4006983"/>
                </a:lnTo>
                <a:lnTo>
                  <a:pt x="0" y="4006983"/>
                </a:lnTo>
                <a:lnTo>
                  <a:pt x="0" y="0"/>
                </a:lnTo>
                <a:close/>
              </a:path>
            </a:pathLst>
          </a:custGeom>
          <a:blipFill>
            <a:blip r:embed="rId3"/>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433062" y="315878"/>
            <a:ext cx="10236959" cy="9282019"/>
          </a:xfrm>
          <a:custGeom>
            <a:avLst/>
            <a:gdLst/>
            <a:ahLst/>
            <a:cxnLst/>
            <a:rect r="r" b="b" t="t" l="l"/>
            <a:pathLst>
              <a:path h="9282019" w="10236959">
                <a:moveTo>
                  <a:pt x="0" y="0"/>
                </a:moveTo>
                <a:lnTo>
                  <a:pt x="10236959" y="0"/>
                </a:lnTo>
                <a:lnTo>
                  <a:pt x="10236959" y="9282019"/>
                </a:lnTo>
                <a:lnTo>
                  <a:pt x="0" y="9282019"/>
                </a:lnTo>
                <a:lnTo>
                  <a:pt x="0" y="0"/>
                </a:lnTo>
                <a:close/>
              </a:path>
            </a:pathLst>
          </a:custGeom>
          <a:blipFill>
            <a:blip r:embed="rId2"/>
            <a:stretch>
              <a:fillRect l="0" t="0" r="0" b="0"/>
            </a:stretch>
          </a:blipFill>
        </p:spPr>
      </p:sp>
      <p:sp>
        <p:nvSpPr>
          <p:cNvPr name="TextBox 3" id="3"/>
          <p:cNvSpPr txBox="true"/>
          <p:nvPr/>
        </p:nvSpPr>
        <p:spPr>
          <a:xfrm rot="0">
            <a:off x="352231" y="643572"/>
            <a:ext cx="6080831" cy="3437255"/>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Visualizar arquivo </a:t>
            </a:r>
          </a:p>
          <a:p>
            <a:pPr algn="l">
              <a:lnSpc>
                <a:spcPts val="6699"/>
              </a:lnSpc>
            </a:pPr>
            <a:r>
              <a:rPr lang="en-US" sz="6699" spc="-66">
                <a:solidFill>
                  <a:srgbClr val="FF8E4F"/>
                </a:solidFill>
                <a:latin typeface="Open Sauce Semi-Bold"/>
              </a:rPr>
              <a:t>I-Node</a:t>
            </a:r>
          </a:p>
        </p:txBody>
      </p:sp>
      <p:sp>
        <p:nvSpPr>
          <p:cNvPr name="TextBox 4" id="4"/>
          <p:cNvSpPr txBox="true"/>
          <p:nvPr/>
        </p:nvSpPr>
        <p:spPr>
          <a:xfrm rot="0">
            <a:off x="17395569" y="9522142"/>
            <a:ext cx="745966"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25</a:t>
            </a:r>
          </a:p>
        </p:txBody>
      </p:sp>
      <p:sp>
        <p:nvSpPr>
          <p:cNvPr name="Freeform 5" id="5"/>
          <p:cNvSpPr/>
          <p:nvPr/>
        </p:nvSpPr>
        <p:spPr>
          <a:xfrm flipH="false" flipV="false" rot="0">
            <a:off x="0" y="6280017"/>
            <a:ext cx="3950863" cy="4006983"/>
          </a:xfrm>
          <a:custGeom>
            <a:avLst/>
            <a:gdLst/>
            <a:ahLst/>
            <a:cxnLst/>
            <a:rect r="r" b="b" t="t" l="l"/>
            <a:pathLst>
              <a:path h="4006983" w="3950863">
                <a:moveTo>
                  <a:pt x="0" y="0"/>
                </a:moveTo>
                <a:lnTo>
                  <a:pt x="3950863" y="0"/>
                </a:lnTo>
                <a:lnTo>
                  <a:pt x="3950863" y="4006983"/>
                </a:lnTo>
                <a:lnTo>
                  <a:pt x="0" y="4006983"/>
                </a:lnTo>
                <a:lnTo>
                  <a:pt x="0" y="0"/>
                </a:lnTo>
                <a:close/>
              </a:path>
            </a:pathLst>
          </a:custGeom>
          <a:blipFill>
            <a:blip r:embed="rId3"/>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254813" y="686784"/>
            <a:ext cx="12533564" cy="8913432"/>
          </a:xfrm>
          <a:custGeom>
            <a:avLst/>
            <a:gdLst/>
            <a:ahLst/>
            <a:cxnLst/>
            <a:rect r="r" b="b" t="t" l="l"/>
            <a:pathLst>
              <a:path h="8913432" w="12533564">
                <a:moveTo>
                  <a:pt x="0" y="0"/>
                </a:moveTo>
                <a:lnTo>
                  <a:pt x="12533564" y="0"/>
                </a:lnTo>
                <a:lnTo>
                  <a:pt x="12533564" y="8913432"/>
                </a:lnTo>
                <a:lnTo>
                  <a:pt x="0" y="8913432"/>
                </a:lnTo>
                <a:lnTo>
                  <a:pt x="0" y="0"/>
                </a:lnTo>
                <a:close/>
              </a:path>
            </a:pathLst>
          </a:custGeom>
          <a:blipFill>
            <a:blip r:embed="rId2"/>
            <a:stretch>
              <a:fillRect l="0" t="0" r="0" b="0"/>
            </a:stretch>
          </a:blipFill>
        </p:spPr>
      </p:sp>
      <p:sp>
        <p:nvSpPr>
          <p:cNvPr name="TextBox 3" id="3"/>
          <p:cNvSpPr txBox="true"/>
          <p:nvPr/>
        </p:nvSpPr>
        <p:spPr>
          <a:xfrm rot="0">
            <a:off x="352231" y="643572"/>
            <a:ext cx="6080831" cy="428498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Visualizar arquivo -</a:t>
            </a:r>
          </a:p>
          <a:p>
            <a:pPr algn="l">
              <a:lnSpc>
                <a:spcPts val="6699"/>
              </a:lnSpc>
            </a:pPr>
            <a:r>
              <a:rPr lang="en-US" sz="6699" spc="-66">
                <a:solidFill>
                  <a:srgbClr val="FF8E4F"/>
                </a:solidFill>
                <a:latin typeface="Open Sauce Semi-Bold"/>
              </a:rPr>
              <a:t>tabela de blocos livres</a:t>
            </a:r>
          </a:p>
        </p:txBody>
      </p:sp>
      <p:sp>
        <p:nvSpPr>
          <p:cNvPr name="TextBox 4" id="4"/>
          <p:cNvSpPr txBox="true"/>
          <p:nvPr/>
        </p:nvSpPr>
        <p:spPr>
          <a:xfrm rot="0">
            <a:off x="17394140" y="9522142"/>
            <a:ext cx="748824"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26</a:t>
            </a:r>
          </a:p>
        </p:txBody>
      </p:sp>
      <p:sp>
        <p:nvSpPr>
          <p:cNvPr name="Freeform 5" id="5"/>
          <p:cNvSpPr/>
          <p:nvPr/>
        </p:nvSpPr>
        <p:spPr>
          <a:xfrm flipH="false" flipV="false" rot="0">
            <a:off x="0" y="6280017"/>
            <a:ext cx="3950863" cy="4006983"/>
          </a:xfrm>
          <a:custGeom>
            <a:avLst/>
            <a:gdLst/>
            <a:ahLst/>
            <a:cxnLst/>
            <a:rect r="r" b="b" t="t" l="l"/>
            <a:pathLst>
              <a:path h="4006983" w="3950863">
                <a:moveTo>
                  <a:pt x="0" y="0"/>
                </a:moveTo>
                <a:lnTo>
                  <a:pt x="3950863" y="0"/>
                </a:lnTo>
                <a:lnTo>
                  <a:pt x="3950863" y="4006983"/>
                </a:lnTo>
                <a:lnTo>
                  <a:pt x="0" y="4006983"/>
                </a:lnTo>
                <a:lnTo>
                  <a:pt x="0" y="0"/>
                </a:lnTo>
                <a:close/>
              </a:path>
            </a:pathLst>
          </a:custGeom>
          <a:blipFill>
            <a:blip r:embed="rId3"/>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41093" y="2700288"/>
            <a:ext cx="14118125" cy="6422517"/>
          </a:xfrm>
          <a:custGeom>
            <a:avLst/>
            <a:gdLst/>
            <a:ahLst/>
            <a:cxnLst/>
            <a:rect r="r" b="b" t="t" l="l"/>
            <a:pathLst>
              <a:path h="6422517" w="14118125">
                <a:moveTo>
                  <a:pt x="0" y="0"/>
                </a:moveTo>
                <a:lnTo>
                  <a:pt x="14118125" y="0"/>
                </a:lnTo>
                <a:lnTo>
                  <a:pt x="14118125" y="6422517"/>
                </a:lnTo>
                <a:lnTo>
                  <a:pt x="0" y="6422517"/>
                </a:lnTo>
                <a:lnTo>
                  <a:pt x="0" y="0"/>
                </a:lnTo>
                <a:close/>
              </a:path>
            </a:pathLst>
          </a:custGeom>
          <a:blipFill>
            <a:blip r:embed="rId2"/>
            <a:stretch>
              <a:fillRect l="-6711" t="-20217" r="0" b="0"/>
            </a:stretch>
          </a:blipFill>
        </p:spPr>
      </p:sp>
      <p:sp>
        <p:nvSpPr>
          <p:cNvPr name="TextBox 3" id="3"/>
          <p:cNvSpPr txBox="true"/>
          <p:nvPr/>
        </p:nvSpPr>
        <p:spPr>
          <a:xfrm rot="0">
            <a:off x="352231" y="643572"/>
            <a:ext cx="9299893" cy="1741805"/>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Editar arquivo I-Node</a:t>
            </a:r>
          </a:p>
        </p:txBody>
      </p:sp>
      <p:sp>
        <p:nvSpPr>
          <p:cNvPr name="TextBox 4" id="4"/>
          <p:cNvSpPr txBox="true"/>
          <p:nvPr/>
        </p:nvSpPr>
        <p:spPr>
          <a:xfrm rot="0">
            <a:off x="17407317" y="9522142"/>
            <a:ext cx="722471"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27</a:t>
            </a:r>
          </a:p>
        </p:txBody>
      </p:sp>
      <p:sp>
        <p:nvSpPr>
          <p:cNvPr name="Freeform 5" id="5"/>
          <p:cNvSpPr/>
          <p:nvPr/>
        </p:nvSpPr>
        <p:spPr>
          <a:xfrm flipH="false" flipV="false" rot="0">
            <a:off x="0" y="6280017"/>
            <a:ext cx="3950863" cy="4006983"/>
          </a:xfrm>
          <a:custGeom>
            <a:avLst/>
            <a:gdLst/>
            <a:ahLst/>
            <a:cxnLst/>
            <a:rect r="r" b="b" t="t" l="l"/>
            <a:pathLst>
              <a:path h="4006983" w="3950863">
                <a:moveTo>
                  <a:pt x="0" y="0"/>
                </a:moveTo>
                <a:lnTo>
                  <a:pt x="3950863" y="0"/>
                </a:lnTo>
                <a:lnTo>
                  <a:pt x="3950863" y="4006983"/>
                </a:lnTo>
                <a:lnTo>
                  <a:pt x="0" y="4006983"/>
                </a:lnTo>
                <a:lnTo>
                  <a:pt x="0" y="0"/>
                </a:lnTo>
                <a:close/>
              </a:path>
            </a:pathLst>
          </a:custGeom>
          <a:blipFill>
            <a:blip r:embed="rId3"/>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86360" y="315542"/>
            <a:ext cx="9782758" cy="9655915"/>
          </a:xfrm>
          <a:custGeom>
            <a:avLst/>
            <a:gdLst/>
            <a:ahLst/>
            <a:cxnLst/>
            <a:rect r="r" b="b" t="t" l="l"/>
            <a:pathLst>
              <a:path h="9655915" w="9782758">
                <a:moveTo>
                  <a:pt x="0" y="0"/>
                </a:moveTo>
                <a:lnTo>
                  <a:pt x="9782758" y="0"/>
                </a:lnTo>
                <a:lnTo>
                  <a:pt x="9782758" y="9655916"/>
                </a:lnTo>
                <a:lnTo>
                  <a:pt x="0" y="9655916"/>
                </a:lnTo>
                <a:lnTo>
                  <a:pt x="0" y="0"/>
                </a:lnTo>
                <a:close/>
              </a:path>
            </a:pathLst>
          </a:custGeom>
          <a:blipFill>
            <a:blip r:embed="rId2"/>
            <a:stretch>
              <a:fillRect l="0" t="0" r="0" b="0"/>
            </a:stretch>
          </a:blipFill>
        </p:spPr>
      </p:sp>
      <p:sp>
        <p:nvSpPr>
          <p:cNvPr name="TextBox 3" id="3"/>
          <p:cNvSpPr txBox="true"/>
          <p:nvPr/>
        </p:nvSpPr>
        <p:spPr>
          <a:xfrm rot="0">
            <a:off x="352231" y="643572"/>
            <a:ext cx="5964199" cy="3437255"/>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Editar arquivo-</a:t>
            </a:r>
          </a:p>
          <a:p>
            <a:pPr algn="l">
              <a:lnSpc>
                <a:spcPts val="6699"/>
              </a:lnSpc>
            </a:pPr>
            <a:r>
              <a:rPr lang="en-US" sz="6699" spc="-66">
                <a:solidFill>
                  <a:srgbClr val="FF8E4F"/>
                </a:solidFill>
                <a:latin typeface="Open Sauce Semi-Bold"/>
              </a:rPr>
              <a:t>tabela de blocos livres</a:t>
            </a:r>
          </a:p>
        </p:txBody>
      </p:sp>
      <p:sp>
        <p:nvSpPr>
          <p:cNvPr name="TextBox 4" id="4"/>
          <p:cNvSpPr txBox="true"/>
          <p:nvPr/>
        </p:nvSpPr>
        <p:spPr>
          <a:xfrm rot="0">
            <a:off x="17395331" y="9522142"/>
            <a:ext cx="746443"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28</a:t>
            </a:r>
          </a:p>
        </p:txBody>
      </p:sp>
      <p:sp>
        <p:nvSpPr>
          <p:cNvPr name="Freeform 5" id="5"/>
          <p:cNvSpPr/>
          <p:nvPr/>
        </p:nvSpPr>
        <p:spPr>
          <a:xfrm flipH="false" flipV="false" rot="0">
            <a:off x="0" y="6280017"/>
            <a:ext cx="3950863" cy="4006983"/>
          </a:xfrm>
          <a:custGeom>
            <a:avLst/>
            <a:gdLst/>
            <a:ahLst/>
            <a:cxnLst/>
            <a:rect r="r" b="b" t="t" l="l"/>
            <a:pathLst>
              <a:path h="4006983" w="3950863">
                <a:moveTo>
                  <a:pt x="0" y="0"/>
                </a:moveTo>
                <a:lnTo>
                  <a:pt x="3950863" y="0"/>
                </a:lnTo>
                <a:lnTo>
                  <a:pt x="3950863" y="4006983"/>
                </a:lnTo>
                <a:lnTo>
                  <a:pt x="0" y="4006983"/>
                </a:lnTo>
                <a:lnTo>
                  <a:pt x="0" y="0"/>
                </a:lnTo>
                <a:close/>
              </a:path>
            </a:pathLst>
          </a:custGeom>
          <a:blipFill>
            <a:blip r:embed="rId3"/>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036511" y="202758"/>
            <a:ext cx="10300373" cy="9619241"/>
          </a:xfrm>
          <a:custGeom>
            <a:avLst/>
            <a:gdLst/>
            <a:ahLst/>
            <a:cxnLst/>
            <a:rect r="r" b="b" t="t" l="l"/>
            <a:pathLst>
              <a:path h="9619241" w="10300373">
                <a:moveTo>
                  <a:pt x="0" y="0"/>
                </a:moveTo>
                <a:lnTo>
                  <a:pt x="10300373" y="0"/>
                </a:lnTo>
                <a:lnTo>
                  <a:pt x="10300373" y="9619242"/>
                </a:lnTo>
                <a:lnTo>
                  <a:pt x="0" y="9619242"/>
                </a:lnTo>
                <a:lnTo>
                  <a:pt x="0" y="0"/>
                </a:lnTo>
                <a:close/>
              </a:path>
            </a:pathLst>
          </a:custGeom>
          <a:blipFill>
            <a:blip r:embed="rId2"/>
            <a:stretch>
              <a:fillRect l="0" t="0" r="0" b="0"/>
            </a:stretch>
          </a:blipFill>
        </p:spPr>
      </p:sp>
      <p:sp>
        <p:nvSpPr>
          <p:cNvPr name="TextBox 3" id="3"/>
          <p:cNvSpPr txBox="true"/>
          <p:nvPr/>
        </p:nvSpPr>
        <p:spPr>
          <a:xfrm rot="0">
            <a:off x="352231" y="643572"/>
            <a:ext cx="5964199" cy="3437255"/>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Remover arquivo -</a:t>
            </a:r>
          </a:p>
          <a:p>
            <a:pPr algn="l">
              <a:lnSpc>
                <a:spcPts val="6699"/>
              </a:lnSpc>
            </a:pPr>
            <a:r>
              <a:rPr lang="en-US" sz="6699" spc="-66">
                <a:solidFill>
                  <a:srgbClr val="FF8E4F"/>
                </a:solidFill>
                <a:latin typeface="Open Sauce Semi-Bold"/>
              </a:rPr>
              <a:t>I-Node</a:t>
            </a:r>
          </a:p>
        </p:txBody>
      </p:sp>
      <p:sp>
        <p:nvSpPr>
          <p:cNvPr name="TextBox 4" id="4"/>
          <p:cNvSpPr txBox="true"/>
          <p:nvPr/>
        </p:nvSpPr>
        <p:spPr>
          <a:xfrm rot="0">
            <a:off x="17394140" y="9522142"/>
            <a:ext cx="748824"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29</a:t>
            </a:r>
          </a:p>
        </p:txBody>
      </p:sp>
      <p:sp>
        <p:nvSpPr>
          <p:cNvPr name="Freeform 5" id="5"/>
          <p:cNvSpPr/>
          <p:nvPr/>
        </p:nvSpPr>
        <p:spPr>
          <a:xfrm flipH="false" flipV="false" rot="0">
            <a:off x="0" y="6280017"/>
            <a:ext cx="3950863" cy="4006983"/>
          </a:xfrm>
          <a:custGeom>
            <a:avLst/>
            <a:gdLst/>
            <a:ahLst/>
            <a:cxnLst/>
            <a:rect r="r" b="b" t="t" l="l"/>
            <a:pathLst>
              <a:path h="4006983" w="3950863">
                <a:moveTo>
                  <a:pt x="0" y="0"/>
                </a:moveTo>
                <a:lnTo>
                  <a:pt x="3950863" y="0"/>
                </a:lnTo>
                <a:lnTo>
                  <a:pt x="3950863" y="4006983"/>
                </a:lnTo>
                <a:lnTo>
                  <a:pt x="0" y="4006983"/>
                </a:lnTo>
                <a:lnTo>
                  <a:pt x="0" y="0"/>
                </a:lnTo>
                <a:close/>
              </a:path>
            </a:pathLst>
          </a:custGeom>
          <a:blipFill>
            <a:blip r:embed="rId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514463" y="4464378"/>
            <a:ext cx="6932299" cy="1348718"/>
          </a:xfrm>
          <a:prstGeom prst="rect">
            <a:avLst/>
          </a:prstGeom>
        </p:spPr>
        <p:txBody>
          <a:bodyPr anchor="t" rtlCol="false" tIns="0" lIns="0" bIns="0" rIns="0">
            <a:spAutoFit/>
          </a:bodyPr>
          <a:lstStyle/>
          <a:p>
            <a:pPr algn="l">
              <a:lnSpc>
                <a:spcPts val="10621"/>
              </a:lnSpc>
            </a:pPr>
            <a:r>
              <a:rPr lang="en-US" sz="8851">
                <a:solidFill>
                  <a:srgbClr val="828282"/>
                </a:solidFill>
                <a:latin typeface="Open Sauce Heavy"/>
              </a:rPr>
              <a:t>Referências</a:t>
            </a:r>
          </a:p>
        </p:txBody>
      </p:sp>
      <p:sp>
        <p:nvSpPr>
          <p:cNvPr name="TextBox 3" id="3"/>
          <p:cNvSpPr txBox="true"/>
          <p:nvPr/>
        </p:nvSpPr>
        <p:spPr>
          <a:xfrm rot="0">
            <a:off x="9345211" y="4476599"/>
            <a:ext cx="8274723" cy="1490345"/>
          </a:xfrm>
          <a:prstGeom prst="rect">
            <a:avLst/>
          </a:prstGeom>
        </p:spPr>
        <p:txBody>
          <a:bodyPr anchor="t" rtlCol="false" tIns="0" lIns="0" bIns="0" rIns="0">
            <a:spAutoFit/>
          </a:bodyPr>
          <a:lstStyle/>
          <a:p>
            <a:pPr algn="l" marL="539749" indent="-269875" lvl="1">
              <a:lnSpc>
                <a:spcPts val="3999"/>
              </a:lnSpc>
              <a:buFont typeface="Arial"/>
              <a:buChar char="•"/>
            </a:pPr>
            <a:r>
              <a:rPr lang="en-US" sz="2499">
                <a:solidFill>
                  <a:srgbClr val="FFFFFF"/>
                </a:solidFill>
                <a:latin typeface="Open Sauce"/>
              </a:rPr>
              <a:t>Os sistemas são baseados em recursos não implementados na disciplina  até então</a:t>
            </a:r>
          </a:p>
          <a:p>
            <a:pPr algn="l" marL="539749" indent="-269875" lvl="1">
              <a:lnSpc>
                <a:spcPts val="3999"/>
              </a:lnSpc>
              <a:buFont typeface="Arial"/>
              <a:buChar char="•"/>
            </a:pPr>
            <a:r>
              <a:rPr lang="en-US" sz="2499">
                <a:solidFill>
                  <a:srgbClr val="FFFFFF"/>
                </a:solidFill>
                <a:latin typeface="Open Sauce"/>
              </a:rPr>
              <a:t>Documentação bibiloteca Tkinter</a:t>
            </a:r>
          </a:p>
        </p:txBody>
      </p:sp>
      <p:sp>
        <p:nvSpPr>
          <p:cNvPr name="AutoShape 4" id="4"/>
          <p:cNvSpPr/>
          <p:nvPr/>
        </p:nvSpPr>
        <p:spPr>
          <a:xfrm rot="-5400000">
            <a:off x="2240176" y="5524030"/>
            <a:ext cx="11067109" cy="0"/>
          </a:xfrm>
          <a:prstGeom prst="line">
            <a:avLst/>
          </a:prstGeom>
          <a:ln cap="rnd" w="19050">
            <a:solidFill>
              <a:srgbClr val="393939"/>
            </a:solidFill>
            <a:prstDash val="solid"/>
            <a:headEnd type="none" len="sm" w="sm"/>
            <a:tailEnd type="none" len="sm" w="sm"/>
          </a:ln>
        </p:spPr>
      </p:sp>
      <p:sp>
        <p:nvSpPr>
          <p:cNvPr name="TextBox 5" id="5"/>
          <p:cNvSpPr txBox="true"/>
          <p:nvPr/>
        </p:nvSpPr>
        <p:spPr>
          <a:xfrm rot="0">
            <a:off x="17578449" y="9522142"/>
            <a:ext cx="380206"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FFFFFF"/>
                </a:solidFill>
                <a:latin typeface="Open Sauce Semi-Bold"/>
              </a:rPr>
              <a:t>3</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374418" y="1028700"/>
            <a:ext cx="12055094" cy="8077924"/>
          </a:xfrm>
          <a:custGeom>
            <a:avLst/>
            <a:gdLst/>
            <a:ahLst/>
            <a:cxnLst/>
            <a:rect r="r" b="b" t="t" l="l"/>
            <a:pathLst>
              <a:path h="8077924" w="12055094">
                <a:moveTo>
                  <a:pt x="0" y="0"/>
                </a:moveTo>
                <a:lnTo>
                  <a:pt x="12055093" y="0"/>
                </a:lnTo>
                <a:lnTo>
                  <a:pt x="12055093" y="8077924"/>
                </a:lnTo>
                <a:lnTo>
                  <a:pt x="0" y="8077924"/>
                </a:lnTo>
                <a:lnTo>
                  <a:pt x="0" y="0"/>
                </a:lnTo>
                <a:close/>
              </a:path>
            </a:pathLst>
          </a:custGeom>
          <a:blipFill>
            <a:blip r:embed="rId2"/>
            <a:stretch>
              <a:fillRect l="0" t="0" r="0" b="0"/>
            </a:stretch>
          </a:blipFill>
        </p:spPr>
      </p:sp>
      <p:sp>
        <p:nvSpPr>
          <p:cNvPr name="TextBox 3" id="3"/>
          <p:cNvSpPr txBox="true"/>
          <p:nvPr/>
        </p:nvSpPr>
        <p:spPr>
          <a:xfrm rot="0">
            <a:off x="352231" y="643572"/>
            <a:ext cx="5964199" cy="5132705"/>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Remover arquivo -</a:t>
            </a:r>
          </a:p>
          <a:p>
            <a:pPr algn="l">
              <a:lnSpc>
                <a:spcPts val="6699"/>
              </a:lnSpc>
            </a:pPr>
            <a:r>
              <a:rPr lang="en-US" sz="6699" spc="-66">
                <a:solidFill>
                  <a:srgbClr val="FF8E4F"/>
                </a:solidFill>
                <a:latin typeface="Open Sauce Semi-Bold"/>
              </a:rPr>
              <a:t>tabela de blocos livres</a:t>
            </a:r>
          </a:p>
          <a:p>
            <a:pPr algn="l">
              <a:lnSpc>
                <a:spcPts val="6699"/>
              </a:lnSpc>
            </a:pPr>
          </a:p>
        </p:txBody>
      </p:sp>
      <p:sp>
        <p:nvSpPr>
          <p:cNvPr name="TextBox 4" id="4"/>
          <p:cNvSpPr txBox="true"/>
          <p:nvPr/>
        </p:nvSpPr>
        <p:spPr>
          <a:xfrm rot="0">
            <a:off x="17389140" y="9522142"/>
            <a:ext cx="758825"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30</a:t>
            </a:r>
          </a:p>
        </p:txBody>
      </p:sp>
      <p:sp>
        <p:nvSpPr>
          <p:cNvPr name="Freeform 5" id="5"/>
          <p:cNvSpPr/>
          <p:nvPr/>
        </p:nvSpPr>
        <p:spPr>
          <a:xfrm flipH="false" flipV="false" rot="0">
            <a:off x="0" y="6280017"/>
            <a:ext cx="3950863" cy="4006983"/>
          </a:xfrm>
          <a:custGeom>
            <a:avLst/>
            <a:gdLst/>
            <a:ahLst/>
            <a:cxnLst/>
            <a:rect r="r" b="b" t="t" l="l"/>
            <a:pathLst>
              <a:path h="4006983" w="3950863">
                <a:moveTo>
                  <a:pt x="0" y="0"/>
                </a:moveTo>
                <a:lnTo>
                  <a:pt x="3950863" y="0"/>
                </a:lnTo>
                <a:lnTo>
                  <a:pt x="3950863" y="4006983"/>
                </a:lnTo>
                <a:lnTo>
                  <a:pt x="0" y="4006983"/>
                </a:lnTo>
                <a:lnTo>
                  <a:pt x="0" y="0"/>
                </a:lnTo>
                <a:close/>
              </a:path>
            </a:pathLst>
          </a:custGeom>
          <a:blipFill>
            <a:blip r:embed="rId3"/>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38163" y="629171"/>
            <a:ext cx="10621137" cy="9028659"/>
          </a:xfrm>
          <a:custGeom>
            <a:avLst/>
            <a:gdLst/>
            <a:ahLst/>
            <a:cxnLst/>
            <a:rect r="r" b="b" t="t" l="l"/>
            <a:pathLst>
              <a:path h="9028659" w="10621137">
                <a:moveTo>
                  <a:pt x="0" y="0"/>
                </a:moveTo>
                <a:lnTo>
                  <a:pt x="10621137" y="0"/>
                </a:lnTo>
                <a:lnTo>
                  <a:pt x="10621137" y="9028658"/>
                </a:lnTo>
                <a:lnTo>
                  <a:pt x="0" y="9028658"/>
                </a:lnTo>
                <a:lnTo>
                  <a:pt x="0" y="0"/>
                </a:lnTo>
                <a:close/>
              </a:path>
            </a:pathLst>
          </a:custGeom>
          <a:blipFill>
            <a:blip r:embed="rId2"/>
            <a:stretch>
              <a:fillRect l="0" t="0" r="0" b="0"/>
            </a:stretch>
          </a:blipFill>
        </p:spPr>
      </p:sp>
      <p:sp>
        <p:nvSpPr>
          <p:cNvPr name="TextBox 3" id="3"/>
          <p:cNvSpPr txBox="true"/>
          <p:nvPr/>
        </p:nvSpPr>
        <p:spPr>
          <a:xfrm rot="0">
            <a:off x="352231" y="643573"/>
            <a:ext cx="5964199" cy="1741805"/>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Criar diretório</a:t>
            </a:r>
          </a:p>
        </p:txBody>
      </p:sp>
      <p:sp>
        <p:nvSpPr>
          <p:cNvPr name="TextBox 4" id="4"/>
          <p:cNvSpPr txBox="true"/>
          <p:nvPr/>
        </p:nvSpPr>
        <p:spPr>
          <a:xfrm rot="0">
            <a:off x="17455735" y="9522142"/>
            <a:ext cx="625634"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31</a:t>
            </a:r>
          </a:p>
        </p:txBody>
      </p:sp>
      <p:sp>
        <p:nvSpPr>
          <p:cNvPr name="Freeform 5" id="5"/>
          <p:cNvSpPr/>
          <p:nvPr/>
        </p:nvSpPr>
        <p:spPr>
          <a:xfrm flipH="false" flipV="false" rot="0">
            <a:off x="0" y="6280017"/>
            <a:ext cx="3950863" cy="4006983"/>
          </a:xfrm>
          <a:custGeom>
            <a:avLst/>
            <a:gdLst/>
            <a:ahLst/>
            <a:cxnLst/>
            <a:rect r="r" b="b" t="t" l="l"/>
            <a:pathLst>
              <a:path h="4006983" w="3950863">
                <a:moveTo>
                  <a:pt x="0" y="0"/>
                </a:moveTo>
                <a:lnTo>
                  <a:pt x="3950863" y="0"/>
                </a:lnTo>
                <a:lnTo>
                  <a:pt x="3950863" y="4006983"/>
                </a:lnTo>
                <a:lnTo>
                  <a:pt x="0" y="4006983"/>
                </a:lnTo>
                <a:lnTo>
                  <a:pt x="0" y="0"/>
                </a:lnTo>
                <a:close/>
              </a:path>
            </a:pathLst>
          </a:custGeom>
          <a:blipFill>
            <a:blip r:embed="rId3"/>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39209" y="519747"/>
            <a:ext cx="10907511" cy="9270697"/>
          </a:xfrm>
          <a:custGeom>
            <a:avLst/>
            <a:gdLst/>
            <a:ahLst/>
            <a:cxnLst/>
            <a:rect r="r" b="b" t="t" l="l"/>
            <a:pathLst>
              <a:path h="9270697" w="10907511">
                <a:moveTo>
                  <a:pt x="0" y="0"/>
                </a:moveTo>
                <a:lnTo>
                  <a:pt x="10907511" y="0"/>
                </a:lnTo>
                <a:lnTo>
                  <a:pt x="10907511" y="9270697"/>
                </a:lnTo>
                <a:lnTo>
                  <a:pt x="0" y="9270697"/>
                </a:lnTo>
                <a:lnTo>
                  <a:pt x="0" y="0"/>
                </a:lnTo>
                <a:close/>
              </a:path>
            </a:pathLst>
          </a:custGeom>
          <a:blipFill>
            <a:blip r:embed="rId2"/>
            <a:stretch>
              <a:fillRect l="0" t="0" r="0" b="0"/>
            </a:stretch>
          </a:blipFill>
        </p:spPr>
      </p:sp>
      <p:sp>
        <p:nvSpPr>
          <p:cNvPr name="TextBox 3" id="3"/>
          <p:cNvSpPr txBox="true"/>
          <p:nvPr/>
        </p:nvSpPr>
        <p:spPr>
          <a:xfrm rot="0">
            <a:off x="352231" y="643572"/>
            <a:ext cx="5964199" cy="3437255"/>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Remover diretório -</a:t>
            </a:r>
          </a:p>
          <a:p>
            <a:pPr algn="l">
              <a:lnSpc>
                <a:spcPts val="6699"/>
              </a:lnSpc>
            </a:pPr>
            <a:r>
              <a:rPr lang="en-US" sz="6699" spc="-66">
                <a:solidFill>
                  <a:srgbClr val="FF8E4F"/>
                </a:solidFill>
                <a:latin typeface="Open Sauce Semi-Bold"/>
              </a:rPr>
              <a:t>I-Node</a:t>
            </a:r>
          </a:p>
        </p:txBody>
      </p:sp>
      <p:sp>
        <p:nvSpPr>
          <p:cNvPr name="TextBox 4" id="4"/>
          <p:cNvSpPr txBox="true"/>
          <p:nvPr/>
        </p:nvSpPr>
        <p:spPr>
          <a:xfrm rot="0">
            <a:off x="17393267" y="9522142"/>
            <a:ext cx="750570"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32</a:t>
            </a:r>
          </a:p>
        </p:txBody>
      </p:sp>
      <p:sp>
        <p:nvSpPr>
          <p:cNvPr name="Freeform 5" id="5"/>
          <p:cNvSpPr/>
          <p:nvPr/>
        </p:nvSpPr>
        <p:spPr>
          <a:xfrm flipH="false" flipV="false" rot="0">
            <a:off x="0" y="6280017"/>
            <a:ext cx="3950863" cy="4006983"/>
          </a:xfrm>
          <a:custGeom>
            <a:avLst/>
            <a:gdLst/>
            <a:ahLst/>
            <a:cxnLst/>
            <a:rect r="r" b="b" t="t" l="l"/>
            <a:pathLst>
              <a:path h="4006983" w="3950863">
                <a:moveTo>
                  <a:pt x="0" y="0"/>
                </a:moveTo>
                <a:lnTo>
                  <a:pt x="3950863" y="0"/>
                </a:lnTo>
                <a:lnTo>
                  <a:pt x="3950863" y="4006983"/>
                </a:lnTo>
                <a:lnTo>
                  <a:pt x="0" y="4006983"/>
                </a:lnTo>
                <a:lnTo>
                  <a:pt x="0" y="0"/>
                </a:lnTo>
                <a:close/>
              </a:path>
            </a:pathLst>
          </a:custGeom>
          <a:blipFill>
            <a:blip r:embed="rId3"/>
            <a:stretch>
              <a:fillRect l="0" t="0" r="0" b="0"/>
            </a:stretch>
          </a:blipFill>
        </p:spPr>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764512" y="849231"/>
            <a:ext cx="12119383" cy="8588539"/>
          </a:xfrm>
          <a:custGeom>
            <a:avLst/>
            <a:gdLst/>
            <a:ahLst/>
            <a:cxnLst/>
            <a:rect r="r" b="b" t="t" l="l"/>
            <a:pathLst>
              <a:path h="8588539" w="12119383">
                <a:moveTo>
                  <a:pt x="0" y="0"/>
                </a:moveTo>
                <a:lnTo>
                  <a:pt x="12119382" y="0"/>
                </a:lnTo>
                <a:lnTo>
                  <a:pt x="12119382" y="8588538"/>
                </a:lnTo>
                <a:lnTo>
                  <a:pt x="0" y="8588538"/>
                </a:lnTo>
                <a:lnTo>
                  <a:pt x="0" y="0"/>
                </a:lnTo>
                <a:close/>
              </a:path>
            </a:pathLst>
          </a:custGeom>
          <a:blipFill>
            <a:blip r:embed="rId2"/>
            <a:stretch>
              <a:fillRect l="0" t="0" r="0" b="0"/>
            </a:stretch>
          </a:blipFill>
        </p:spPr>
      </p:sp>
      <p:sp>
        <p:nvSpPr>
          <p:cNvPr name="TextBox 3" id="3"/>
          <p:cNvSpPr txBox="true"/>
          <p:nvPr/>
        </p:nvSpPr>
        <p:spPr>
          <a:xfrm rot="0">
            <a:off x="352231" y="643572"/>
            <a:ext cx="5964199" cy="428498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Remover diretório -</a:t>
            </a:r>
          </a:p>
          <a:p>
            <a:pPr algn="l">
              <a:lnSpc>
                <a:spcPts val="6699"/>
              </a:lnSpc>
            </a:pPr>
            <a:r>
              <a:rPr lang="en-US" sz="6699" spc="-66">
                <a:solidFill>
                  <a:srgbClr val="FF8E4F"/>
                </a:solidFill>
                <a:latin typeface="Open Sauce Semi-Bold"/>
              </a:rPr>
              <a:t>tabelas de blocos livres</a:t>
            </a:r>
          </a:p>
        </p:txBody>
      </p:sp>
      <p:sp>
        <p:nvSpPr>
          <p:cNvPr name="TextBox 4" id="4"/>
          <p:cNvSpPr txBox="true"/>
          <p:nvPr/>
        </p:nvSpPr>
        <p:spPr>
          <a:xfrm rot="0">
            <a:off x="17389457" y="9522142"/>
            <a:ext cx="758190"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33</a:t>
            </a:r>
          </a:p>
        </p:txBody>
      </p:sp>
      <p:sp>
        <p:nvSpPr>
          <p:cNvPr name="Freeform 5" id="5"/>
          <p:cNvSpPr/>
          <p:nvPr/>
        </p:nvSpPr>
        <p:spPr>
          <a:xfrm flipH="false" flipV="false" rot="0">
            <a:off x="0" y="6280017"/>
            <a:ext cx="3950863" cy="4006983"/>
          </a:xfrm>
          <a:custGeom>
            <a:avLst/>
            <a:gdLst/>
            <a:ahLst/>
            <a:cxnLst/>
            <a:rect r="r" b="b" t="t" l="l"/>
            <a:pathLst>
              <a:path h="4006983" w="3950863">
                <a:moveTo>
                  <a:pt x="0" y="0"/>
                </a:moveTo>
                <a:lnTo>
                  <a:pt x="3950863" y="0"/>
                </a:lnTo>
                <a:lnTo>
                  <a:pt x="3950863" y="4006983"/>
                </a:lnTo>
                <a:lnTo>
                  <a:pt x="0" y="4006983"/>
                </a:lnTo>
                <a:lnTo>
                  <a:pt x="0" y="0"/>
                </a:lnTo>
                <a:close/>
              </a:path>
            </a:pathLst>
          </a:custGeom>
          <a:blipFill>
            <a:blip r:embed="rId3"/>
            <a:stretch>
              <a:fillRect l="0" t="0" r="0" b="0"/>
            </a:stretch>
          </a:blipFill>
        </p:spPr>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567490" y="671323"/>
            <a:ext cx="10370652" cy="8944354"/>
          </a:xfrm>
          <a:custGeom>
            <a:avLst/>
            <a:gdLst/>
            <a:ahLst/>
            <a:cxnLst/>
            <a:rect r="r" b="b" t="t" l="l"/>
            <a:pathLst>
              <a:path h="8944354" w="10370652">
                <a:moveTo>
                  <a:pt x="0" y="0"/>
                </a:moveTo>
                <a:lnTo>
                  <a:pt x="10370652" y="0"/>
                </a:lnTo>
                <a:lnTo>
                  <a:pt x="10370652" y="8944354"/>
                </a:lnTo>
                <a:lnTo>
                  <a:pt x="0" y="8944354"/>
                </a:lnTo>
                <a:lnTo>
                  <a:pt x="0" y="0"/>
                </a:lnTo>
                <a:close/>
              </a:path>
            </a:pathLst>
          </a:custGeom>
          <a:blipFill>
            <a:blip r:embed="rId2"/>
            <a:stretch>
              <a:fillRect l="0" t="0" r="0" b="0"/>
            </a:stretch>
          </a:blipFill>
        </p:spPr>
      </p:sp>
      <p:sp>
        <p:nvSpPr>
          <p:cNvPr name="TextBox 3" id="3"/>
          <p:cNvSpPr txBox="true"/>
          <p:nvPr/>
        </p:nvSpPr>
        <p:spPr>
          <a:xfrm rot="0">
            <a:off x="352231" y="643572"/>
            <a:ext cx="5964199" cy="258953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Abrir diretório -</a:t>
            </a:r>
          </a:p>
          <a:p>
            <a:pPr algn="l">
              <a:lnSpc>
                <a:spcPts val="6699"/>
              </a:lnSpc>
            </a:pPr>
            <a:r>
              <a:rPr lang="en-US" sz="6699" spc="-66">
                <a:solidFill>
                  <a:srgbClr val="FF8E4F"/>
                </a:solidFill>
                <a:latin typeface="Open Sauce Semi-Bold"/>
              </a:rPr>
              <a:t>I-Node</a:t>
            </a:r>
          </a:p>
        </p:txBody>
      </p:sp>
      <p:sp>
        <p:nvSpPr>
          <p:cNvPr name="TextBox 4" id="4"/>
          <p:cNvSpPr txBox="true"/>
          <p:nvPr/>
        </p:nvSpPr>
        <p:spPr>
          <a:xfrm rot="0">
            <a:off x="17390886" y="9522142"/>
            <a:ext cx="755333"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34</a:t>
            </a:r>
          </a:p>
        </p:txBody>
      </p:sp>
      <p:sp>
        <p:nvSpPr>
          <p:cNvPr name="Freeform 5" id="5"/>
          <p:cNvSpPr/>
          <p:nvPr/>
        </p:nvSpPr>
        <p:spPr>
          <a:xfrm flipH="false" flipV="false" rot="0">
            <a:off x="0" y="6280017"/>
            <a:ext cx="3950863" cy="4006983"/>
          </a:xfrm>
          <a:custGeom>
            <a:avLst/>
            <a:gdLst/>
            <a:ahLst/>
            <a:cxnLst/>
            <a:rect r="r" b="b" t="t" l="l"/>
            <a:pathLst>
              <a:path h="4006983" w="3950863">
                <a:moveTo>
                  <a:pt x="0" y="0"/>
                </a:moveTo>
                <a:lnTo>
                  <a:pt x="3950863" y="0"/>
                </a:lnTo>
                <a:lnTo>
                  <a:pt x="3950863" y="4006983"/>
                </a:lnTo>
                <a:lnTo>
                  <a:pt x="0" y="4006983"/>
                </a:lnTo>
                <a:lnTo>
                  <a:pt x="0" y="0"/>
                </a:lnTo>
                <a:close/>
              </a:path>
            </a:pathLst>
          </a:custGeom>
          <a:blipFill>
            <a:blip r:embed="rId3"/>
            <a:stretch>
              <a:fillRect l="0" t="0" r="0" b="0"/>
            </a:stretch>
          </a:blipFill>
        </p:spPr>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16429" y="1028700"/>
            <a:ext cx="10801004" cy="7949764"/>
          </a:xfrm>
          <a:custGeom>
            <a:avLst/>
            <a:gdLst/>
            <a:ahLst/>
            <a:cxnLst/>
            <a:rect r="r" b="b" t="t" l="l"/>
            <a:pathLst>
              <a:path h="7949764" w="10801004">
                <a:moveTo>
                  <a:pt x="0" y="0"/>
                </a:moveTo>
                <a:lnTo>
                  <a:pt x="10801005" y="0"/>
                </a:lnTo>
                <a:lnTo>
                  <a:pt x="10801005" y="7949764"/>
                </a:lnTo>
                <a:lnTo>
                  <a:pt x="0" y="7949764"/>
                </a:lnTo>
                <a:lnTo>
                  <a:pt x="0" y="0"/>
                </a:lnTo>
                <a:close/>
              </a:path>
            </a:pathLst>
          </a:custGeom>
          <a:blipFill>
            <a:blip r:embed="rId2"/>
            <a:stretch>
              <a:fillRect l="0" t="0" r="0" b="0"/>
            </a:stretch>
          </a:blipFill>
        </p:spPr>
      </p:sp>
      <p:sp>
        <p:nvSpPr>
          <p:cNvPr name="TextBox 3" id="3"/>
          <p:cNvSpPr txBox="true"/>
          <p:nvPr/>
        </p:nvSpPr>
        <p:spPr>
          <a:xfrm rot="0">
            <a:off x="352231" y="643572"/>
            <a:ext cx="5964199" cy="3437255"/>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Abrir diretório -</a:t>
            </a:r>
          </a:p>
          <a:p>
            <a:pPr algn="l">
              <a:lnSpc>
                <a:spcPts val="6699"/>
              </a:lnSpc>
            </a:pPr>
            <a:r>
              <a:rPr lang="en-US" sz="6699" spc="-66">
                <a:solidFill>
                  <a:srgbClr val="FF8E4F"/>
                </a:solidFill>
                <a:latin typeface="Open Sauce Semi-Bold"/>
              </a:rPr>
              <a:t>tabela de blocos livres</a:t>
            </a:r>
          </a:p>
        </p:txBody>
      </p:sp>
      <p:sp>
        <p:nvSpPr>
          <p:cNvPr name="TextBox 4" id="4"/>
          <p:cNvSpPr txBox="true"/>
          <p:nvPr/>
        </p:nvSpPr>
        <p:spPr>
          <a:xfrm rot="0">
            <a:off x="17391759" y="9522142"/>
            <a:ext cx="753586"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35</a:t>
            </a:r>
          </a:p>
        </p:txBody>
      </p:sp>
      <p:sp>
        <p:nvSpPr>
          <p:cNvPr name="Freeform 5" id="5"/>
          <p:cNvSpPr/>
          <p:nvPr/>
        </p:nvSpPr>
        <p:spPr>
          <a:xfrm flipH="false" flipV="false" rot="0">
            <a:off x="0" y="6280017"/>
            <a:ext cx="3950863" cy="4006983"/>
          </a:xfrm>
          <a:custGeom>
            <a:avLst/>
            <a:gdLst/>
            <a:ahLst/>
            <a:cxnLst/>
            <a:rect r="r" b="b" t="t" l="l"/>
            <a:pathLst>
              <a:path h="4006983" w="3950863">
                <a:moveTo>
                  <a:pt x="0" y="0"/>
                </a:moveTo>
                <a:lnTo>
                  <a:pt x="3950863" y="0"/>
                </a:lnTo>
                <a:lnTo>
                  <a:pt x="3950863" y="4006983"/>
                </a:lnTo>
                <a:lnTo>
                  <a:pt x="0" y="4006983"/>
                </a:lnTo>
                <a:lnTo>
                  <a:pt x="0" y="0"/>
                </a:lnTo>
                <a:close/>
              </a:path>
            </a:pathLst>
          </a:custGeom>
          <a:blipFill>
            <a:blip r:embed="rId3"/>
            <a:stretch>
              <a:fillRect l="0" t="0" r="0" b="0"/>
            </a:stretch>
          </a:blipFill>
        </p:spPr>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78458" y="2880159"/>
            <a:ext cx="5731083" cy="6378141"/>
          </a:xfrm>
          <a:custGeom>
            <a:avLst/>
            <a:gdLst/>
            <a:ahLst/>
            <a:cxnLst/>
            <a:rect r="r" b="b" t="t" l="l"/>
            <a:pathLst>
              <a:path h="6378141" w="5731083">
                <a:moveTo>
                  <a:pt x="0" y="0"/>
                </a:moveTo>
                <a:lnTo>
                  <a:pt x="5731084" y="0"/>
                </a:lnTo>
                <a:lnTo>
                  <a:pt x="5731084" y="6378141"/>
                </a:lnTo>
                <a:lnTo>
                  <a:pt x="0" y="6378141"/>
                </a:lnTo>
                <a:lnTo>
                  <a:pt x="0" y="0"/>
                </a:lnTo>
                <a:close/>
              </a:path>
            </a:pathLst>
          </a:custGeom>
          <a:blipFill>
            <a:blip r:embed="rId2"/>
            <a:stretch>
              <a:fillRect l="0" t="0" r="0" b="0"/>
            </a:stretch>
          </a:blipFill>
        </p:spPr>
      </p:sp>
      <p:sp>
        <p:nvSpPr>
          <p:cNvPr name="TextBox 3" id="3"/>
          <p:cNvSpPr txBox="true"/>
          <p:nvPr/>
        </p:nvSpPr>
        <p:spPr>
          <a:xfrm rot="0">
            <a:off x="352231" y="643573"/>
            <a:ext cx="8460138" cy="1741805"/>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Diretório Anterior/Voltar</a:t>
            </a:r>
          </a:p>
        </p:txBody>
      </p:sp>
      <p:sp>
        <p:nvSpPr>
          <p:cNvPr name="TextBox 4" id="4"/>
          <p:cNvSpPr txBox="true"/>
          <p:nvPr/>
        </p:nvSpPr>
        <p:spPr>
          <a:xfrm rot="0">
            <a:off x="17390330" y="9522142"/>
            <a:ext cx="756444"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36</a:t>
            </a:r>
          </a:p>
        </p:txBody>
      </p:sp>
      <p:sp>
        <p:nvSpPr>
          <p:cNvPr name="Freeform 5" id="5"/>
          <p:cNvSpPr/>
          <p:nvPr/>
        </p:nvSpPr>
        <p:spPr>
          <a:xfrm flipH="false" flipV="false" rot="0">
            <a:off x="0" y="6280017"/>
            <a:ext cx="3950863" cy="4006983"/>
          </a:xfrm>
          <a:custGeom>
            <a:avLst/>
            <a:gdLst/>
            <a:ahLst/>
            <a:cxnLst/>
            <a:rect r="r" b="b" t="t" l="l"/>
            <a:pathLst>
              <a:path h="4006983" w="3950863">
                <a:moveTo>
                  <a:pt x="0" y="0"/>
                </a:moveTo>
                <a:lnTo>
                  <a:pt x="3950863" y="0"/>
                </a:lnTo>
                <a:lnTo>
                  <a:pt x="3950863" y="4006983"/>
                </a:lnTo>
                <a:lnTo>
                  <a:pt x="0" y="4006983"/>
                </a:lnTo>
                <a:lnTo>
                  <a:pt x="0" y="0"/>
                </a:lnTo>
                <a:close/>
              </a:path>
            </a:pathLst>
          </a:custGeom>
          <a:blipFill>
            <a:blip r:embed="rId3"/>
            <a:stretch>
              <a:fillRect l="0" t="0" r="0" b="0"/>
            </a:stretch>
          </a:blipFill>
        </p:spPr>
      </p:sp>
    </p:spTree>
  </p:cSld>
  <p:clrMapOvr>
    <a:masterClrMapping/>
  </p:clrMapOvr>
</p:sld>
</file>

<file path=ppt/slides/slide3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52231" y="643573"/>
            <a:ext cx="11163963" cy="89408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Listar Diretório</a:t>
            </a:r>
          </a:p>
        </p:txBody>
      </p:sp>
      <p:grpSp>
        <p:nvGrpSpPr>
          <p:cNvPr name="Group 3" id="3"/>
          <p:cNvGrpSpPr/>
          <p:nvPr/>
        </p:nvGrpSpPr>
        <p:grpSpPr>
          <a:xfrm rot="0">
            <a:off x="697068" y="3134930"/>
            <a:ext cx="11089508" cy="407670"/>
            <a:chOff x="0" y="0"/>
            <a:chExt cx="14786011" cy="543560"/>
          </a:xfrm>
        </p:grpSpPr>
        <p:sp>
          <p:nvSpPr>
            <p:cNvPr name="TextBox 4" id="4"/>
            <p:cNvSpPr txBox="true"/>
            <p:nvPr/>
          </p:nvSpPr>
          <p:spPr>
            <a:xfrm rot="0">
              <a:off x="1447345" y="-47625"/>
              <a:ext cx="13338666" cy="591185"/>
            </a:xfrm>
            <a:prstGeom prst="rect">
              <a:avLst/>
            </a:prstGeom>
          </p:spPr>
          <p:txBody>
            <a:bodyPr anchor="t" rtlCol="false" tIns="0" lIns="0" bIns="0" rIns="0">
              <a:spAutoFit/>
            </a:bodyPr>
            <a:lstStyle/>
            <a:p>
              <a:pPr algn="l">
                <a:lnSpc>
                  <a:spcPts val="3779"/>
                </a:lnSpc>
              </a:pPr>
              <a:r>
                <a:rPr lang="en-US" sz="2700">
                  <a:solidFill>
                    <a:srgbClr val="000000"/>
                  </a:solidFill>
                  <a:latin typeface="Open Sauce Bold"/>
                </a:rPr>
                <a:t>Lista o conteúdo do diretório atual.</a:t>
              </a:r>
            </a:p>
          </p:txBody>
        </p:sp>
        <p:sp>
          <p:nvSpPr>
            <p:cNvPr name="TextBox 5" id="5"/>
            <p:cNvSpPr txBox="true"/>
            <p:nvPr/>
          </p:nvSpPr>
          <p:spPr>
            <a:xfrm rot="0">
              <a:off x="0" y="-47625"/>
              <a:ext cx="1102745" cy="591185"/>
            </a:xfrm>
            <a:prstGeom prst="rect">
              <a:avLst/>
            </a:prstGeom>
          </p:spPr>
          <p:txBody>
            <a:bodyPr anchor="t" rtlCol="false" tIns="0" lIns="0" bIns="0" rIns="0">
              <a:spAutoFit/>
            </a:bodyPr>
            <a:lstStyle/>
            <a:p>
              <a:pPr algn="ctr">
                <a:lnSpc>
                  <a:spcPts val="3779"/>
                </a:lnSpc>
              </a:pPr>
              <a:r>
                <a:rPr lang="en-US" sz="2700">
                  <a:solidFill>
                    <a:srgbClr val="FF8E4F"/>
                  </a:solidFill>
                  <a:latin typeface="Open Sauce Bold"/>
                </a:rPr>
                <a:t>01</a:t>
              </a:r>
            </a:p>
          </p:txBody>
        </p:sp>
      </p:grpSp>
      <p:grpSp>
        <p:nvGrpSpPr>
          <p:cNvPr name="Group 6" id="6"/>
          <p:cNvGrpSpPr/>
          <p:nvPr/>
        </p:nvGrpSpPr>
        <p:grpSpPr>
          <a:xfrm rot="0">
            <a:off x="697068" y="4295075"/>
            <a:ext cx="10819125" cy="883920"/>
            <a:chOff x="0" y="0"/>
            <a:chExt cx="14425501" cy="1178560"/>
          </a:xfrm>
        </p:grpSpPr>
        <p:sp>
          <p:nvSpPr>
            <p:cNvPr name="TextBox 7" id="7"/>
            <p:cNvSpPr txBox="true"/>
            <p:nvPr/>
          </p:nvSpPr>
          <p:spPr>
            <a:xfrm rot="0">
              <a:off x="1412056" y="-47625"/>
              <a:ext cx="13013445" cy="1226185"/>
            </a:xfrm>
            <a:prstGeom prst="rect">
              <a:avLst/>
            </a:prstGeom>
          </p:spPr>
          <p:txBody>
            <a:bodyPr anchor="t" rtlCol="false" tIns="0" lIns="0" bIns="0" rIns="0">
              <a:spAutoFit/>
            </a:bodyPr>
            <a:lstStyle/>
            <a:p>
              <a:pPr algn="just">
                <a:lnSpc>
                  <a:spcPts val="3779"/>
                </a:lnSpc>
              </a:pPr>
              <a:r>
                <a:rPr lang="en-US" sz="2700">
                  <a:solidFill>
                    <a:srgbClr val="000000"/>
                  </a:solidFill>
                  <a:latin typeface="Open Sauce Bold"/>
                </a:rPr>
                <a:t>Na aplicação em i-node, essa função retorna os objetos do diretório atual e a natureza deles;</a:t>
              </a:r>
            </a:p>
          </p:txBody>
        </p:sp>
        <p:sp>
          <p:nvSpPr>
            <p:cNvPr name="TextBox 8" id="8"/>
            <p:cNvSpPr txBox="true"/>
            <p:nvPr/>
          </p:nvSpPr>
          <p:spPr>
            <a:xfrm rot="0">
              <a:off x="0" y="-47625"/>
              <a:ext cx="1075858" cy="591185"/>
            </a:xfrm>
            <a:prstGeom prst="rect">
              <a:avLst/>
            </a:prstGeom>
          </p:spPr>
          <p:txBody>
            <a:bodyPr anchor="t" rtlCol="false" tIns="0" lIns="0" bIns="0" rIns="0">
              <a:spAutoFit/>
            </a:bodyPr>
            <a:lstStyle/>
            <a:p>
              <a:pPr algn="ctr">
                <a:lnSpc>
                  <a:spcPts val="3779"/>
                </a:lnSpc>
              </a:pPr>
              <a:r>
                <a:rPr lang="en-US" sz="2700">
                  <a:solidFill>
                    <a:srgbClr val="FF8E4F"/>
                  </a:solidFill>
                  <a:latin typeface="Open Sauce Bold"/>
                </a:rPr>
                <a:t>02</a:t>
              </a:r>
            </a:p>
          </p:txBody>
        </p:sp>
      </p:grpSp>
      <p:grpSp>
        <p:nvGrpSpPr>
          <p:cNvPr name="Group 9" id="9"/>
          <p:cNvGrpSpPr/>
          <p:nvPr/>
        </p:nvGrpSpPr>
        <p:grpSpPr>
          <a:xfrm rot="0">
            <a:off x="697068" y="5931470"/>
            <a:ext cx="10819125" cy="1836420"/>
            <a:chOff x="0" y="0"/>
            <a:chExt cx="14425501" cy="2448560"/>
          </a:xfrm>
        </p:grpSpPr>
        <p:sp>
          <p:nvSpPr>
            <p:cNvPr name="TextBox 10" id="10"/>
            <p:cNvSpPr txBox="true"/>
            <p:nvPr/>
          </p:nvSpPr>
          <p:spPr>
            <a:xfrm rot="0">
              <a:off x="1412056" y="-47625"/>
              <a:ext cx="13013445" cy="2496185"/>
            </a:xfrm>
            <a:prstGeom prst="rect">
              <a:avLst/>
            </a:prstGeom>
          </p:spPr>
          <p:txBody>
            <a:bodyPr anchor="t" rtlCol="false" tIns="0" lIns="0" bIns="0" rIns="0">
              <a:spAutoFit/>
            </a:bodyPr>
            <a:lstStyle/>
            <a:p>
              <a:pPr algn="just">
                <a:lnSpc>
                  <a:spcPts val="3779"/>
                </a:lnSpc>
              </a:pPr>
              <a:r>
                <a:rPr lang="en-US" sz="2700">
                  <a:solidFill>
                    <a:srgbClr val="000000"/>
                  </a:solidFill>
                  <a:latin typeface="Open Sauce Bold"/>
                </a:rPr>
                <a:t>Essa função não existe na aplicação em tabela de blocos livres pois o conteúdo é atualizado constantemente no visor pela função Update_directory_listbox.</a:t>
              </a:r>
            </a:p>
          </p:txBody>
        </p:sp>
        <p:sp>
          <p:nvSpPr>
            <p:cNvPr name="TextBox 11" id="11"/>
            <p:cNvSpPr txBox="true"/>
            <p:nvPr/>
          </p:nvSpPr>
          <p:spPr>
            <a:xfrm rot="0">
              <a:off x="0" y="-47625"/>
              <a:ext cx="1075858" cy="591185"/>
            </a:xfrm>
            <a:prstGeom prst="rect">
              <a:avLst/>
            </a:prstGeom>
          </p:spPr>
          <p:txBody>
            <a:bodyPr anchor="t" rtlCol="false" tIns="0" lIns="0" bIns="0" rIns="0">
              <a:spAutoFit/>
            </a:bodyPr>
            <a:lstStyle/>
            <a:p>
              <a:pPr algn="ctr">
                <a:lnSpc>
                  <a:spcPts val="3779"/>
                </a:lnSpc>
              </a:pPr>
              <a:r>
                <a:rPr lang="en-US" sz="2700">
                  <a:solidFill>
                    <a:srgbClr val="FF8E4F"/>
                  </a:solidFill>
                  <a:latin typeface="Open Sauce Bold"/>
                </a:rPr>
                <a:t>03</a:t>
              </a:r>
            </a:p>
          </p:txBody>
        </p:sp>
      </p:grpSp>
      <p:sp>
        <p:nvSpPr>
          <p:cNvPr name="TextBox 12" id="12"/>
          <p:cNvSpPr txBox="true"/>
          <p:nvPr/>
        </p:nvSpPr>
        <p:spPr>
          <a:xfrm rot="0">
            <a:off x="17403507" y="9522142"/>
            <a:ext cx="730091"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37</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833620" y="1537652"/>
            <a:ext cx="6399915" cy="7100161"/>
          </a:xfrm>
          <a:custGeom>
            <a:avLst/>
            <a:gdLst/>
            <a:ahLst/>
            <a:cxnLst/>
            <a:rect r="r" b="b" t="t" l="l"/>
            <a:pathLst>
              <a:path h="7100161" w="6399915">
                <a:moveTo>
                  <a:pt x="0" y="0"/>
                </a:moveTo>
                <a:lnTo>
                  <a:pt x="6399915" y="0"/>
                </a:lnTo>
                <a:lnTo>
                  <a:pt x="6399915" y="7100161"/>
                </a:lnTo>
                <a:lnTo>
                  <a:pt x="0" y="7100161"/>
                </a:lnTo>
                <a:lnTo>
                  <a:pt x="0" y="0"/>
                </a:lnTo>
                <a:close/>
              </a:path>
            </a:pathLst>
          </a:custGeom>
          <a:blipFill>
            <a:blip r:embed="rId2"/>
            <a:stretch>
              <a:fillRect l="0" t="0" r="0" b="0"/>
            </a:stretch>
          </a:blipFill>
        </p:spPr>
      </p:sp>
      <p:sp>
        <p:nvSpPr>
          <p:cNvPr name="Freeform 3" id="3"/>
          <p:cNvSpPr/>
          <p:nvPr/>
        </p:nvSpPr>
        <p:spPr>
          <a:xfrm flipH="false" flipV="false" rot="0">
            <a:off x="1756932" y="4474460"/>
            <a:ext cx="4163353" cy="4163353"/>
          </a:xfrm>
          <a:custGeom>
            <a:avLst/>
            <a:gdLst/>
            <a:ahLst/>
            <a:cxnLst/>
            <a:rect r="r" b="b" t="t" l="l"/>
            <a:pathLst>
              <a:path h="4163353" w="4163353">
                <a:moveTo>
                  <a:pt x="0" y="0"/>
                </a:moveTo>
                <a:lnTo>
                  <a:pt x="4163352" y="0"/>
                </a:lnTo>
                <a:lnTo>
                  <a:pt x="4163352" y="4163353"/>
                </a:lnTo>
                <a:lnTo>
                  <a:pt x="0" y="4163353"/>
                </a:lnTo>
                <a:lnTo>
                  <a:pt x="0" y="0"/>
                </a:lnTo>
                <a:close/>
              </a:path>
            </a:pathLst>
          </a:custGeom>
          <a:blipFill>
            <a:blip r:embed="rId3"/>
            <a:stretch>
              <a:fillRect l="0" t="0" r="0" b="0"/>
            </a:stretch>
          </a:blipFill>
        </p:spPr>
      </p:sp>
      <p:sp>
        <p:nvSpPr>
          <p:cNvPr name="TextBox 4" id="4"/>
          <p:cNvSpPr txBox="true"/>
          <p:nvPr/>
        </p:nvSpPr>
        <p:spPr>
          <a:xfrm rot="0">
            <a:off x="352231" y="643573"/>
            <a:ext cx="11614601" cy="89408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Listar Diretório</a:t>
            </a:r>
          </a:p>
        </p:txBody>
      </p:sp>
      <p:sp>
        <p:nvSpPr>
          <p:cNvPr name="TextBox 5" id="5"/>
          <p:cNvSpPr txBox="true"/>
          <p:nvPr/>
        </p:nvSpPr>
        <p:spPr>
          <a:xfrm rot="0">
            <a:off x="1756932" y="8918286"/>
            <a:ext cx="4402599" cy="480231"/>
          </a:xfrm>
          <a:prstGeom prst="rect">
            <a:avLst/>
          </a:prstGeom>
        </p:spPr>
        <p:txBody>
          <a:bodyPr anchor="t" rtlCol="false" tIns="0" lIns="0" bIns="0" rIns="0">
            <a:spAutoFit/>
          </a:bodyPr>
          <a:lstStyle/>
          <a:p>
            <a:pPr algn="l">
              <a:lnSpc>
                <a:spcPts val="3920"/>
              </a:lnSpc>
            </a:pPr>
            <a:r>
              <a:rPr lang="en-US" sz="2800">
                <a:solidFill>
                  <a:srgbClr val="000000"/>
                </a:solidFill>
                <a:latin typeface="Open Sauce Bold"/>
              </a:rPr>
              <a:t>Aplicação em I-node</a:t>
            </a:r>
          </a:p>
        </p:txBody>
      </p:sp>
      <p:sp>
        <p:nvSpPr>
          <p:cNvPr name="TextBox 6" id="6"/>
          <p:cNvSpPr txBox="true"/>
          <p:nvPr/>
        </p:nvSpPr>
        <p:spPr>
          <a:xfrm rot="0">
            <a:off x="10832278" y="8918286"/>
            <a:ext cx="4402599" cy="480231"/>
          </a:xfrm>
          <a:prstGeom prst="rect">
            <a:avLst/>
          </a:prstGeom>
        </p:spPr>
        <p:txBody>
          <a:bodyPr anchor="t" rtlCol="false" tIns="0" lIns="0" bIns="0" rIns="0">
            <a:spAutoFit/>
          </a:bodyPr>
          <a:lstStyle/>
          <a:p>
            <a:pPr algn="l">
              <a:lnSpc>
                <a:spcPts val="3920"/>
              </a:lnSpc>
            </a:pPr>
            <a:r>
              <a:rPr lang="en-US" sz="2800">
                <a:solidFill>
                  <a:srgbClr val="000000"/>
                </a:solidFill>
                <a:latin typeface="Open Sauce Bold"/>
              </a:rPr>
              <a:t> Tabela de blocos livres</a:t>
            </a:r>
          </a:p>
        </p:txBody>
      </p:sp>
      <p:sp>
        <p:nvSpPr>
          <p:cNvPr name="TextBox 7" id="7"/>
          <p:cNvSpPr txBox="true"/>
          <p:nvPr/>
        </p:nvSpPr>
        <p:spPr>
          <a:xfrm rot="0">
            <a:off x="17391521" y="9522142"/>
            <a:ext cx="754063"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38</a:t>
            </a:r>
          </a:p>
        </p:txBody>
      </p:sp>
    </p:spTree>
  </p:cSld>
  <p:clrMapOvr>
    <a:masterClrMapping/>
  </p:clrMapOvr>
</p:sld>
</file>

<file path=ppt/slides/slide3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52231" y="643573"/>
            <a:ext cx="12335621" cy="1741805"/>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Visualizar Blocos Ocupados</a:t>
            </a:r>
          </a:p>
        </p:txBody>
      </p:sp>
      <p:grpSp>
        <p:nvGrpSpPr>
          <p:cNvPr name="Group 3" id="3"/>
          <p:cNvGrpSpPr/>
          <p:nvPr/>
        </p:nvGrpSpPr>
        <p:grpSpPr>
          <a:xfrm rot="0">
            <a:off x="697068" y="3416332"/>
            <a:ext cx="11359891" cy="883920"/>
            <a:chOff x="0" y="0"/>
            <a:chExt cx="15146521" cy="1178560"/>
          </a:xfrm>
        </p:grpSpPr>
        <p:sp>
          <p:nvSpPr>
            <p:cNvPr name="TextBox 4" id="4"/>
            <p:cNvSpPr txBox="true"/>
            <p:nvPr/>
          </p:nvSpPr>
          <p:spPr>
            <a:xfrm rot="0">
              <a:off x="1482634" y="-47625"/>
              <a:ext cx="13663887" cy="1226185"/>
            </a:xfrm>
            <a:prstGeom prst="rect">
              <a:avLst/>
            </a:prstGeom>
          </p:spPr>
          <p:txBody>
            <a:bodyPr anchor="t" rtlCol="false" tIns="0" lIns="0" bIns="0" rIns="0">
              <a:spAutoFit/>
            </a:bodyPr>
            <a:lstStyle/>
            <a:p>
              <a:pPr algn="just">
                <a:lnSpc>
                  <a:spcPts val="3779"/>
                </a:lnSpc>
              </a:pPr>
              <a:r>
                <a:rPr lang="en-US" sz="2700">
                  <a:solidFill>
                    <a:srgbClr val="000000"/>
                  </a:solidFill>
                  <a:latin typeface="Open Sauce Bold"/>
                </a:rPr>
                <a:t>Essa função retorna uma representação em bitmap dos blocos alocados no sistema de arquivos.</a:t>
              </a:r>
            </a:p>
          </p:txBody>
        </p:sp>
        <p:sp>
          <p:nvSpPr>
            <p:cNvPr name="TextBox 5" id="5"/>
            <p:cNvSpPr txBox="true"/>
            <p:nvPr/>
          </p:nvSpPr>
          <p:spPr>
            <a:xfrm rot="0">
              <a:off x="0" y="-47625"/>
              <a:ext cx="1129632" cy="591185"/>
            </a:xfrm>
            <a:prstGeom prst="rect">
              <a:avLst/>
            </a:prstGeom>
          </p:spPr>
          <p:txBody>
            <a:bodyPr anchor="t" rtlCol="false" tIns="0" lIns="0" bIns="0" rIns="0">
              <a:spAutoFit/>
            </a:bodyPr>
            <a:lstStyle/>
            <a:p>
              <a:pPr algn="ctr">
                <a:lnSpc>
                  <a:spcPts val="3779"/>
                </a:lnSpc>
              </a:pPr>
              <a:r>
                <a:rPr lang="en-US" sz="2700">
                  <a:solidFill>
                    <a:srgbClr val="FF8E4F"/>
                  </a:solidFill>
                  <a:latin typeface="Open Sauce Bold"/>
                </a:rPr>
                <a:t>01</a:t>
              </a:r>
            </a:p>
          </p:txBody>
        </p:sp>
      </p:grpSp>
      <p:grpSp>
        <p:nvGrpSpPr>
          <p:cNvPr name="Group 6" id="6"/>
          <p:cNvGrpSpPr/>
          <p:nvPr/>
        </p:nvGrpSpPr>
        <p:grpSpPr>
          <a:xfrm rot="0">
            <a:off x="697068" y="5143500"/>
            <a:ext cx="11359891" cy="883920"/>
            <a:chOff x="0" y="0"/>
            <a:chExt cx="15146521" cy="1178560"/>
          </a:xfrm>
        </p:grpSpPr>
        <p:sp>
          <p:nvSpPr>
            <p:cNvPr name="TextBox 7" id="7"/>
            <p:cNvSpPr txBox="true"/>
            <p:nvPr/>
          </p:nvSpPr>
          <p:spPr>
            <a:xfrm rot="0">
              <a:off x="1482634" y="-47625"/>
              <a:ext cx="13663887" cy="1226185"/>
            </a:xfrm>
            <a:prstGeom prst="rect">
              <a:avLst/>
            </a:prstGeom>
          </p:spPr>
          <p:txBody>
            <a:bodyPr anchor="t" rtlCol="false" tIns="0" lIns="0" bIns="0" rIns="0">
              <a:spAutoFit/>
            </a:bodyPr>
            <a:lstStyle/>
            <a:p>
              <a:pPr algn="just">
                <a:lnSpc>
                  <a:spcPts val="3779"/>
                </a:lnSpc>
              </a:pPr>
              <a:r>
                <a:rPr lang="en-US" sz="2700">
                  <a:solidFill>
                    <a:srgbClr val="000000"/>
                  </a:solidFill>
                  <a:latin typeface="Open Sauce Bold"/>
                </a:rPr>
                <a:t>Blocos alocados são representados por 1's e blocos livres são representados por 0's</a:t>
              </a:r>
            </a:p>
          </p:txBody>
        </p:sp>
        <p:sp>
          <p:nvSpPr>
            <p:cNvPr name="TextBox 8" id="8"/>
            <p:cNvSpPr txBox="true"/>
            <p:nvPr/>
          </p:nvSpPr>
          <p:spPr>
            <a:xfrm rot="0">
              <a:off x="0" y="-47625"/>
              <a:ext cx="1129632" cy="591185"/>
            </a:xfrm>
            <a:prstGeom prst="rect">
              <a:avLst/>
            </a:prstGeom>
          </p:spPr>
          <p:txBody>
            <a:bodyPr anchor="t" rtlCol="false" tIns="0" lIns="0" bIns="0" rIns="0">
              <a:spAutoFit/>
            </a:bodyPr>
            <a:lstStyle/>
            <a:p>
              <a:pPr algn="ctr">
                <a:lnSpc>
                  <a:spcPts val="3779"/>
                </a:lnSpc>
              </a:pPr>
              <a:r>
                <a:rPr lang="en-US" sz="2700">
                  <a:solidFill>
                    <a:srgbClr val="FF8E4F"/>
                  </a:solidFill>
                  <a:latin typeface="Open Sauce Bold"/>
                </a:rPr>
                <a:t>02</a:t>
              </a:r>
            </a:p>
          </p:txBody>
        </p:sp>
      </p:grpSp>
      <p:sp>
        <p:nvSpPr>
          <p:cNvPr name="TextBox 9" id="9"/>
          <p:cNvSpPr txBox="true"/>
          <p:nvPr/>
        </p:nvSpPr>
        <p:spPr>
          <a:xfrm rot="0">
            <a:off x="17390330" y="9522142"/>
            <a:ext cx="756444"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39</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28569" y="2293861"/>
            <a:ext cx="14230862" cy="6107537"/>
          </a:xfrm>
          <a:custGeom>
            <a:avLst/>
            <a:gdLst/>
            <a:ahLst/>
            <a:cxnLst/>
            <a:rect r="r" b="b" t="t" l="l"/>
            <a:pathLst>
              <a:path h="6107537" w="14230862">
                <a:moveTo>
                  <a:pt x="0" y="0"/>
                </a:moveTo>
                <a:lnTo>
                  <a:pt x="14230862" y="0"/>
                </a:lnTo>
                <a:lnTo>
                  <a:pt x="14230862" y="6107537"/>
                </a:lnTo>
                <a:lnTo>
                  <a:pt x="0" y="6107537"/>
                </a:lnTo>
                <a:lnTo>
                  <a:pt x="0" y="0"/>
                </a:lnTo>
                <a:close/>
              </a:path>
            </a:pathLst>
          </a:custGeom>
          <a:blipFill>
            <a:blip r:embed="rId2"/>
            <a:stretch>
              <a:fillRect l="0" t="0" r="0" b="0"/>
            </a:stretch>
          </a:blipFill>
        </p:spPr>
      </p:sp>
      <p:sp>
        <p:nvSpPr>
          <p:cNvPr name="Freeform 3" id="3"/>
          <p:cNvSpPr/>
          <p:nvPr/>
        </p:nvSpPr>
        <p:spPr>
          <a:xfrm flipH="false" flipV="false" rot="0">
            <a:off x="0" y="6995224"/>
            <a:ext cx="3045668" cy="3291776"/>
          </a:xfrm>
          <a:custGeom>
            <a:avLst/>
            <a:gdLst/>
            <a:ahLst/>
            <a:cxnLst/>
            <a:rect r="r" b="b" t="t" l="l"/>
            <a:pathLst>
              <a:path h="3291776" w="3045668">
                <a:moveTo>
                  <a:pt x="0" y="0"/>
                </a:moveTo>
                <a:lnTo>
                  <a:pt x="3045668" y="0"/>
                </a:lnTo>
                <a:lnTo>
                  <a:pt x="3045668" y="3291776"/>
                </a:lnTo>
                <a:lnTo>
                  <a:pt x="0" y="3291776"/>
                </a:lnTo>
                <a:lnTo>
                  <a:pt x="0" y="0"/>
                </a:lnTo>
                <a:close/>
              </a:path>
            </a:pathLst>
          </a:custGeom>
          <a:blipFill>
            <a:blip r:embed="rId3"/>
            <a:stretch>
              <a:fillRect l="-6752" t="0" r="0" b="0"/>
            </a:stretch>
          </a:blipFill>
        </p:spPr>
      </p:sp>
      <p:sp>
        <p:nvSpPr>
          <p:cNvPr name="TextBox 4" id="4"/>
          <p:cNvSpPr txBox="true"/>
          <p:nvPr/>
        </p:nvSpPr>
        <p:spPr>
          <a:xfrm rot="0">
            <a:off x="632149" y="662914"/>
            <a:ext cx="8797379" cy="89408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Interface I-node</a:t>
            </a:r>
          </a:p>
        </p:txBody>
      </p:sp>
      <p:sp>
        <p:nvSpPr>
          <p:cNvPr name="TextBox 5" id="5"/>
          <p:cNvSpPr txBox="true"/>
          <p:nvPr/>
        </p:nvSpPr>
        <p:spPr>
          <a:xfrm rot="0">
            <a:off x="17580433" y="9522142"/>
            <a:ext cx="376238"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4</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2231" y="3630621"/>
            <a:ext cx="8012229" cy="3110630"/>
          </a:xfrm>
          <a:custGeom>
            <a:avLst/>
            <a:gdLst/>
            <a:ahLst/>
            <a:cxnLst/>
            <a:rect r="r" b="b" t="t" l="l"/>
            <a:pathLst>
              <a:path h="3110630" w="8012229">
                <a:moveTo>
                  <a:pt x="0" y="0"/>
                </a:moveTo>
                <a:lnTo>
                  <a:pt x="8012228" y="0"/>
                </a:lnTo>
                <a:lnTo>
                  <a:pt x="8012228" y="3110630"/>
                </a:lnTo>
                <a:lnTo>
                  <a:pt x="0" y="3110630"/>
                </a:lnTo>
                <a:lnTo>
                  <a:pt x="0" y="0"/>
                </a:lnTo>
                <a:close/>
              </a:path>
            </a:pathLst>
          </a:custGeom>
          <a:blipFill>
            <a:blip r:embed="rId2"/>
            <a:stretch>
              <a:fillRect l="0" t="0" r="0" b="0"/>
            </a:stretch>
          </a:blipFill>
        </p:spPr>
      </p:sp>
      <p:sp>
        <p:nvSpPr>
          <p:cNvPr name="Freeform 3" id="3"/>
          <p:cNvSpPr/>
          <p:nvPr/>
        </p:nvSpPr>
        <p:spPr>
          <a:xfrm flipH="false" flipV="false" rot="0">
            <a:off x="9465682" y="3633771"/>
            <a:ext cx="7988421" cy="3107480"/>
          </a:xfrm>
          <a:custGeom>
            <a:avLst/>
            <a:gdLst/>
            <a:ahLst/>
            <a:cxnLst/>
            <a:rect r="r" b="b" t="t" l="l"/>
            <a:pathLst>
              <a:path h="3107480" w="7988421">
                <a:moveTo>
                  <a:pt x="0" y="0"/>
                </a:moveTo>
                <a:lnTo>
                  <a:pt x="7988421" y="0"/>
                </a:lnTo>
                <a:lnTo>
                  <a:pt x="7988421" y="3107480"/>
                </a:lnTo>
                <a:lnTo>
                  <a:pt x="0" y="3107480"/>
                </a:lnTo>
                <a:lnTo>
                  <a:pt x="0" y="0"/>
                </a:lnTo>
                <a:close/>
              </a:path>
            </a:pathLst>
          </a:custGeom>
          <a:blipFill>
            <a:blip r:embed="rId3"/>
            <a:stretch>
              <a:fillRect l="0" t="0" r="0" b="0"/>
            </a:stretch>
          </a:blipFill>
        </p:spPr>
      </p:sp>
      <p:sp>
        <p:nvSpPr>
          <p:cNvPr name="TextBox 4" id="4"/>
          <p:cNvSpPr txBox="true"/>
          <p:nvPr/>
        </p:nvSpPr>
        <p:spPr>
          <a:xfrm rot="0">
            <a:off x="352231" y="643573"/>
            <a:ext cx="12335621" cy="1741805"/>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Visualizar Blocos Ocupados</a:t>
            </a:r>
          </a:p>
        </p:txBody>
      </p:sp>
      <p:sp>
        <p:nvSpPr>
          <p:cNvPr name="TextBox 5" id="5"/>
          <p:cNvSpPr txBox="true"/>
          <p:nvPr/>
        </p:nvSpPr>
        <p:spPr>
          <a:xfrm rot="0">
            <a:off x="352231" y="6996339"/>
            <a:ext cx="5493689" cy="455295"/>
          </a:xfrm>
          <a:prstGeom prst="rect">
            <a:avLst/>
          </a:prstGeom>
        </p:spPr>
        <p:txBody>
          <a:bodyPr anchor="t" rtlCol="false" tIns="0" lIns="0" bIns="0" rIns="0">
            <a:spAutoFit/>
          </a:bodyPr>
          <a:lstStyle/>
          <a:p>
            <a:pPr algn="just">
              <a:lnSpc>
                <a:spcPts val="3779"/>
              </a:lnSpc>
            </a:pPr>
            <a:r>
              <a:rPr lang="en-US" sz="2700">
                <a:solidFill>
                  <a:srgbClr val="000000"/>
                </a:solidFill>
                <a:latin typeface="Open Sauce Bold"/>
              </a:rPr>
              <a:t>Todos os blocos estão livres.</a:t>
            </a:r>
          </a:p>
        </p:txBody>
      </p:sp>
      <p:sp>
        <p:nvSpPr>
          <p:cNvPr name="TextBox 6" id="6"/>
          <p:cNvSpPr txBox="true"/>
          <p:nvPr/>
        </p:nvSpPr>
        <p:spPr>
          <a:xfrm rot="0">
            <a:off x="9465682" y="6996339"/>
            <a:ext cx="7988421" cy="455295"/>
          </a:xfrm>
          <a:prstGeom prst="rect">
            <a:avLst/>
          </a:prstGeom>
        </p:spPr>
        <p:txBody>
          <a:bodyPr anchor="t" rtlCol="false" tIns="0" lIns="0" bIns="0" rIns="0">
            <a:spAutoFit/>
          </a:bodyPr>
          <a:lstStyle/>
          <a:p>
            <a:pPr algn="just">
              <a:lnSpc>
                <a:spcPts val="3779"/>
              </a:lnSpc>
            </a:pPr>
            <a:r>
              <a:rPr lang="en-US" sz="2700">
                <a:solidFill>
                  <a:srgbClr val="000000"/>
                </a:solidFill>
                <a:latin typeface="Open Sauce Bold"/>
              </a:rPr>
              <a:t>Os blocos 0, 1 e 2 estão ocupados.</a:t>
            </a:r>
          </a:p>
        </p:txBody>
      </p:sp>
      <p:sp>
        <p:nvSpPr>
          <p:cNvPr name="TextBox 7" id="7"/>
          <p:cNvSpPr txBox="true"/>
          <p:nvPr/>
        </p:nvSpPr>
        <p:spPr>
          <a:xfrm rot="0">
            <a:off x="17390568" y="9522142"/>
            <a:ext cx="755968"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40</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280017"/>
            <a:ext cx="3950863" cy="4006983"/>
          </a:xfrm>
          <a:custGeom>
            <a:avLst/>
            <a:gdLst/>
            <a:ahLst/>
            <a:cxnLst/>
            <a:rect r="r" b="b" t="t" l="l"/>
            <a:pathLst>
              <a:path h="4006983" w="3950863">
                <a:moveTo>
                  <a:pt x="0" y="0"/>
                </a:moveTo>
                <a:lnTo>
                  <a:pt x="3950863" y="0"/>
                </a:lnTo>
                <a:lnTo>
                  <a:pt x="3950863" y="4006983"/>
                </a:lnTo>
                <a:lnTo>
                  <a:pt x="0" y="4006983"/>
                </a:lnTo>
                <a:lnTo>
                  <a:pt x="0" y="0"/>
                </a:lnTo>
                <a:close/>
              </a:path>
            </a:pathLst>
          </a:custGeom>
          <a:blipFill>
            <a:blip r:embed="rId2"/>
            <a:stretch>
              <a:fillRect l="0" t="0" r="0" b="0"/>
            </a:stretch>
          </a:blipFill>
        </p:spPr>
      </p:sp>
      <p:sp>
        <p:nvSpPr>
          <p:cNvPr name="Freeform 3" id="3"/>
          <p:cNvSpPr/>
          <p:nvPr/>
        </p:nvSpPr>
        <p:spPr>
          <a:xfrm flipH="false" flipV="false" rot="0">
            <a:off x="6733530" y="2570096"/>
            <a:ext cx="4820939" cy="6688204"/>
          </a:xfrm>
          <a:custGeom>
            <a:avLst/>
            <a:gdLst/>
            <a:ahLst/>
            <a:cxnLst/>
            <a:rect r="r" b="b" t="t" l="l"/>
            <a:pathLst>
              <a:path h="6688204" w="4820939">
                <a:moveTo>
                  <a:pt x="0" y="0"/>
                </a:moveTo>
                <a:lnTo>
                  <a:pt x="4820940" y="0"/>
                </a:lnTo>
                <a:lnTo>
                  <a:pt x="4820940" y="6688204"/>
                </a:lnTo>
                <a:lnTo>
                  <a:pt x="0" y="6688204"/>
                </a:lnTo>
                <a:lnTo>
                  <a:pt x="0" y="0"/>
                </a:lnTo>
                <a:close/>
              </a:path>
            </a:pathLst>
          </a:custGeom>
          <a:blipFill>
            <a:blip r:embed="rId3"/>
            <a:stretch>
              <a:fillRect l="0" t="0" r="0" b="0"/>
            </a:stretch>
          </a:blipFill>
        </p:spPr>
      </p:sp>
      <p:sp>
        <p:nvSpPr>
          <p:cNvPr name="TextBox 4" id="4"/>
          <p:cNvSpPr txBox="true"/>
          <p:nvPr/>
        </p:nvSpPr>
        <p:spPr>
          <a:xfrm rot="0">
            <a:off x="17457164" y="9522142"/>
            <a:ext cx="622776"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41</a:t>
            </a:r>
          </a:p>
        </p:txBody>
      </p:sp>
      <p:sp>
        <p:nvSpPr>
          <p:cNvPr name="TextBox 5" id="5"/>
          <p:cNvSpPr txBox="true"/>
          <p:nvPr/>
        </p:nvSpPr>
        <p:spPr>
          <a:xfrm rot="0">
            <a:off x="352231" y="643573"/>
            <a:ext cx="12335621" cy="1741805"/>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Método de Inicialização da Classe FileSystem (__init__ )</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394696" y="9522142"/>
            <a:ext cx="747712"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42</a:t>
            </a:r>
          </a:p>
        </p:txBody>
      </p:sp>
      <p:sp>
        <p:nvSpPr>
          <p:cNvPr name="Freeform 3" id="3"/>
          <p:cNvSpPr/>
          <p:nvPr/>
        </p:nvSpPr>
        <p:spPr>
          <a:xfrm flipH="false" flipV="false" rot="0">
            <a:off x="0" y="5950123"/>
            <a:ext cx="4276136" cy="4336877"/>
          </a:xfrm>
          <a:custGeom>
            <a:avLst/>
            <a:gdLst/>
            <a:ahLst/>
            <a:cxnLst/>
            <a:rect r="r" b="b" t="t" l="l"/>
            <a:pathLst>
              <a:path h="4336877" w="4276136">
                <a:moveTo>
                  <a:pt x="0" y="0"/>
                </a:moveTo>
                <a:lnTo>
                  <a:pt x="4276136" y="0"/>
                </a:lnTo>
                <a:lnTo>
                  <a:pt x="4276136" y="4336877"/>
                </a:lnTo>
                <a:lnTo>
                  <a:pt x="0" y="4336877"/>
                </a:lnTo>
                <a:lnTo>
                  <a:pt x="0" y="0"/>
                </a:lnTo>
                <a:close/>
              </a:path>
            </a:pathLst>
          </a:custGeom>
          <a:blipFill>
            <a:blip r:embed="rId2"/>
            <a:stretch>
              <a:fillRect l="0" t="0" r="0" b="0"/>
            </a:stretch>
          </a:blipFill>
        </p:spPr>
      </p:sp>
      <p:sp>
        <p:nvSpPr>
          <p:cNvPr name="TextBox 4" id="4"/>
          <p:cNvSpPr txBox="true"/>
          <p:nvPr/>
        </p:nvSpPr>
        <p:spPr>
          <a:xfrm rot="0">
            <a:off x="352231" y="643573"/>
            <a:ext cx="12335621" cy="1741805"/>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allocate_block (Alocar Bloco)</a:t>
            </a:r>
          </a:p>
        </p:txBody>
      </p:sp>
      <p:sp>
        <p:nvSpPr>
          <p:cNvPr name="Freeform 5" id="5"/>
          <p:cNvSpPr/>
          <p:nvPr/>
        </p:nvSpPr>
        <p:spPr>
          <a:xfrm flipH="false" flipV="false" rot="0">
            <a:off x="6042118" y="2385377"/>
            <a:ext cx="6203764" cy="7224297"/>
          </a:xfrm>
          <a:custGeom>
            <a:avLst/>
            <a:gdLst/>
            <a:ahLst/>
            <a:cxnLst/>
            <a:rect r="r" b="b" t="t" l="l"/>
            <a:pathLst>
              <a:path h="7224297" w="6203764">
                <a:moveTo>
                  <a:pt x="0" y="0"/>
                </a:moveTo>
                <a:lnTo>
                  <a:pt x="6203764" y="0"/>
                </a:lnTo>
                <a:lnTo>
                  <a:pt x="6203764" y="7224297"/>
                </a:lnTo>
                <a:lnTo>
                  <a:pt x="0" y="7224297"/>
                </a:lnTo>
                <a:lnTo>
                  <a:pt x="0" y="0"/>
                </a:lnTo>
                <a:close/>
              </a:path>
            </a:pathLst>
          </a:custGeom>
          <a:blipFill>
            <a:blip r:embed="rId3"/>
            <a:stretch>
              <a:fillRect l="0" t="0" r="0" b="0"/>
            </a:stretch>
          </a:blipFill>
        </p:spPr>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950123"/>
            <a:ext cx="4276136" cy="4336877"/>
          </a:xfrm>
          <a:custGeom>
            <a:avLst/>
            <a:gdLst/>
            <a:ahLst/>
            <a:cxnLst/>
            <a:rect r="r" b="b" t="t" l="l"/>
            <a:pathLst>
              <a:path h="4336877" w="4276136">
                <a:moveTo>
                  <a:pt x="0" y="0"/>
                </a:moveTo>
                <a:lnTo>
                  <a:pt x="4276136" y="0"/>
                </a:lnTo>
                <a:lnTo>
                  <a:pt x="4276136" y="4336877"/>
                </a:lnTo>
                <a:lnTo>
                  <a:pt x="0" y="4336877"/>
                </a:lnTo>
                <a:lnTo>
                  <a:pt x="0" y="0"/>
                </a:lnTo>
                <a:close/>
              </a:path>
            </a:pathLst>
          </a:custGeom>
          <a:blipFill>
            <a:blip r:embed="rId2"/>
            <a:stretch>
              <a:fillRect l="0" t="0" r="0" b="0"/>
            </a:stretch>
          </a:blipFill>
        </p:spPr>
      </p:sp>
      <p:sp>
        <p:nvSpPr>
          <p:cNvPr name="Freeform 3" id="3"/>
          <p:cNvSpPr/>
          <p:nvPr/>
        </p:nvSpPr>
        <p:spPr>
          <a:xfrm flipH="false" flipV="false" rot="0">
            <a:off x="5647091" y="2300287"/>
            <a:ext cx="6993817" cy="6958013"/>
          </a:xfrm>
          <a:custGeom>
            <a:avLst/>
            <a:gdLst/>
            <a:ahLst/>
            <a:cxnLst/>
            <a:rect r="r" b="b" t="t" l="l"/>
            <a:pathLst>
              <a:path h="6958013" w="6993817">
                <a:moveTo>
                  <a:pt x="0" y="0"/>
                </a:moveTo>
                <a:lnTo>
                  <a:pt x="6993818" y="0"/>
                </a:lnTo>
                <a:lnTo>
                  <a:pt x="6993818" y="6958013"/>
                </a:lnTo>
                <a:lnTo>
                  <a:pt x="0" y="6958013"/>
                </a:lnTo>
                <a:lnTo>
                  <a:pt x="0" y="0"/>
                </a:lnTo>
                <a:close/>
              </a:path>
            </a:pathLst>
          </a:custGeom>
          <a:blipFill>
            <a:blip r:embed="rId3"/>
            <a:stretch>
              <a:fillRect l="0" t="0" r="0" b="0"/>
            </a:stretch>
          </a:blipFill>
        </p:spPr>
      </p:sp>
      <p:sp>
        <p:nvSpPr>
          <p:cNvPr name="TextBox 4" id="4"/>
          <p:cNvSpPr txBox="true"/>
          <p:nvPr/>
        </p:nvSpPr>
        <p:spPr>
          <a:xfrm rot="0">
            <a:off x="17390886" y="9522142"/>
            <a:ext cx="755333"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43</a:t>
            </a:r>
          </a:p>
        </p:txBody>
      </p:sp>
      <p:sp>
        <p:nvSpPr>
          <p:cNvPr name="TextBox 5" id="5"/>
          <p:cNvSpPr txBox="true"/>
          <p:nvPr/>
        </p:nvSpPr>
        <p:spPr>
          <a:xfrm rot="0">
            <a:off x="352231" y="643572"/>
            <a:ext cx="12335621" cy="3437255"/>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free_block (Liberar Bloco)</a:t>
            </a:r>
          </a:p>
          <a:p>
            <a:pPr algn="l">
              <a:lnSpc>
                <a:spcPts val="6699"/>
              </a:lnSpc>
            </a:pPr>
          </a:p>
          <a:p>
            <a:pPr algn="l">
              <a:lnSpc>
                <a:spcPts val="6699"/>
              </a:lnSpc>
            </a:pP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950123"/>
            <a:ext cx="4276136" cy="4336877"/>
          </a:xfrm>
          <a:custGeom>
            <a:avLst/>
            <a:gdLst/>
            <a:ahLst/>
            <a:cxnLst/>
            <a:rect r="r" b="b" t="t" l="l"/>
            <a:pathLst>
              <a:path h="4336877" w="4276136">
                <a:moveTo>
                  <a:pt x="0" y="0"/>
                </a:moveTo>
                <a:lnTo>
                  <a:pt x="4276136" y="0"/>
                </a:lnTo>
                <a:lnTo>
                  <a:pt x="4276136" y="4336877"/>
                </a:lnTo>
                <a:lnTo>
                  <a:pt x="0" y="4336877"/>
                </a:lnTo>
                <a:lnTo>
                  <a:pt x="0" y="0"/>
                </a:lnTo>
                <a:close/>
              </a:path>
            </a:pathLst>
          </a:custGeom>
          <a:blipFill>
            <a:blip r:embed="rId2"/>
            <a:stretch>
              <a:fillRect l="0" t="0" r="0" b="0"/>
            </a:stretch>
          </a:blipFill>
        </p:spPr>
      </p:sp>
      <p:sp>
        <p:nvSpPr>
          <p:cNvPr name="Freeform 3" id="3"/>
          <p:cNvSpPr/>
          <p:nvPr/>
        </p:nvSpPr>
        <p:spPr>
          <a:xfrm flipH="false" flipV="false" rot="0">
            <a:off x="4381959" y="2260171"/>
            <a:ext cx="9524082" cy="6998129"/>
          </a:xfrm>
          <a:custGeom>
            <a:avLst/>
            <a:gdLst/>
            <a:ahLst/>
            <a:cxnLst/>
            <a:rect r="r" b="b" t="t" l="l"/>
            <a:pathLst>
              <a:path h="6998129" w="9524082">
                <a:moveTo>
                  <a:pt x="0" y="0"/>
                </a:moveTo>
                <a:lnTo>
                  <a:pt x="9524082" y="0"/>
                </a:lnTo>
                <a:lnTo>
                  <a:pt x="9524082" y="6998129"/>
                </a:lnTo>
                <a:lnTo>
                  <a:pt x="0" y="6998129"/>
                </a:lnTo>
                <a:lnTo>
                  <a:pt x="0" y="0"/>
                </a:lnTo>
                <a:close/>
              </a:path>
            </a:pathLst>
          </a:custGeom>
          <a:blipFill>
            <a:blip r:embed="rId3"/>
            <a:stretch>
              <a:fillRect l="0" t="0" r="0" b="0"/>
            </a:stretch>
          </a:blipFill>
        </p:spPr>
      </p:sp>
      <p:sp>
        <p:nvSpPr>
          <p:cNvPr name="TextBox 4" id="4"/>
          <p:cNvSpPr txBox="true"/>
          <p:nvPr/>
        </p:nvSpPr>
        <p:spPr>
          <a:xfrm rot="0">
            <a:off x="17392315" y="9522142"/>
            <a:ext cx="752475"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44</a:t>
            </a:r>
          </a:p>
        </p:txBody>
      </p:sp>
      <p:sp>
        <p:nvSpPr>
          <p:cNvPr name="TextBox 5" id="5"/>
          <p:cNvSpPr txBox="true"/>
          <p:nvPr/>
        </p:nvSpPr>
        <p:spPr>
          <a:xfrm rot="0">
            <a:off x="352231" y="643572"/>
            <a:ext cx="12335621" cy="258953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write_block (Escrever no Bloco)</a:t>
            </a:r>
          </a:p>
          <a:p>
            <a:pPr algn="l">
              <a:lnSpc>
                <a:spcPts val="6699"/>
              </a:lnSpc>
            </a:pP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950123"/>
            <a:ext cx="4276136" cy="4336877"/>
          </a:xfrm>
          <a:custGeom>
            <a:avLst/>
            <a:gdLst/>
            <a:ahLst/>
            <a:cxnLst/>
            <a:rect r="r" b="b" t="t" l="l"/>
            <a:pathLst>
              <a:path h="4336877" w="4276136">
                <a:moveTo>
                  <a:pt x="0" y="0"/>
                </a:moveTo>
                <a:lnTo>
                  <a:pt x="4276136" y="0"/>
                </a:lnTo>
                <a:lnTo>
                  <a:pt x="4276136" y="4336877"/>
                </a:lnTo>
                <a:lnTo>
                  <a:pt x="0" y="4336877"/>
                </a:lnTo>
                <a:lnTo>
                  <a:pt x="0" y="0"/>
                </a:lnTo>
                <a:close/>
              </a:path>
            </a:pathLst>
          </a:custGeom>
          <a:blipFill>
            <a:blip r:embed="rId2"/>
            <a:stretch>
              <a:fillRect l="0" t="0" r="0" b="0"/>
            </a:stretch>
          </a:blipFill>
        </p:spPr>
      </p:sp>
      <p:sp>
        <p:nvSpPr>
          <p:cNvPr name="Freeform 3" id="3"/>
          <p:cNvSpPr/>
          <p:nvPr/>
        </p:nvSpPr>
        <p:spPr>
          <a:xfrm flipH="false" flipV="false" rot="0">
            <a:off x="4519137" y="2385377"/>
            <a:ext cx="9249726" cy="6872923"/>
          </a:xfrm>
          <a:custGeom>
            <a:avLst/>
            <a:gdLst/>
            <a:ahLst/>
            <a:cxnLst/>
            <a:rect r="r" b="b" t="t" l="l"/>
            <a:pathLst>
              <a:path h="6872923" w="9249726">
                <a:moveTo>
                  <a:pt x="0" y="0"/>
                </a:moveTo>
                <a:lnTo>
                  <a:pt x="9249726" y="0"/>
                </a:lnTo>
                <a:lnTo>
                  <a:pt x="9249726" y="6872923"/>
                </a:lnTo>
                <a:lnTo>
                  <a:pt x="0" y="6872923"/>
                </a:lnTo>
                <a:lnTo>
                  <a:pt x="0" y="0"/>
                </a:lnTo>
                <a:close/>
              </a:path>
            </a:pathLst>
          </a:custGeom>
          <a:blipFill>
            <a:blip r:embed="rId3"/>
            <a:stretch>
              <a:fillRect l="0" t="0" r="0" b="0"/>
            </a:stretch>
          </a:blipFill>
        </p:spPr>
      </p:sp>
      <p:sp>
        <p:nvSpPr>
          <p:cNvPr name="TextBox 4" id="4"/>
          <p:cNvSpPr txBox="true"/>
          <p:nvPr/>
        </p:nvSpPr>
        <p:spPr>
          <a:xfrm rot="0">
            <a:off x="17393188" y="9522142"/>
            <a:ext cx="750729"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45</a:t>
            </a:r>
          </a:p>
        </p:txBody>
      </p:sp>
      <p:sp>
        <p:nvSpPr>
          <p:cNvPr name="TextBox 5" id="5"/>
          <p:cNvSpPr txBox="true"/>
          <p:nvPr/>
        </p:nvSpPr>
        <p:spPr>
          <a:xfrm rot="0">
            <a:off x="352231" y="643573"/>
            <a:ext cx="12335621" cy="1741805"/>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read_block (Ler do Bloco)</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65388" y="2548059"/>
            <a:ext cx="14642339" cy="6710241"/>
          </a:xfrm>
          <a:custGeom>
            <a:avLst/>
            <a:gdLst/>
            <a:ahLst/>
            <a:cxnLst/>
            <a:rect r="r" b="b" t="t" l="l"/>
            <a:pathLst>
              <a:path h="6710241" w="14642339">
                <a:moveTo>
                  <a:pt x="0" y="0"/>
                </a:moveTo>
                <a:lnTo>
                  <a:pt x="14642338" y="0"/>
                </a:lnTo>
                <a:lnTo>
                  <a:pt x="14642338" y="6710241"/>
                </a:lnTo>
                <a:lnTo>
                  <a:pt x="0" y="6710241"/>
                </a:lnTo>
                <a:lnTo>
                  <a:pt x="0" y="0"/>
                </a:lnTo>
                <a:close/>
              </a:path>
            </a:pathLst>
          </a:custGeom>
          <a:blipFill>
            <a:blip r:embed="rId2"/>
            <a:stretch>
              <a:fillRect l="0" t="-23668" r="0" b="-21132"/>
            </a:stretch>
          </a:blipFill>
        </p:spPr>
      </p:sp>
      <p:sp>
        <p:nvSpPr>
          <p:cNvPr name="TextBox 3" id="3"/>
          <p:cNvSpPr txBox="true"/>
          <p:nvPr/>
        </p:nvSpPr>
        <p:spPr>
          <a:xfrm rot="0">
            <a:off x="352231" y="643572"/>
            <a:ext cx="5964199" cy="258953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Set atributte-</a:t>
            </a:r>
          </a:p>
          <a:p>
            <a:pPr algn="l">
              <a:lnSpc>
                <a:spcPts val="6699"/>
              </a:lnSpc>
            </a:pPr>
            <a:r>
              <a:rPr lang="en-US" sz="6699" spc="-66">
                <a:solidFill>
                  <a:srgbClr val="FF8E4F"/>
                </a:solidFill>
                <a:latin typeface="Open Sauce Semi-Bold"/>
              </a:rPr>
              <a:t>I-Node</a:t>
            </a:r>
          </a:p>
        </p:txBody>
      </p:sp>
      <p:sp>
        <p:nvSpPr>
          <p:cNvPr name="TextBox 4" id="4"/>
          <p:cNvSpPr txBox="true"/>
          <p:nvPr/>
        </p:nvSpPr>
        <p:spPr>
          <a:xfrm rot="0">
            <a:off x="17391759" y="9522142"/>
            <a:ext cx="753586"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46</a:t>
            </a:r>
          </a:p>
        </p:txBody>
      </p:sp>
      <p:sp>
        <p:nvSpPr>
          <p:cNvPr name="Freeform 5" id="5"/>
          <p:cNvSpPr/>
          <p:nvPr/>
        </p:nvSpPr>
        <p:spPr>
          <a:xfrm flipH="false" flipV="false" rot="0">
            <a:off x="0" y="5950123"/>
            <a:ext cx="4276136" cy="4336877"/>
          </a:xfrm>
          <a:custGeom>
            <a:avLst/>
            <a:gdLst/>
            <a:ahLst/>
            <a:cxnLst/>
            <a:rect r="r" b="b" t="t" l="l"/>
            <a:pathLst>
              <a:path h="4336877" w="4276136">
                <a:moveTo>
                  <a:pt x="0" y="0"/>
                </a:moveTo>
                <a:lnTo>
                  <a:pt x="4276136" y="0"/>
                </a:lnTo>
                <a:lnTo>
                  <a:pt x="4276136" y="4336877"/>
                </a:lnTo>
                <a:lnTo>
                  <a:pt x="0" y="4336877"/>
                </a:lnTo>
                <a:lnTo>
                  <a:pt x="0" y="0"/>
                </a:lnTo>
                <a:close/>
              </a:path>
            </a:pathLst>
          </a:custGeom>
          <a:blipFill>
            <a:blip r:embed="rId3"/>
            <a:stretch>
              <a:fillRect l="0" t="0" r="0" b="0"/>
            </a:stretch>
          </a:blipFill>
        </p:spPr>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30896" y="3290215"/>
            <a:ext cx="14419718" cy="5968085"/>
          </a:xfrm>
          <a:custGeom>
            <a:avLst/>
            <a:gdLst/>
            <a:ahLst/>
            <a:cxnLst/>
            <a:rect r="r" b="b" t="t" l="l"/>
            <a:pathLst>
              <a:path h="5968085" w="14419718">
                <a:moveTo>
                  <a:pt x="0" y="0"/>
                </a:moveTo>
                <a:lnTo>
                  <a:pt x="14419718" y="0"/>
                </a:lnTo>
                <a:lnTo>
                  <a:pt x="14419718" y="5968085"/>
                </a:lnTo>
                <a:lnTo>
                  <a:pt x="0" y="5968085"/>
                </a:lnTo>
                <a:lnTo>
                  <a:pt x="0" y="0"/>
                </a:lnTo>
                <a:close/>
              </a:path>
            </a:pathLst>
          </a:custGeom>
          <a:blipFill>
            <a:blip r:embed="rId2"/>
            <a:stretch>
              <a:fillRect l="0" t="-28115" r="0" b="-19537"/>
            </a:stretch>
          </a:blipFill>
        </p:spPr>
      </p:sp>
      <p:sp>
        <p:nvSpPr>
          <p:cNvPr name="TextBox 3" id="3"/>
          <p:cNvSpPr txBox="true"/>
          <p:nvPr/>
        </p:nvSpPr>
        <p:spPr>
          <a:xfrm rot="0">
            <a:off x="352231" y="643573"/>
            <a:ext cx="11049383" cy="1741805"/>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Get atributte-</a:t>
            </a:r>
          </a:p>
          <a:p>
            <a:pPr algn="l">
              <a:lnSpc>
                <a:spcPts val="6699"/>
              </a:lnSpc>
            </a:pPr>
            <a:r>
              <a:rPr lang="en-US" sz="6699" spc="-66">
                <a:solidFill>
                  <a:srgbClr val="FF8E4F"/>
                </a:solidFill>
                <a:latin typeface="Open Sauce Semi-Bold"/>
              </a:rPr>
              <a:t>I-Node</a:t>
            </a:r>
          </a:p>
        </p:txBody>
      </p:sp>
      <p:sp>
        <p:nvSpPr>
          <p:cNvPr name="TextBox 4" id="4"/>
          <p:cNvSpPr txBox="true"/>
          <p:nvPr/>
        </p:nvSpPr>
        <p:spPr>
          <a:xfrm rot="0">
            <a:off x="17404935" y="9522142"/>
            <a:ext cx="727234"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47</a:t>
            </a:r>
          </a:p>
        </p:txBody>
      </p:sp>
      <p:sp>
        <p:nvSpPr>
          <p:cNvPr name="Freeform 5" id="5"/>
          <p:cNvSpPr/>
          <p:nvPr/>
        </p:nvSpPr>
        <p:spPr>
          <a:xfrm flipH="false" flipV="false" rot="0">
            <a:off x="0" y="5950123"/>
            <a:ext cx="4276136" cy="4336877"/>
          </a:xfrm>
          <a:custGeom>
            <a:avLst/>
            <a:gdLst/>
            <a:ahLst/>
            <a:cxnLst/>
            <a:rect r="r" b="b" t="t" l="l"/>
            <a:pathLst>
              <a:path h="4336877" w="4276136">
                <a:moveTo>
                  <a:pt x="0" y="0"/>
                </a:moveTo>
                <a:lnTo>
                  <a:pt x="4276136" y="0"/>
                </a:lnTo>
                <a:lnTo>
                  <a:pt x="4276136" y="4336877"/>
                </a:lnTo>
                <a:lnTo>
                  <a:pt x="0" y="4336877"/>
                </a:lnTo>
                <a:lnTo>
                  <a:pt x="0" y="0"/>
                </a:lnTo>
                <a:close/>
              </a:path>
            </a:pathLst>
          </a:custGeom>
          <a:blipFill>
            <a:blip r:embed="rId3"/>
            <a:stretch>
              <a:fillRect l="0" t="0" r="0" b="0"/>
            </a:stretch>
          </a:blipFill>
        </p:spPr>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026195" y="1876425"/>
            <a:ext cx="12412780" cy="8011101"/>
          </a:xfrm>
          <a:custGeom>
            <a:avLst/>
            <a:gdLst/>
            <a:ahLst/>
            <a:cxnLst/>
            <a:rect r="r" b="b" t="t" l="l"/>
            <a:pathLst>
              <a:path h="8011101" w="12412780">
                <a:moveTo>
                  <a:pt x="0" y="0"/>
                </a:moveTo>
                <a:lnTo>
                  <a:pt x="12412780" y="0"/>
                </a:lnTo>
                <a:lnTo>
                  <a:pt x="12412780" y="8011101"/>
                </a:lnTo>
                <a:lnTo>
                  <a:pt x="0" y="8011101"/>
                </a:lnTo>
                <a:lnTo>
                  <a:pt x="0" y="0"/>
                </a:lnTo>
                <a:close/>
              </a:path>
            </a:pathLst>
          </a:custGeom>
          <a:blipFill>
            <a:blip r:embed="rId2"/>
            <a:stretch>
              <a:fillRect l="-4698" t="-10581" r="0" b="0"/>
            </a:stretch>
          </a:blipFill>
        </p:spPr>
      </p:sp>
      <p:sp>
        <p:nvSpPr>
          <p:cNvPr name="TextBox 3" id="3"/>
          <p:cNvSpPr txBox="true"/>
          <p:nvPr/>
        </p:nvSpPr>
        <p:spPr>
          <a:xfrm rot="0">
            <a:off x="352231" y="643572"/>
            <a:ext cx="5964199" cy="258953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Função Get atributte-</a:t>
            </a:r>
          </a:p>
          <a:p>
            <a:pPr algn="l">
              <a:lnSpc>
                <a:spcPts val="6699"/>
              </a:lnSpc>
            </a:pPr>
            <a:r>
              <a:rPr lang="en-US" sz="6699" spc="-66">
                <a:solidFill>
                  <a:srgbClr val="FF8E4F"/>
                </a:solidFill>
                <a:latin typeface="Open Sauce Semi-Bold"/>
              </a:rPr>
              <a:t>I-Node</a:t>
            </a:r>
          </a:p>
        </p:txBody>
      </p:sp>
      <p:sp>
        <p:nvSpPr>
          <p:cNvPr name="TextBox 4" id="4"/>
          <p:cNvSpPr txBox="true"/>
          <p:nvPr/>
        </p:nvSpPr>
        <p:spPr>
          <a:xfrm rot="0">
            <a:off x="17392950" y="9522142"/>
            <a:ext cx="751205"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48</a:t>
            </a:r>
          </a:p>
        </p:txBody>
      </p:sp>
      <p:sp>
        <p:nvSpPr>
          <p:cNvPr name="Freeform 5" id="5"/>
          <p:cNvSpPr/>
          <p:nvPr/>
        </p:nvSpPr>
        <p:spPr>
          <a:xfrm flipH="false" flipV="false" rot="0">
            <a:off x="0" y="5950123"/>
            <a:ext cx="4276136" cy="4336877"/>
          </a:xfrm>
          <a:custGeom>
            <a:avLst/>
            <a:gdLst/>
            <a:ahLst/>
            <a:cxnLst/>
            <a:rect r="r" b="b" t="t" l="l"/>
            <a:pathLst>
              <a:path h="4336877" w="4276136">
                <a:moveTo>
                  <a:pt x="0" y="0"/>
                </a:moveTo>
                <a:lnTo>
                  <a:pt x="4276136" y="0"/>
                </a:lnTo>
                <a:lnTo>
                  <a:pt x="4276136" y="4336877"/>
                </a:lnTo>
                <a:lnTo>
                  <a:pt x="0" y="4336877"/>
                </a:lnTo>
                <a:lnTo>
                  <a:pt x="0" y="0"/>
                </a:lnTo>
                <a:close/>
              </a:path>
            </a:pathLst>
          </a:custGeom>
          <a:blipFill>
            <a:blip r:embed="rId3"/>
            <a:stretch>
              <a:fillRect l="0" t="0" r="0" b="0"/>
            </a:stretch>
          </a:blipFill>
        </p:spPr>
      </p:sp>
    </p:spTree>
  </p:cSld>
  <p:clrMapOvr>
    <a:masterClrMapping/>
  </p:clrMapOvr>
</p:sld>
</file>

<file path=ppt/slides/slide4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4466" y="197788"/>
            <a:ext cx="18079067" cy="10320020"/>
          </a:xfrm>
          <a:prstGeom prst="rect">
            <a:avLst/>
          </a:prstGeom>
        </p:spPr>
        <p:txBody>
          <a:bodyPr anchor="t" rtlCol="false" tIns="0" lIns="0" bIns="0" rIns="0">
            <a:spAutoFit/>
          </a:bodyPr>
          <a:lstStyle/>
          <a:p>
            <a:pPr algn="just">
              <a:lnSpc>
                <a:spcPts val="2379"/>
              </a:lnSpc>
            </a:pPr>
            <a:r>
              <a:rPr lang="en-US" sz="1699">
                <a:solidFill>
                  <a:srgbClr val="000000"/>
                </a:solidFill>
                <a:latin typeface="Open Sauce Bold"/>
              </a:rPr>
              <a:t>Reconhecimentos e Direitos Autorais</a:t>
            </a:r>
          </a:p>
          <a:p>
            <a:pPr algn="just">
              <a:lnSpc>
                <a:spcPts val="2379"/>
              </a:lnSpc>
            </a:pPr>
          </a:p>
          <a:p>
            <a:pPr algn="just">
              <a:lnSpc>
                <a:spcPts val="2379"/>
              </a:lnSpc>
            </a:pPr>
            <a:r>
              <a:rPr lang="en-US" sz="1699">
                <a:solidFill>
                  <a:srgbClr val="000000"/>
                </a:solidFill>
                <a:latin typeface="Open Sauce Bold"/>
              </a:rPr>
              <a:t>@autor: [Leônidas Serra, Isabela Oliveira, Paulo Arthur, Samuel Basílio]</a:t>
            </a:r>
          </a:p>
          <a:p>
            <a:pPr algn="just">
              <a:lnSpc>
                <a:spcPts val="2379"/>
              </a:lnSpc>
            </a:pPr>
          </a:p>
          <a:p>
            <a:pPr algn="just">
              <a:lnSpc>
                <a:spcPts val="2379"/>
              </a:lnSpc>
            </a:pPr>
            <a:r>
              <a:rPr lang="en-US" sz="1699">
                <a:solidFill>
                  <a:srgbClr val="000000"/>
                </a:solidFill>
                <a:latin typeface="Open Sauce Bold"/>
              </a:rPr>
              <a:t>@contato: [leonidas.serra@discente.ufma.br, moreira.isabela@discente.ufma.br, paulo.alb@discente.ufma.br]</a:t>
            </a:r>
          </a:p>
          <a:p>
            <a:pPr algn="just">
              <a:lnSpc>
                <a:spcPts val="2379"/>
              </a:lnSpc>
            </a:pPr>
          </a:p>
          <a:p>
            <a:pPr algn="just">
              <a:lnSpc>
                <a:spcPts val="2379"/>
              </a:lnSpc>
            </a:pPr>
            <a:r>
              <a:rPr lang="en-US" sz="1699">
                <a:solidFill>
                  <a:srgbClr val="000000"/>
                </a:solidFill>
                <a:latin typeface="Open Sauce Bold"/>
              </a:rPr>
              <a:t>@data última versão: [14/06/2024]</a:t>
            </a:r>
          </a:p>
          <a:p>
            <a:pPr algn="just">
              <a:lnSpc>
                <a:spcPts val="2379"/>
              </a:lnSpc>
            </a:pPr>
          </a:p>
          <a:p>
            <a:pPr algn="just">
              <a:lnSpc>
                <a:spcPts val="2379"/>
              </a:lnSpc>
            </a:pPr>
            <a:r>
              <a:rPr lang="en-US" sz="1699">
                <a:solidFill>
                  <a:srgbClr val="000000"/>
                </a:solidFill>
                <a:latin typeface="Open Sauce Bold"/>
              </a:rPr>
              <a:t>@versão: 1.0</a:t>
            </a:r>
          </a:p>
          <a:p>
            <a:pPr algn="just">
              <a:lnSpc>
                <a:spcPts val="2379"/>
              </a:lnSpc>
            </a:pPr>
          </a:p>
          <a:p>
            <a:pPr algn="just">
              <a:lnSpc>
                <a:spcPts val="2379"/>
              </a:lnSpc>
            </a:pPr>
            <a:r>
              <a:rPr lang="en-US" sz="1699">
                <a:solidFill>
                  <a:srgbClr val="000000"/>
                </a:solidFill>
                <a:latin typeface="Open Sauce Bold"/>
              </a:rPr>
              <a:t>@outros repositórios: [URLs - apontem para o seus gits, se quiserem]</a:t>
            </a:r>
          </a:p>
          <a:p>
            <a:pPr algn="just">
              <a:lnSpc>
                <a:spcPts val="2379"/>
              </a:lnSpc>
            </a:pPr>
          </a:p>
          <a:p>
            <a:pPr algn="just">
              <a:lnSpc>
                <a:spcPts val="2379"/>
              </a:lnSpc>
            </a:pPr>
            <a:r>
              <a:rPr lang="en-US" sz="1699">
                <a:solidFill>
                  <a:srgbClr val="000000"/>
                </a:solidFill>
                <a:latin typeface="Open Sauce Bold"/>
              </a:rPr>
              <a:t>@Agradecimentos: Universidade Federal do Maranhão (UFMA), Professor Doutor Thales Levi Azevedo Valente, e colegas de curso.</a:t>
            </a:r>
          </a:p>
          <a:p>
            <a:pPr algn="just">
              <a:lnSpc>
                <a:spcPts val="2379"/>
              </a:lnSpc>
            </a:pPr>
          </a:p>
          <a:p>
            <a:pPr algn="just">
              <a:lnSpc>
                <a:spcPts val="2379"/>
              </a:lnSpc>
            </a:pPr>
            <a:r>
              <a:rPr lang="en-US" sz="1699">
                <a:solidFill>
                  <a:srgbClr val="000000"/>
                </a:solidFill>
                <a:latin typeface="Open Sauce Bold"/>
              </a:rPr>
              <a:t>@Copyright/License</a:t>
            </a:r>
          </a:p>
          <a:p>
            <a:pPr algn="just">
              <a:lnSpc>
                <a:spcPts val="2379"/>
              </a:lnSpc>
            </a:pPr>
          </a:p>
          <a:p>
            <a:pPr algn="just">
              <a:lnSpc>
                <a:spcPts val="2379"/>
              </a:lnSpc>
            </a:pPr>
            <a:r>
              <a:rPr lang="en-US" sz="1699">
                <a:solidFill>
                  <a:srgbClr val="000000"/>
                </a:solidFill>
                <a:latin typeface="Open Sauce Bold"/>
              </a:rPr>
              <a:t>Este material é resultado de um trabalho acadêmico para a disciplina SISTEMAS OPERACIONAIS, sobre a orientação do professor Dr. THALES LEVI AZEVEDO VALENTE, semestre letivo 2024.1, curso Engenharia da Computação, na Universidade Federal do Maranhão (UFMA). Todo o material sob esta licença é software livre: pode ser usado para fins acadêmicos e comerciais sem nenhum custo. Não há papelada, nem royalties, nem restrições de "copyleft" do tipo GNU. Ele é licenciado sob os termos da licença MIT reproduzida abaixo e, portanto, é compatível com GPL e também se qualifica como software de código aberto. É de domínio público. Os detalhes legais estão abaixo. O espírito desta licença é que você é livre para usar este material para qualquer finalidade, sem nenhum custo. O único requisito é que, se você usá-los, nos dê crédito.</a:t>
            </a:r>
          </a:p>
          <a:p>
            <a:pPr algn="just">
              <a:lnSpc>
                <a:spcPts val="2379"/>
              </a:lnSpc>
            </a:pPr>
          </a:p>
          <a:p>
            <a:pPr algn="just">
              <a:lnSpc>
                <a:spcPts val="2379"/>
              </a:lnSpc>
            </a:pPr>
            <a:r>
              <a:rPr lang="en-US" sz="1699">
                <a:solidFill>
                  <a:srgbClr val="000000"/>
                </a:solidFill>
                <a:latin typeface="Open Sauce Bold"/>
              </a:rPr>
              <a:t>Copyright © 2024 Educational Material</a:t>
            </a:r>
          </a:p>
          <a:p>
            <a:pPr algn="just">
              <a:lnSpc>
                <a:spcPts val="2379"/>
              </a:lnSpc>
            </a:pPr>
          </a:p>
          <a:p>
            <a:pPr algn="just">
              <a:lnSpc>
                <a:spcPts val="2379"/>
              </a:lnSpc>
            </a:pPr>
            <a:r>
              <a:rPr lang="en-US" sz="1699">
                <a:solidFill>
                  <a:srgbClr val="000000"/>
                </a:solidFill>
                <a:latin typeface="Open Sauce Bold"/>
              </a:rPr>
              <a:t>Este material está licenciado sob a Licença MIT. É permitido o uso, cópia, modificação, e distribuição deste material para qualquer fim, desde que acompanhado deste aviso de direitos autorais.</a:t>
            </a:r>
          </a:p>
          <a:p>
            <a:pPr algn="just">
              <a:lnSpc>
                <a:spcPts val="2379"/>
              </a:lnSpc>
            </a:pPr>
          </a:p>
          <a:p>
            <a:pPr algn="just">
              <a:lnSpc>
                <a:spcPts val="2379"/>
              </a:lnSpc>
            </a:pPr>
            <a:r>
              <a:rPr lang="en-US" sz="1699">
                <a:solidFill>
                  <a:srgbClr val="000000"/>
                </a:solidFill>
                <a:latin typeface="Open Sauce Bold"/>
              </a:rPr>
              <a:t>O MATERIAL É FORNECIDO "COMO ESTÁ", SEM GARANTIA DE QUALQUER TIPO, EXPRESSA OU IMPLÍCITA, INCLUINDO, MAS NÃO SE LIMITANDO ÀS GARANTIAS DE COMERCIALIZAÇÃO, ADEQUAÇÃO A UM DETERMINADO FIM E NÃO VIOLAÇÃO. EM HIPÓTESE ALGUMA OS AUTORES OU DETENTORES DE DIREITOS AUTORAIS SERÃO RESPONSÁVEIS POR QUALQUER RECLAMAÇÃO, DANOS OU OUTRA RESPONSABILIDADE, SEJA EM UMA AÇÃO DE CONTRATO, ATO ILÍCITO OU DE OUTRA FORMA, DECORRENTE DE, OU EM CONEXÃO COM O MATERIAL OU O USO OU OUTRAS NEGOCIAÇÕES NO MATERIAL.</a:t>
            </a:r>
          </a:p>
          <a:p>
            <a:pPr algn="just">
              <a:lnSpc>
                <a:spcPts val="2379"/>
              </a:lnSpc>
            </a:pPr>
          </a:p>
          <a:p>
            <a:pPr algn="just">
              <a:lnSpc>
                <a:spcPts val="2379"/>
              </a:lnSpc>
            </a:pPr>
            <a:r>
              <a:rPr lang="en-US" sz="1699">
                <a:solidFill>
                  <a:srgbClr val="000000"/>
                </a:solidFill>
                <a:latin typeface="Open Sauce Bold"/>
              </a:rPr>
              <a:t>Para mais informações sobre a Licença MIT: https://opensource.org/licenses/MIT.</a:t>
            </a:r>
          </a:p>
          <a:p>
            <a:pPr algn="just">
              <a:lnSpc>
                <a:spcPts val="2379"/>
              </a:lnSpc>
            </a:pPr>
          </a:p>
        </p:txBody>
      </p:sp>
      <p:sp>
        <p:nvSpPr>
          <p:cNvPr name="TextBox 3" id="3"/>
          <p:cNvSpPr txBox="true"/>
          <p:nvPr/>
        </p:nvSpPr>
        <p:spPr>
          <a:xfrm rot="0">
            <a:off x="17391759" y="9522142"/>
            <a:ext cx="753586"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49</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69010" y="2729319"/>
            <a:ext cx="13549979" cy="5566585"/>
          </a:xfrm>
          <a:custGeom>
            <a:avLst/>
            <a:gdLst/>
            <a:ahLst/>
            <a:cxnLst/>
            <a:rect r="r" b="b" t="t" l="l"/>
            <a:pathLst>
              <a:path h="5566585" w="13549979">
                <a:moveTo>
                  <a:pt x="0" y="0"/>
                </a:moveTo>
                <a:lnTo>
                  <a:pt x="13549980" y="0"/>
                </a:lnTo>
                <a:lnTo>
                  <a:pt x="13549980" y="5566585"/>
                </a:lnTo>
                <a:lnTo>
                  <a:pt x="0" y="5566585"/>
                </a:lnTo>
                <a:lnTo>
                  <a:pt x="0" y="0"/>
                </a:lnTo>
                <a:close/>
              </a:path>
            </a:pathLst>
          </a:custGeom>
          <a:blipFill>
            <a:blip r:embed="rId2"/>
            <a:stretch>
              <a:fillRect l="0" t="0" r="0" b="0"/>
            </a:stretch>
          </a:blipFill>
        </p:spPr>
      </p:sp>
      <p:sp>
        <p:nvSpPr>
          <p:cNvPr name="TextBox 3" id="3"/>
          <p:cNvSpPr txBox="true"/>
          <p:nvPr/>
        </p:nvSpPr>
        <p:spPr>
          <a:xfrm rot="0">
            <a:off x="632149" y="662914"/>
            <a:ext cx="8797379" cy="1741805"/>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Interface Tabela de blocos</a:t>
            </a:r>
          </a:p>
        </p:txBody>
      </p:sp>
      <p:sp>
        <p:nvSpPr>
          <p:cNvPr name="TextBox 4" id="4"/>
          <p:cNvSpPr txBox="true"/>
          <p:nvPr/>
        </p:nvSpPr>
        <p:spPr>
          <a:xfrm rot="0">
            <a:off x="17581307" y="9522142"/>
            <a:ext cx="374491"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5</a:t>
            </a:r>
          </a:p>
        </p:txBody>
      </p:sp>
      <p:sp>
        <p:nvSpPr>
          <p:cNvPr name="Freeform 5" id="5"/>
          <p:cNvSpPr/>
          <p:nvPr/>
        </p:nvSpPr>
        <p:spPr>
          <a:xfrm flipH="false" flipV="false" rot="0">
            <a:off x="0" y="6995224"/>
            <a:ext cx="3045668" cy="3291776"/>
          </a:xfrm>
          <a:custGeom>
            <a:avLst/>
            <a:gdLst/>
            <a:ahLst/>
            <a:cxnLst/>
            <a:rect r="r" b="b" t="t" l="l"/>
            <a:pathLst>
              <a:path h="3291776" w="3045668">
                <a:moveTo>
                  <a:pt x="0" y="0"/>
                </a:moveTo>
                <a:lnTo>
                  <a:pt x="3045668" y="0"/>
                </a:lnTo>
                <a:lnTo>
                  <a:pt x="3045668" y="3291776"/>
                </a:lnTo>
                <a:lnTo>
                  <a:pt x="0" y="3291776"/>
                </a:lnTo>
                <a:lnTo>
                  <a:pt x="0" y="0"/>
                </a:lnTo>
                <a:close/>
              </a:path>
            </a:pathLst>
          </a:custGeom>
          <a:blipFill>
            <a:blip r:embed="rId3"/>
            <a:stretch>
              <a:fillRect l="-6752"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70835" y="1862765"/>
            <a:ext cx="13084230" cy="6084167"/>
          </a:xfrm>
          <a:custGeom>
            <a:avLst/>
            <a:gdLst/>
            <a:ahLst/>
            <a:cxnLst/>
            <a:rect r="r" b="b" t="t" l="l"/>
            <a:pathLst>
              <a:path h="6084167" w="13084230">
                <a:moveTo>
                  <a:pt x="0" y="0"/>
                </a:moveTo>
                <a:lnTo>
                  <a:pt x="13084230" y="0"/>
                </a:lnTo>
                <a:lnTo>
                  <a:pt x="13084230" y="6084167"/>
                </a:lnTo>
                <a:lnTo>
                  <a:pt x="0" y="6084167"/>
                </a:lnTo>
                <a:lnTo>
                  <a:pt x="0" y="0"/>
                </a:lnTo>
                <a:close/>
              </a:path>
            </a:pathLst>
          </a:custGeom>
          <a:blipFill>
            <a:blip r:embed="rId2"/>
            <a:stretch>
              <a:fillRect l="0" t="0" r="0" b="0"/>
            </a:stretch>
          </a:blipFill>
        </p:spPr>
      </p:sp>
      <p:sp>
        <p:nvSpPr>
          <p:cNvPr name="TextBox 3" id="3"/>
          <p:cNvSpPr txBox="true"/>
          <p:nvPr/>
        </p:nvSpPr>
        <p:spPr>
          <a:xfrm rot="0">
            <a:off x="352231" y="643573"/>
            <a:ext cx="12318840" cy="89408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Comparativo entre interfaces</a:t>
            </a:r>
          </a:p>
        </p:txBody>
      </p:sp>
      <p:sp>
        <p:nvSpPr>
          <p:cNvPr name="TextBox 4" id="4"/>
          <p:cNvSpPr txBox="true"/>
          <p:nvPr/>
        </p:nvSpPr>
        <p:spPr>
          <a:xfrm rot="0">
            <a:off x="8242333" y="8778069"/>
            <a:ext cx="1803334" cy="480231"/>
          </a:xfrm>
          <a:prstGeom prst="rect">
            <a:avLst/>
          </a:prstGeom>
        </p:spPr>
        <p:txBody>
          <a:bodyPr anchor="t" rtlCol="false" tIns="0" lIns="0" bIns="0" rIns="0">
            <a:spAutoFit/>
          </a:bodyPr>
          <a:lstStyle/>
          <a:p>
            <a:pPr algn="l">
              <a:lnSpc>
                <a:spcPts val="3920"/>
              </a:lnSpc>
            </a:pPr>
            <a:r>
              <a:rPr lang="en-US" sz="2800">
                <a:solidFill>
                  <a:srgbClr val="000000"/>
                </a:solidFill>
                <a:latin typeface="Open Sauce Bold"/>
              </a:rPr>
              <a:t>Em I-node</a:t>
            </a:r>
          </a:p>
        </p:txBody>
      </p:sp>
      <p:sp>
        <p:nvSpPr>
          <p:cNvPr name="TextBox 5" id="5"/>
          <p:cNvSpPr txBox="true"/>
          <p:nvPr/>
        </p:nvSpPr>
        <p:spPr>
          <a:xfrm rot="0">
            <a:off x="17579878" y="9522142"/>
            <a:ext cx="377349"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6737" y="2144352"/>
            <a:ext cx="13084230" cy="6084167"/>
          </a:xfrm>
          <a:custGeom>
            <a:avLst/>
            <a:gdLst/>
            <a:ahLst/>
            <a:cxnLst/>
            <a:rect r="r" b="b" t="t" l="l"/>
            <a:pathLst>
              <a:path h="6084167" w="13084230">
                <a:moveTo>
                  <a:pt x="0" y="0"/>
                </a:moveTo>
                <a:lnTo>
                  <a:pt x="13084231" y="0"/>
                </a:lnTo>
                <a:lnTo>
                  <a:pt x="13084231" y="6084167"/>
                </a:lnTo>
                <a:lnTo>
                  <a:pt x="0" y="6084167"/>
                </a:lnTo>
                <a:lnTo>
                  <a:pt x="0" y="0"/>
                </a:lnTo>
                <a:close/>
              </a:path>
            </a:pathLst>
          </a:custGeom>
          <a:blipFill>
            <a:blip r:embed="rId2"/>
            <a:stretch>
              <a:fillRect l="0" t="0" r="0" b="0"/>
            </a:stretch>
          </a:blipFill>
        </p:spPr>
      </p:sp>
      <p:grpSp>
        <p:nvGrpSpPr>
          <p:cNvPr name="Group 3" id="3"/>
          <p:cNvGrpSpPr/>
          <p:nvPr/>
        </p:nvGrpSpPr>
        <p:grpSpPr>
          <a:xfrm rot="-8320083">
            <a:off x="2285196" y="2582658"/>
            <a:ext cx="264196" cy="26419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FF8E4F"/>
            </a:solidFill>
          </p:spPr>
        </p:sp>
        <p:sp>
          <p:nvSpPr>
            <p:cNvPr name="TextBox 5" id="5"/>
            <p:cNvSpPr txBox="true"/>
            <p:nvPr/>
          </p:nvSpPr>
          <p:spPr>
            <a:xfrm>
              <a:off x="0" y="155575"/>
              <a:ext cx="711200" cy="454025"/>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0">
            <a:off x="1746737" y="2319679"/>
            <a:ext cx="498350" cy="222870"/>
            <a:chOff x="0" y="0"/>
            <a:chExt cx="131253" cy="58698"/>
          </a:xfrm>
        </p:grpSpPr>
        <p:sp>
          <p:nvSpPr>
            <p:cNvPr name="Freeform 7" id="7"/>
            <p:cNvSpPr/>
            <p:nvPr/>
          </p:nvSpPr>
          <p:spPr>
            <a:xfrm flipH="false" flipV="false" rot="0">
              <a:off x="0" y="0"/>
              <a:ext cx="131253" cy="58698"/>
            </a:xfrm>
            <a:custGeom>
              <a:avLst/>
              <a:gdLst/>
              <a:ahLst/>
              <a:cxnLst/>
              <a:rect r="r" b="b" t="t" l="l"/>
              <a:pathLst>
                <a:path h="58698" w="131253">
                  <a:moveTo>
                    <a:pt x="0" y="0"/>
                  </a:moveTo>
                  <a:lnTo>
                    <a:pt x="131253" y="0"/>
                  </a:lnTo>
                  <a:lnTo>
                    <a:pt x="131253" y="58698"/>
                  </a:lnTo>
                  <a:lnTo>
                    <a:pt x="0" y="58698"/>
                  </a:lnTo>
                  <a:close/>
                </a:path>
              </a:pathLst>
            </a:custGeom>
            <a:solidFill>
              <a:srgbClr val="000000">
                <a:alpha val="0"/>
              </a:srgbClr>
            </a:solidFill>
            <a:ln w="9525" cap="sq">
              <a:solidFill>
                <a:srgbClr val="FF8E4F"/>
              </a:solidFill>
              <a:prstDash val="solid"/>
              <a:miter/>
            </a:ln>
          </p:spPr>
        </p:sp>
        <p:sp>
          <p:nvSpPr>
            <p:cNvPr name="TextBox 8" id="8"/>
            <p:cNvSpPr txBox="true"/>
            <p:nvPr/>
          </p:nvSpPr>
          <p:spPr>
            <a:xfrm>
              <a:off x="0" y="-47625"/>
              <a:ext cx="131253" cy="106323"/>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352231" y="643573"/>
            <a:ext cx="12318840" cy="89408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Comparativo entre interfaces</a:t>
            </a:r>
          </a:p>
        </p:txBody>
      </p:sp>
      <p:sp>
        <p:nvSpPr>
          <p:cNvPr name="TextBox 10" id="10"/>
          <p:cNvSpPr txBox="true"/>
          <p:nvPr/>
        </p:nvSpPr>
        <p:spPr>
          <a:xfrm rot="0">
            <a:off x="6511650" y="8778069"/>
            <a:ext cx="4402599" cy="480231"/>
          </a:xfrm>
          <a:prstGeom prst="rect">
            <a:avLst/>
          </a:prstGeom>
        </p:spPr>
        <p:txBody>
          <a:bodyPr anchor="t" rtlCol="false" tIns="0" lIns="0" bIns="0" rIns="0">
            <a:spAutoFit/>
          </a:bodyPr>
          <a:lstStyle/>
          <a:p>
            <a:pPr algn="l">
              <a:lnSpc>
                <a:spcPts val="3920"/>
              </a:lnSpc>
            </a:pPr>
            <a:r>
              <a:rPr lang="en-US" sz="2800">
                <a:solidFill>
                  <a:srgbClr val="000000"/>
                </a:solidFill>
                <a:latin typeface="Open Sauce Bold"/>
              </a:rPr>
              <a:t>Em I-node</a:t>
            </a:r>
          </a:p>
        </p:txBody>
      </p:sp>
      <p:sp>
        <p:nvSpPr>
          <p:cNvPr name="TextBox 11" id="11"/>
          <p:cNvSpPr txBox="true"/>
          <p:nvPr/>
        </p:nvSpPr>
        <p:spPr>
          <a:xfrm rot="0">
            <a:off x="17593054" y="9522142"/>
            <a:ext cx="350996"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83896" y="2324044"/>
            <a:ext cx="8887175" cy="5281521"/>
          </a:xfrm>
          <a:custGeom>
            <a:avLst/>
            <a:gdLst/>
            <a:ahLst/>
            <a:cxnLst/>
            <a:rect r="r" b="b" t="t" l="l"/>
            <a:pathLst>
              <a:path h="5281521" w="8887175">
                <a:moveTo>
                  <a:pt x="0" y="0"/>
                </a:moveTo>
                <a:lnTo>
                  <a:pt x="8887174" y="0"/>
                </a:lnTo>
                <a:lnTo>
                  <a:pt x="8887174" y="5281520"/>
                </a:lnTo>
                <a:lnTo>
                  <a:pt x="0" y="5281520"/>
                </a:lnTo>
                <a:lnTo>
                  <a:pt x="0" y="0"/>
                </a:lnTo>
                <a:close/>
              </a:path>
            </a:pathLst>
          </a:custGeom>
          <a:blipFill>
            <a:blip r:embed="rId2"/>
            <a:stretch>
              <a:fillRect l="0" t="0" r="0" b="0"/>
            </a:stretch>
          </a:blipFill>
        </p:spPr>
      </p:sp>
      <p:sp>
        <p:nvSpPr>
          <p:cNvPr name="TextBox 3" id="3"/>
          <p:cNvSpPr txBox="true"/>
          <p:nvPr/>
        </p:nvSpPr>
        <p:spPr>
          <a:xfrm rot="0">
            <a:off x="352231" y="643573"/>
            <a:ext cx="12318840" cy="89408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Comparativo entre interfaces</a:t>
            </a:r>
          </a:p>
        </p:txBody>
      </p:sp>
      <p:sp>
        <p:nvSpPr>
          <p:cNvPr name="TextBox 4" id="4"/>
          <p:cNvSpPr txBox="true"/>
          <p:nvPr/>
        </p:nvSpPr>
        <p:spPr>
          <a:xfrm rot="0">
            <a:off x="6511650" y="8778069"/>
            <a:ext cx="4402599" cy="480231"/>
          </a:xfrm>
          <a:prstGeom prst="rect">
            <a:avLst/>
          </a:prstGeom>
        </p:spPr>
        <p:txBody>
          <a:bodyPr anchor="t" rtlCol="false" tIns="0" lIns="0" bIns="0" rIns="0">
            <a:spAutoFit/>
          </a:bodyPr>
          <a:lstStyle/>
          <a:p>
            <a:pPr algn="l">
              <a:lnSpc>
                <a:spcPts val="3920"/>
              </a:lnSpc>
            </a:pPr>
            <a:r>
              <a:rPr lang="en-US" sz="2800">
                <a:solidFill>
                  <a:srgbClr val="000000"/>
                </a:solidFill>
                <a:latin typeface="Open Sauce Bold"/>
              </a:rPr>
              <a:t>Em I-node</a:t>
            </a:r>
          </a:p>
        </p:txBody>
      </p:sp>
      <p:sp>
        <p:nvSpPr>
          <p:cNvPr name="TextBox 5" id="5"/>
          <p:cNvSpPr txBox="true"/>
          <p:nvPr/>
        </p:nvSpPr>
        <p:spPr>
          <a:xfrm rot="0">
            <a:off x="17581068" y="9522142"/>
            <a:ext cx="374968"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13303" y="2120966"/>
            <a:ext cx="13084230" cy="6043279"/>
          </a:xfrm>
          <a:custGeom>
            <a:avLst/>
            <a:gdLst/>
            <a:ahLst/>
            <a:cxnLst/>
            <a:rect r="r" b="b" t="t" l="l"/>
            <a:pathLst>
              <a:path h="6043279" w="13084230">
                <a:moveTo>
                  <a:pt x="0" y="0"/>
                </a:moveTo>
                <a:lnTo>
                  <a:pt x="13084230" y="0"/>
                </a:lnTo>
                <a:lnTo>
                  <a:pt x="13084230" y="6043279"/>
                </a:lnTo>
                <a:lnTo>
                  <a:pt x="0" y="6043279"/>
                </a:lnTo>
                <a:lnTo>
                  <a:pt x="0" y="0"/>
                </a:lnTo>
                <a:close/>
              </a:path>
            </a:pathLst>
          </a:custGeom>
          <a:blipFill>
            <a:blip r:embed="rId2"/>
            <a:stretch>
              <a:fillRect l="0" t="0" r="0" b="0"/>
            </a:stretch>
          </a:blipFill>
        </p:spPr>
      </p:sp>
      <p:sp>
        <p:nvSpPr>
          <p:cNvPr name="TextBox 3" id="3"/>
          <p:cNvSpPr txBox="true"/>
          <p:nvPr/>
        </p:nvSpPr>
        <p:spPr>
          <a:xfrm rot="0">
            <a:off x="352231" y="643573"/>
            <a:ext cx="12318840" cy="894080"/>
          </a:xfrm>
          <a:prstGeom prst="rect">
            <a:avLst/>
          </a:prstGeom>
        </p:spPr>
        <p:txBody>
          <a:bodyPr anchor="t" rtlCol="false" tIns="0" lIns="0" bIns="0" rIns="0">
            <a:spAutoFit/>
          </a:bodyPr>
          <a:lstStyle/>
          <a:p>
            <a:pPr algn="l">
              <a:lnSpc>
                <a:spcPts val="6699"/>
              </a:lnSpc>
            </a:pPr>
            <a:r>
              <a:rPr lang="en-US" sz="6699" spc="-66">
                <a:solidFill>
                  <a:srgbClr val="FF8E4F"/>
                </a:solidFill>
                <a:latin typeface="Open Sauce Semi-Bold"/>
              </a:rPr>
              <a:t>Comparativo entre interfaces</a:t>
            </a:r>
          </a:p>
        </p:txBody>
      </p:sp>
      <p:sp>
        <p:nvSpPr>
          <p:cNvPr name="TextBox 4" id="4"/>
          <p:cNvSpPr txBox="true"/>
          <p:nvPr/>
        </p:nvSpPr>
        <p:spPr>
          <a:xfrm rot="0">
            <a:off x="5890028" y="8688120"/>
            <a:ext cx="4930779" cy="480231"/>
          </a:xfrm>
          <a:prstGeom prst="rect">
            <a:avLst/>
          </a:prstGeom>
        </p:spPr>
        <p:txBody>
          <a:bodyPr anchor="t" rtlCol="false" tIns="0" lIns="0" bIns="0" rIns="0">
            <a:spAutoFit/>
          </a:bodyPr>
          <a:lstStyle/>
          <a:p>
            <a:pPr algn="l">
              <a:lnSpc>
                <a:spcPts val="3920"/>
              </a:lnSpc>
            </a:pPr>
            <a:r>
              <a:rPr lang="en-US" sz="2800">
                <a:solidFill>
                  <a:srgbClr val="000000"/>
                </a:solidFill>
                <a:latin typeface="Open Sauce Bold"/>
              </a:rPr>
              <a:t>Em tabela de blocos livres</a:t>
            </a:r>
          </a:p>
        </p:txBody>
      </p:sp>
      <p:sp>
        <p:nvSpPr>
          <p:cNvPr name="TextBox 5" id="5"/>
          <p:cNvSpPr txBox="true"/>
          <p:nvPr/>
        </p:nvSpPr>
        <p:spPr>
          <a:xfrm rot="0">
            <a:off x="17579878" y="9522142"/>
            <a:ext cx="377349" cy="612141"/>
          </a:xfrm>
          <a:prstGeom prst="rect">
            <a:avLst/>
          </a:prstGeom>
        </p:spPr>
        <p:txBody>
          <a:bodyPr anchor="t" rtlCol="false" tIns="0" lIns="0" bIns="0" rIns="0">
            <a:spAutoFit/>
          </a:bodyPr>
          <a:lstStyle/>
          <a:p>
            <a:pPr algn="ctr">
              <a:lnSpc>
                <a:spcPts val="4600"/>
              </a:lnSpc>
              <a:spcBef>
                <a:spcPct val="0"/>
              </a:spcBef>
            </a:pPr>
            <a:r>
              <a:rPr lang="en-US" sz="4600" spc="-46">
                <a:solidFill>
                  <a:srgbClr val="000000"/>
                </a:solidFill>
                <a:latin typeface="Open Sauce"/>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DAGH3UQ9ejs</dc:identifier>
  <dcterms:modified xsi:type="dcterms:W3CDTF">2011-08-01T06:04:30Z</dcterms:modified>
  <cp:revision>1</cp:revision>
  <dc:title>apresentacao-implementacao</dc:title>
</cp:coreProperties>
</file>