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59.xml" ContentType="application/vnd.openxmlformats-officedocument.presentationml.tags+xml"/>
  <Override PartName="/ppt/tags/tag6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46" r:id="rId2"/>
    <p:sldMasterId id="2147483939" r:id="rId3"/>
  </p:sldMasterIdLst>
  <p:notesMasterIdLst>
    <p:notesMasterId r:id="rId11"/>
  </p:notesMasterIdLst>
  <p:handoutMasterIdLst>
    <p:handoutMasterId r:id="rId12"/>
  </p:handoutMasterIdLst>
  <p:sldIdLst>
    <p:sldId id="358" r:id="rId4"/>
    <p:sldId id="359" r:id="rId5"/>
    <p:sldId id="340" r:id="rId6"/>
    <p:sldId id="361" r:id="rId7"/>
    <p:sldId id="362" r:id="rId8"/>
    <p:sldId id="363" r:id="rId9"/>
    <p:sldId id="360" r:id="rId10"/>
  </p:sldIdLst>
  <p:sldSz cx="9906000" cy="6858000" type="A4"/>
  <p:notesSz cx="6797675" cy="9874250"/>
  <p:custDataLst>
    <p:tags r:id="rId13"/>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4">
          <p15:clr>
            <a:srgbClr val="A4A3A4"/>
          </p15:clr>
        </p15:guide>
        <p15:guide id="2" pos="5957">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55" autoAdjust="0"/>
    <p:restoredTop sz="94564" autoAdjust="0"/>
  </p:normalViewPr>
  <p:slideViewPr>
    <p:cSldViewPr snapToGrid="0">
      <p:cViewPr>
        <p:scale>
          <a:sx n="80" d="100"/>
          <a:sy n="80" d="100"/>
        </p:scale>
        <p:origin x="1214" y="259"/>
      </p:cViewPr>
      <p:guideLst>
        <p:guide orient="horz" pos="954"/>
        <p:guide pos="595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1982" y="2045"/>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dirty="0" smtClean="0">
                <a:latin typeface="Arial" pitchFamily="34" charset="0"/>
                <a:cs typeface="Arial" pitchFamily="34" charset="0"/>
              </a:rPr>
              <a:t>© 2016 Capgemini. All rights reserved.</a:t>
            </a:r>
            <a:endParaRPr lang="en-US"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extLst>
      <p:ext uri="{BB962C8B-B14F-4D97-AF65-F5344CB8AC3E}">
        <p14:creationId xmlns:p14="http://schemas.microsoft.com/office/powerpoint/2010/main" val="15728634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7/4/2017</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3468956488"/>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4.jpeg"/><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0.xml"/><Relationship Id="rId7" Type="http://schemas.openxmlformats.org/officeDocument/2006/relationships/oleObject" Target="../embeddings/oleObject11.bin"/><Relationship Id="rId2" Type="http://schemas.openxmlformats.org/officeDocument/2006/relationships/tags" Target="../tags/tag39.xml"/><Relationship Id="rId1" Type="http://schemas.openxmlformats.org/officeDocument/2006/relationships/vmlDrawing" Target="../drawings/vmlDrawing11.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3.xml"/><Relationship Id="rId7" Type="http://schemas.openxmlformats.org/officeDocument/2006/relationships/oleObject" Target="../embeddings/oleObject12.bin"/><Relationship Id="rId2" Type="http://schemas.openxmlformats.org/officeDocument/2006/relationships/tags" Target="../tags/tag42.xml"/><Relationship Id="rId1" Type="http://schemas.openxmlformats.org/officeDocument/2006/relationships/vmlDrawing" Target="../drawings/vmlDrawing12.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4.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5.xml"/><Relationship Id="rId7" Type="http://schemas.openxmlformats.org/officeDocument/2006/relationships/image" Target="../media/image1.emf"/><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3.xml"/><Relationship Id="rId4" Type="http://schemas.openxmlformats.org/officeDocument/2006/relationships/tags" Target="../tags/tag5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5.bin"/><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6.bin"/><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906000" cy="5885035"/>
          </a:xfrm>
          <a:prstGeom prst="rect">
            <a:avLst/>
          </a:prstGeom>
          <a:noFill/>
          <a:ln>
            <a:noFill/>
          </a:ln>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735690" y="658705"/>
            <a:ext cx="2880000"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29"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6"/>
            <a:ext cx="2880000" cy="229351"/>
          </a:xfrm>
          <a:prstGeom prst="rect">
            <a:avLst/>
          </a:prstGeom>
          <a:noFill/>
        </p:spPr>
      </p:pic>
      <p:sp>
        <p:nvSpPr>
          <p:cNvPr id="2" name="Title 1"/>
          <p:cNvSpPr>
            <a:spLocks noGrp="1"/>
          </p:cNvSpPr>
          <p:nvPr>
            <p:ph type="ctrTitle" hasCustomPrompt="1"/>
            <p:custDataLst>
              <p:tags r:id="rId6"/>
            </p:custDataLst>
          </p:nvPr>
        </p:nvSpPr>
        <p:spPr>
          <a:xfrm>
            <a:off x="0" y="2959925"/>
            <a:ext cx="4909457" cy="1098157"/>
          </a:xfrm>
        </p:spPr>
        <p:txBody>
          <a:bodyPr lIns="720000" tIns="33059" rIns="33059" bIns="33059" anchor="t"/>
          <a:lstStyle>
            <a:lvl1pPr marL="0" indent="0" algn="l">
              <a:defRPr sz="40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865915" y="4949632"/>
            <a:ext cx="5040086"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shutterstock_111035876.jpg"/>
          <p:cNvPicPr>
            <a:picLocks noChangeAspect="1"/>
          </p:cNvPicPr>
          <p:nvPr userDrawn="1"/>
        </p:nvPicPr>
        <p:blipFill>
          <a:blip r:embed="rId6" cstate="print"/>
          <a:srcRect t="17534"/>
          <a:stretch>
            <a:fillRect/>
          </a:stretch>
        </p:blipFill>
        <p:spPr>
          <a:xfrm>
            <a:off x="0" y="0"/>
            <a:ext cx="9906000" cy="517104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7461" name="think-cell Slide" r:id="rId7" imgW="360" imgH="360" progId="">
                  <p:embed/>
                </p:oleObj>
              </mc:Choice>
              <mc:Fallback>
                <p:oleObj name="think-cell Slide" r:id="rId7" imgW="360" imgH="360" progId="">
                  <p:embed/>
                  <p:pic>
                    <p:nvPicPr>
                      <p:cNvPr id="0"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88"/>
            <a:ext cx="9906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shutterstock_111035876.jpg"/>
          <p:cNvPicPr>
            <a:picLocks noChangeAspect="1"/>
          </p:cNvPicPr>
          <p:nvPr userDrawn="1"/>
        </p:nvPicPr>
        <p:blipFill>
          <a:blip r:embed="rId6" cstate="print"/>
          <a:srcRect b="14783"/>
          <a:stretch>
            <a:fillRect/>
          </a:stretch>
        </p:blipFill>
        <p:spPr>
          <a:xfrm>
            <a:off x="0" y="1514475"/>
            <a:ext cx="9906000" cy="5343525"/>
          </a:xfrm>
          <a:prstGeom prst="rect">
            <a:avLst/>
          </a:prstGeom>
          <a:noFill/>
          <a:ln>
            <a:noFill/>
          </a:ln>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4565" name="think-cell Slide" r:id="rId7" imgW="360" imgH="360" progId="">
                  <p:embed/>
                </p:oleObj>
              </mc:Choice>
              <mc:Fallback>
                <p:oleObj name="think-cell Slide" r:id="rId7" imgW="360" imgH="360" progId="">
                  <p:embed/>
                  <p:pic>
                    <p:nvPicPr>
                      <p:cNvPr id="0" name="Picture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1"/>
          <a:ext cx="147061" cy="143985"/>
        </p:xfrm>
        <a:graphic>
          <a:graphicData uri="http://schemas.openxmlformats.org/presentationml/2006/ole">
            <mc:AlternateContent xmlns:mc="http://schemas.openxmlformats.org/markup-compatibility/2006">
              <mc:Choice xmlns:v="urn:schemas-microsoft-com:vml" Requires="v">
                <p:oleObj spid="_x0000_s199685"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904793"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9" name="Rectangle 9"/>
          <p:cNvSpPr>
            <a:spLocks noChangeArrowheads="1"/>
          </p:cNvSpPr>
          <p:nvPr userDrawn="1">
            <p:custDataLst>
              <p:tags r:id="rId4"/>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r>
              <a:rPr lang="en-US" sz="1000" kern="1200" dirty="0" smtClean="0">
                <a:solidFill>
                  <a:schemeClr val="bg1"/>
                </a:solidFill>
                <a:latin typeface="+mn-lt"/>
                <a:ea typeface="+mn-ea"/>
                <a:cs typeface="+mn-cs"/>
              </a:rPr>
              <a:t>With more than 180,000 people in over 40 countries, Capgemini is one of the world's foremost providers of consulting, technology and outsourcing services. The Group reported 2015 global revenues of EUR 11.9 billion. </a:t>
            </a:r>
          </a:p>
          <a:p>
            <a:endParaRPr lang="en-US" sz="1000" kern="1200" dirty="0" smtClean="0">
              <a:solidFill>
                <a:schemeClr val="bg1"/>
              </a:solidFill>
              <a:latin typeface="+mn-lt"/>
              <a:ea typeface="+mn-ea"/>
              <a:cs typeface="+mn-cs"/>
            </a:endParaRPr>
          </a:p>
          <a:p>
            <a:r>
              <a:rPr lang="en-US" sz="1000" kern="1200" dirty="0" smtClean="0">
                <a:solidFill>
                  <a:schemeClr val="bg1"/>
                </a:solidFill>
                <a:latin typeface="+mn-lt"/>
                <a:ea typeface="+mn-ea"/>
                <a:cs typeface="+mn-cs"/>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a:t>
            </a:r>
            <a:r>
              <a:rPr lang="en-US" sz="1000" kern="1200" dirty="0" err="1" smtClean="0">
                <a:solidFill>
                  <a:schemeClr val="bg1"/>
                </a:solidFill>
                <a:latin typeface="+mn-lt"/>
                <a:ea typeface="+mn-ea"/>
                <a:cs typeface="+mn-cs"/>
              </a:rPr>
              <a:t>Experience</a:t>
            </a:r>
            <a:r>
              <a:rPr lang="en-US" sz="1000" kern="1200" baseline="30000" dirty="0" err="1" smtClean="0">
                <a:solidFill>
                  <a:schemeClr val="bg1"/>
                </a:solidFill>
                <a:latin typeface="+mn-lt"/>
                <a:ea typeface="+mn-ea"/>
                <a:cs typeface="+mn-cs"/>
              </a:rPr>
              <a:t>TM</a:t>
            </a:r>
            <a:r>
              <a:rPr lang="en-US" sz="1000" kern="1200" dirty="0" smtClean="0">
                <a:solidFill>
                  <a:schemeClr val="bg1"/>
                </a:solidFill>
                <a:latin typeface="+mn-lt"/>
                <a:ea typeface="+mn-ea"/>
                <a:cs typeface="+mn-cs"/>
              </a:rPr>
              <a:t>, and draws on </a:t>
            </a:r>
            <a:r>
              <a:rPr lang="en-US" sz="1000" kern="1200" dirty="0" err="1" smtClean="0">
                <a:solidFill>
                  <a:schemeClr val="bg1"/>
                </a:solidFill>
                <a:latin typeface="+mn-lt"/>
                <a:ea typeface="+mn-ea"/>
                <a:cs typeface="+mn-cs"/>
              </a:rPr>
              <a:t>Rightshore</a:t>
            </a:r>
            <a:r>
              <a:rPr lang="en-US" sz="1000" b="1" kern="1200" baseline="30000" dirty="0" smtClean="0">
                <a:solidFill>
                  <a:schemeClr val="bg1"/>
                </a:solidFill>
                <a:latin typeface="+mn-lt"/>
                <a:ea typeface="+mn-ea"/>
                <a:cs typeface="+mn-cs"/>
              </a:rPr>
              <a:t>®</a:t>
            </a:r>
            <a:r>
              <a:rPr lang="en-US" sz="1000" kern="1200" dirty="0" smtClean="0">
                <a:solidFill>
                  <a:schemeClr val="bg1"/>
                </a:solidFill>
                <a:latin typeface="+mn-lt"/>
                <a:ea typeface="+mn-ea"/>
                <a:cs typeface="+mn-cs"/>
              </a:rPr>
              <a:t>, its worldwide delivery model.</a:t>
            </a:r>
            <a:endParaRPr lang="fr-FR" sz="1000" kern="1200" dirty="0" smtClean="0">
              <a:solidFill>
                <a:schemeClr val="bg1"/>
              </a:solidFill>
              <a:latin typeface="+mn-lt"/>
              <a:ea typeface="+mn-ea"/>
              <a:cs typeface="+mn-cs"/>
            </a:endParaRPr>
          </a:p>
          <a:p>
            <a:pPr algn="just"/>
            <a:endParaRPr lang="fr-FR" sz="1000" kern="1200" dirty="0" smtClean="0">
              <a:solidFill>
                <a:schemeClr val="bg1"/>
              </a:solidFill>
              <a:latin typeface="+mn-lt"/>
              <a:ea typeface="+mn-ea"/>
              <a:cs typeface="+mn-cs"/>
            </a:endParaRPr>
          </a:p>
        </p:txBody>
      </p:sp>
      <p:pic>
        <p:nvPicPr>
          <p:cNvPr id="10" name="Image 9" descr="ppt_Label_CBE.png"/>
          <p:cNvPicPr>
            <a:picLocks noChangeAspect="1"/>
          </p:cNvPicPr>
          <p:nvPr userDrawn="1"/>
        </p:nvPicPr>
        <p:blipFill>
          <a:blip r:embed="rId8" cstate="email"/>
          <a:stretch>
            <a:fillRect/>
          </a:stretch>
        </p:blipFill>
        <p:spPr>
          <a:xfrm>
            <a:off x="814448" y="3458687"/>
            <a:ext cx="576000" cy="576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0052"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8421" name="think-cell Slide" r:id="rId5" imgW="360" imgH="360" progId="">
                  <p:embed/>
                </p:oleObj>
              </mc:Choice>
              <mc:Fallback>
                <p:oleObj name="think-cell Slide" r:id="rId5" imgW="360" imgH="360" progId="">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981400"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314326" y="962025"/>
            <a:ext cx="3124200"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4140000" y="1512000"/>
            <a:ext cx="5256213" cy="4788000"/>
          </a:xfrm>
        </p:spPr>
        <p:txBody>
          <a:bodyPr/>
          <a:lstStyle/>
          <a:p>
            <a:pPr lvl="0"/>
            <a:r>
              <a:rPr lang="en-US" smtClean="0"/>
              <a:t>Click to edit Master text styles</a:t>
            </a:r>
          </a:p>
          <a:p>
            <a:pPr lvl="1"/>
            <a:r>
              <a:rPr lang="en-US" smtClean="0"/>
              <a:t>Second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789"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813"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323487"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908"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884"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60"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04"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tags" Target="../tags/tag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theme" Target="../theme/theme1.xml"/><Relationship Id="rId19"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 Id="rId22"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oleObject" Target="../embeddings/oleObject10.bin"/><Relationship Id="rId5" Type="http://schemas.openxmlformats.org/officeDocument/2006/relationships/tags" Target="../tags/tag38.xml"/><Relationship Id="rId4" Type="http://schemas.openxmlformats.org/officeDocument/2006/relationships/vmlDrawing" Target="../drawings/vmlDrawing10.v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tags" Target="../tags/tag53.xml"/><Relationship Id="rId18" Type="http://schemas.openxmlformats.org/officeDocument/2006/relationships/image" Target="../media/image6.png"/><Relationship Id="rId26" Type="http://schemas.openxmlformats.org/officeDocument/2006/relationships/image" Target="../media/image10.gif"/><Relationship Id="rId3" Type="http://schemas.openxmlformats.org/officeDocument/2006/relationships/theme" Target="../theme/theme3.xml"/><Relationship Id="rId21" Type="http://schemas.openxmlformats.org/officeDocument/2006/relationships/hyperlink" Target="http://www.twitter.com/capgemini" TargetMode="External"/><Relationship Id="rId7" Type="http://schemas.openxmlformats.org/officeDocument/2006/relationships/tags" Target="../tags/tag47.xml"/><Relationship Id="rId12" Type="http://schemas.openxmlformats.org/officeDocument/2006/relationships/tags" Target="../tags/tag52.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slideLayout" Target="../slideLayouts/slideLayout13.xml"/><Relationship Id="rId16" Type="http://schemas.openxmlformats.org/officeDocument/2006/relationships/image" Target="../media/image5.emf"/><Relationship Id="rId20"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tags" Target="../tags/tag46.xml"/><Relationship Id="rId11" Type="http://schemas.openxmlformats.org/officeDocument/2006/relationships/tags" Target="../tags/tag51.xml"/><Relationship Id="rId24" Type="http://schemas.openxmlformats.org/officeDocument/2006/relationships/image" Target="../media/image9.png"/><Relationship Id="rId5" Type="http://schemas.openxmlformats.org/officeDocument/2006/relationships/tags" Target="../tags/tag45.xml"/><Relationship Id="rId15" Type="http://schemas.openxmlformats.org/officeDocument/2006/relationships/image" Target="../media/image1.emf"/><Relationship Id="rId23" Type="http://schemas.openxmlformats.org/officeDocument/2006/relationships/hyperlink" Target="http://www.youtube.com/capgeminimedia" TargetMode="External"/><Relationship Id="rId10" Type="http://schemas.openxmlformats.org/officeDocument/2006/relationships/tags" Target="../tags/tag50.xml"/><Relationship Id="rId19" Type="http://schemas.openxmlformats.org/officeDocument/2006/relationships/hyperlink" Target="http://www.linkedin.com/company/capgemini" TargetMode="External"/><Relationship Id="rId4" Type="http://schemas.openxmlformats.org/officeDocument/2006/relationships/vmlDrawing" Target="../drawings/vmlDrawing13.vml"/><Relationship Id="rId9" Type="http://schemas.openxmlformats.org/officeDocument/2006/relationships/tags" Target="../tags/tag49.xml"/><Relationship Id="rId14" Type="http://schemas.openxmlformats.org/officeDocument/2006/relationships/oleObject" Target="../embeddings/oleObject13.bin"/><Relationship Id="rId22" Type="http://schemas.openxmlformats.org/officeDocument/2006/relationships/image" Target="../media/image8.png"/><Relationship Id="rId27"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52" name="think-cell Slide" r:id="rId20" imgW="360" imgH="360" progId="">
                  <p:embed/>
                </p:oleObj>
              </mc:Choice>
              <mc:Fallback>
                <p:oleObj name="think-cell Slide" r:id="rId20" imgW="360" imgH="360" progId="">
                  <p:embed/>
                  <p:pic>
                    <p:nvPicPr>
                      <p:cNvPr id="0" name="Picture 1" hidden="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1" y="0"/>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6"/>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17"/>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2016. All Rights Reserved</a:t>
            </a:r>
          </a:p>
        </p:txBody>
      </p:sp>
      <p:sp>
        <p:nvSpPr>
          <p:cNvPr id="13" name="Rectangle 12"/>
          <p:cNvSpPr/>
          <p:nvPr>
            <p:custDataLst>
              <p:tags r:id="rId18"/>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Presentation Title | Date</a:t>
            </a:r>
            <a:endParaRPr lang="en-US" sz="700" dirty="0">
              <a:solidFill>
                <a:schemeClr val="tx2"/>
              </a:solidFill>
              <a:latin typeface="+mj-lt"/>
            </a:endParaRPr>
          </a:p>
        </p:txBody>
      </p:sp>
      <p:cxnSp>
        <p:nvCxnSpPr>
          <p:cNvPr id="15" name="Straight Connector 5"/>
          <p:cNvCxnSpPr/>
          <p:nvPr>
            <p:custDataLst>
              <p:tags r:id="rId19"/>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2" cstate="print"/>
          <a:stretch>
            <a:fillRect/>
          </a:stretch>
        </p:blipFill>
        <p:spPr>
          <a:xfrm>
            <a:off x="118184" y="6419977"/>
            <a:ext cx="1440000" cy="343023"/>
          </a:xfrm>
          <a:prstGeom prst="rect">
            <a:avLst/>
          </a:prstGeom>
        </p:spPr>
      </p:pic>
    </p:spTree>
  </p:cSld>
  <p:clrMap bg1="lt1" tx1="dk1" bg2="lt2" tx2="dk2" accent1="accent1" accent2="accent2" accent3="accent3" accent4="accent4" accent5="accent5" accent6="accent6" hlink="hlink" folHlink="folHlink"/>
  <p:sldLayoutIdLst>
    <p:sldLayoutId id="2147483928" r:id="rId1"/>
    <p:sldLayoutId id="2147483989" r:id="rId2"/>
    <p:sldLayoutId id="2147483965" r:id="rId3"/>
    <p:sldLayoutId id="2147483966" r:id="rId4"/>
    <p:sldLayoutId id="2147483962" r:id="rId5"/>
    <p:sldLayoutId id="2147483963" r:id="rId6"/>
    <p:sldLayoutId id="2147483968" r:id="rId7"/>
    <p:sldLayoutId id="2147483964" r:id="rId8"/>
    <p:sldLayoutId id="2147483934" r:id="rId9"/>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28" name="think-cell Slide" r:id="rId6" imgW="360" imgH="360" progId="">
                  <p:embed/>
                </p:oleObj>
              </mc:Choice>
              <mc:Fallback>
                <p:oleObj name="think-cell Slide" r:id="rId6" imgW="360" imgH="360" progId="">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71" r:id="rId1"/>
    <p:sldLayoutId id="2147483990"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24" name="think-cell Slide" r:id="rId14" imgW="360" imgH="360" progId="">
                  <p:embed/>
                </p:oleObj>
              </mc:Choice>
              <mc:Fallback>
                <p:oleObj name="think-cell Slide" r:id="rId14" imgW="360" imgH="360" progId="">
                  <p:embed/>
                  <p:pic>
                    <p:nvPicPr>
                      <p:cNvPr id="0" name="Picture 1"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6"/>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6" cstate="email"/>
          <a:srcRect/>
          <a:stretch>
            <a:fillRect/>
          </a:stretch>
        </p:blipFill>
        <p:spPr bwMode="auto">
          <a:xfrm>
            <a:off x="6406875" y="1209254"/>
            <a:ext cx="2880000" cy="229353"/>
          </a:xfrm>
          <a:prstGeom prst="rect">
            <a:avLst/>
          </a:prstGeom>
          <a:noFill/>
        </p:spPr>
      </p:pic>
      <p:sp>
        <p:nvSpPr>
          <p:cNvPr id="15" name="Rectangle 14"/>
          <p:cNvSpPr/>
          <p:nvPr>
            <p:custDataLst>
              <p:tags r:id="rId8"/>
            </p:custDataLst>
          </p:nvPr>
        </p:nvSpPr>
        <p:spPr>
          <a:xfrm>
            <a:off x="6763620"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7"/>
          </p:cNvPr>
          <p:cNvPicPr>
            <a:picLocks noChangeAspect="1" noChangeArrowheads="1"/>
          </p:cNvPicPr>
          <p:nvPr>
            <p:custDataLst>
              <p:tags r:id="rId9"/>
            </p:custDataLst>
          </p:nvPr>
        </p:nvPicPr>
        <p:blipFill>
          <a:blip r:embed="rId18" cstate="email"/>
          <a:srcRect/>
          <a:stretch>
            <a:fillRect/>
          </a:stretch>
        </p:blipFill>
        <p:spPr bwMode="auto">
          <a:xfrm>
            <a:off x="7689877" y="5932547"/>
            <a:ext cx="278223" cy="263770"/>
          </a:xfrm>
          <a:prstGeom prst="rect">
            <a:avLst/>
          </a:prstGeom>
          <a:noFill/>
        </p:spPr>
      </p:pic>
      <p:pic>
        <p:nvPicPr>
          <p:cNvPr id="17" name="Picture 4" descr="C:\Users\UserSim\Desktop\DS_icons\128x128 shadows\linkedin.png">
            <a:hlinkClick r:id="rId19"/>
          </p:cNvPr>
          <p:cNvPicPr>
            <a:picLocks noChangeAspect="1" noChangeArrowheads="1"/>
          </p:cNvPicPr>
          <p:nvPr>
            <p:custDataLst>
              <p:tags r:id="rId10"/>
            </p:custDataLst>
          </p:nvPr>
        </p:nvPicPr>
        <p:blipFill>
          <a:blip r:embed="rId20" cstate="email"/>
          <a:srcRect/>
          <a:stretch>
            <a:fillRect/>
          </a:stretch>
        </p:blipFill>
        <p:spPr bwMode="auto">
          <a:xfrm>
            <a:off x="8025290" y="5932547"/>
            <a:ext cx="281313" cy="266700"/>
          </a:xfrm>
          <a:prstGeom prst="rect">
            <a:avLst/>
          </a:prstGeom>
          <a:noFill/>
        </p:spPr>
      </p:pic>
      <p:pic>
        <p:nvPicPr>
          <p:cNvPr id="18" name="Picture 5" descr="C:\Users\UserSim\Desktop\DS_icons\128x128 shadows\twitter.png">
            <a:hlinkClick r:id="rId21"/>
          </p:cNvPr>
          <p:cNvPicPr>
            <a:picLocks noChangeAspect="1" noChangeArrowheads="1"/>
          </p:cNvPicPr>
          <p:nvPr>
            <p:custDataLst>
              <p:tags r:id="rId11"/>
            </p:custDataLst>
          </p:nvPr>
        </p:nvPicPr>
        <p:blipFill>
          <a:blip r:embed="rId22" cstate="email"/>
          <a:srcRect/>
          <a:stretch>
            <a:fillRect/>
          </a:stretch>
        </p:blipFill>
        <p:spPr bwMode="auto">
          <a:xfrm>
            <a:off x="8654345" y="5932547"/>
            <a:ext cx="281313" cy="266700"/>
          </a:xfrm>
          <a:prstGeom prst="rect">
            <a:avLst/>
          </a:prstGeom>
          <a:noFill/>
        </p:spPr>
      </p:pic>
      <p:pic>
        <p:nvPicPr>
          <p:cNvPr id="19" name="Picture 6" descr="C:\Users\UserSim\Desktop\DS_icons\128x128 shadows\youtube.png">
            <a:hlinkClick r:id="rId23"/>
          </p:cNvPr>
          <p:cNvPicPr>
            <a:picLocks noChangeAspect="1" noChangeArrowheads="1"/>
          </p:cNvPicPr>
          <p:nvPr>
            <p:custDataLst>
              <p:tags r:id="rId12"/>
            </p:custDataLst>
          </p:nvPr>
        </p:nvPicPr>
        <p:blipFill>
          <a:blip r:embed="rId24" cstate="email"/>
          <a:srcRect/>
          <a:stretch>
            <a:fillRect/>
          </a:stretch>
        </p:blipFill>
        <p:spPr bwMode="auto">
          <a:xfrm>
            <a:off x="8992848" y="5932547"/>
            <a:ext cx="281313" cy="266700"/>
          </a:xfrm>
          <a:prstGeom prst="rect">
            <a:avLst/>
          </a:prstGeom>
          <a:noFill/>
        </p:spPr>
      </p:pic>
      <p:pic>
        <p:nvPicPr>
          <p:cNvPr id="20" name="Image 22" descr="Picto_Slideshare.gif">
            <a:hlinkClick r:id="rId25"/>
          </p:cNvPr>
          <p:cNvPicPr preferRelativeResize="0">
            <a:picLocks/>
          </p:cNvPicPr>
          <p:nvPr>
            <p:custDataLst>
              <p:tags r:id="rId13"/>
            </p:custDataLst>
          </p:nvPr>
        </p:nvPicPr>
        <p:blipFill>
          <a:blip r:embed="rId26"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7" cstate="print"/>
          <a:stretch>
            <a:fillRect/>
          </a:stretch>
        </p:blipFill>
        <p:spPr>
          <a:xfrm>
            <a:off x="747567" y="1014965"/>
            <a:ext cx="2880000" cy="686046"/>
          </a:xfrm>
          <a:prstGeom prst="rect">
            <a:avLst/>
          </a:prstGeom>
        </p:spPr>
      </p:pic>
    </p:spTree>
  </p:cSld>
  <p:clrMap bg1="lt1" tx1="dk1" bg2="lt2" tx2="dk2" accent1="accent1" accent2="accent2" accent3="accent3" accent4="accent4" accent5="accent5" accent6="accent6" hlink="hlink" folHlink="folHlink"/>
  <p:sldLayoutIdLst>
    <p:sldLayoutId id="2147483991" r:id="rId1"/>
    <p:sldLayoutId id="2147483961"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60.xml"/><Relationship Id="rId7" Type="http://schemas.openxmlformats.org/officeDocument/2006/relationships/image" Target="../media/image12.png"/><Relationship Id="rId2" Type="http://schemas.openxmlformats.org/officeDocument/2006/relationships/tags" Target="../tags/tag59.xml"/><Relationship Id="rId1" Type="http://schemas.openxmlformats.org/officeDocument/2006/relationships/vmlDrawing" Target="../drawings/vmlDrawing16.vml"/><Relationship Id="rId6" Type="http://schemas.openxmlformats.org/officeDocument/2006/relationships/image" Target="../media/image1.emf"/><Relationship Id="rId11" Type="http://schemas.openxmlformats.org/officeDocument/2006/relationships/image" Target="../media/image16.png"/><Relationship Id="rId5" Type="http://schemas.openxmlformats.org/officeDocument/2006/relationships/oleObject" Target="../embeddings/oleObject16.bin"/><Relationship Id="rId10" Type="http://schemas.openxmlformats.org/officeDocument/2006/relationships/image" Target="../media/image15.png"/><Relationship Id="rId4" Type="http://schemas.openxmlformats.org/officeDocument/2006/relationships/slideLayout" Target="../slideLayouts/slideLayout3.xml"/><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8.jpeg"/><Relationship Id="rId7" Type="http://schemas.openxmlformats.org/officeDocument/2006/relationships/image" Target="../media/image14.png"/><Relationship Id="rId2" Type="http://schemas.openxmlformats.org/officeDocument/2006/relationships/image" Target="../media/image17.gif"/><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5.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7.gif"/><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iVotum</a:t>
            </a:r>
            <a:endParaRPr lang="en-US" dirty="0"/>
          </a:p>
        </p:txBody>
      </p:sp>
      <p:sp>
        <p:nvSpPr>
          <p:cNvPr id="3" name="Sous-titre 2"/>
          <p:cNvSpPr>
            <a:spLocks noGrp="1"/>
          </p:cNvSpPr>
          <p:nvPr>
            <p:ph type="subTitle" idx="1"/>
          </p:nvPr>
        </p:nvSpPr>
        <p:spPr/>
        <p:txBody>
          <a:bodyPr/>
          <a:lstStyle/>
          <a:p>
            <a:r>
              <a:rPr lang="en-US" dirty="0" smtClean="0"/>
              <a:t>Team LFD, 05-07-2017</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Table of Contents</a:t>
            </a:r>
            <a:endParaRPr lang="en-US" dirty="0"/>
          </a:p>
        </p:txBody>
      </p:sp>
      <p:sp>
        <p:nvSpPr>
          <p:cNvPr id="3" name="Espace réservé du contenu 2"/>
          <p:cNvSpPr>
            <a:spLocks noGrp="1"/>
          </p:cNvSpPr>
          <p:nvPr>
            <p:ph sz="quarter" idx="10"/>
          </p:nvPr>
        </p:nvSpPr>
        <p:spPr>
          <a:xfrm>
            <a:off x="4140000" y="1512000"/>
            <a:ext cx="5316738" cy="4788000"/>
          </a:xfrm>
        </p:spPr>
        <p:txBody>
          <a:bodyPr/>
          <a:lstStyle/>
          <a:p>
            <a:r>
              <a:rPr lang="en-US" dirty="0" smtClean="0"/>
              <a:t>Plan</a:t>
            </a:r>
          </a:p>
          <a:p>
            <a:r>
              <a:rPr lang="en-US" dirty="0" err="1" smtClean="0"/>
              <a:t>Trainingen</a:t>
            </a:r>
            <a:endParaRPr lang="en-US" dirty="0" smtClean="0"/>
          </a:p>
          <a:p>
            <a:r>
              <a:rPr lang="en-US" dirty="0" smtClean="0"/>
              <a:t>Concept </a:t>
            </a:r>
            <a:r>
              <a:rPr lang="en-US" dirty="0" err="1" smtClean="0"/>
              <a:t>Architectuur</a:t>
            </a:r>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7232"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p>
            <a:r>
              <a:rPr lang="en-US" dirty="0" smtClean="0"/>
              <a:t>Plan - iVotum</a:t>
            </a:r>
            <a:endParaRPr lang="en-US" dirty="0"/>
          </a:p>
        </p:txBody>
      </p:sp>
      <p:pic>
        <p:nvPicPr>
          <p:cNvPr id="6" name="Picture 5"/>
          <p:cNvPicPr>
            <a:picLocks noChangeAspect="1"/>
          </p:cNvPicPr>
          <p:nvPr/>
        </p:nvPicPr>
        <p:blipFill>
          <a:blip r:embed="rId7"/>
          <a:stretch>
            <a:fillRect/>
          </a:stretch>
        </p:blipFill>
        <p:spPr>
          <a:xfrm>
            <a:off x="633986" y="1247775"/>
            <a:ext cx="7614523" cy="5077544"/>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3875" y="3162300"/>
            <a:ext cx="762000" cy="762000"/>
          </a:xfrm>
          <a:prstGeom prst="rect">
            <a:avLst/>
          </a:prstGeom>
        </p:spPr>
      </p:pic>
      <p:pic>
        <p:nvPicPr>
          <p:cNvPr id="12" name="Picture 11"/>
          <p:cNvPicPr>
            <a:picLocks noChangeAspect="1"/>
          </p:cNvPicPr>
          <p:nvPr/>
        </p:nvPicPr>
        <p:blipFill rotWithShape="1">
          <a:blip r:embed="rId9" cstate="print">
            <a:extLst>
              <a:ext uri="{28A0092B-C50C-407E-A947-70E740481C1C}">
                <a14:useLocalDpi xmlns:a14="http://schemas.microsoft.com/office/drawing/2010/main" val="0"/>
              </a:ext>
            </a:extLst>
          </a:blip>
          <a:srcRect r="72062" b="11235"/>
          <a:stretch/>
        </p:blipFill>
        <p:spPr>
          <a:xfrm>
            <a:off x="2081142" y="3235910"/>
            <a:ext cx="595383" cy="614780"/>
          </a:xfrm>
          <a:prstGeom prst="rect">
            <a:avLst/>
          </a:prstGeom>
        </p:spPr>
      </p:pic>
      <p:pic>
        <p:nvPicPr>
          <p:cNvPr id="14" name="Picture 13"/>
          <p:cNvPicPr>
            <a:picLocks noChangeAspect="1"/>
          </p:cNvPicPr>
          <p:nvPr/>
        </p:nvPicPr>
        <p:blipFill rotWithShape="1">
          <a:blip r:embed="rId10"/>
          <a:srcRect l="7261" t="3649" r="12458" b="4514"/>
          <a:stretch/>
        </p:blipFill>
        <p:spPr>
          <a:xfrm>
            <a:off x="3600307" y="3235910"/>
            <a:ext cx="471559" cy="539435"/>
          </a:xfrm>
          <a:prstGeom prst="rect">
            <a:avLst/>
          </a:prstGeom>
        </p:spPr>
      </p:pic>
      <p:sp>
        <p:nvSpPr>
          <p:cNvPr id="15" name="Text Box 1"/>
          <p:cNvSpPr txBox="1"/>
          <p:nvPr/>
        </p:nvSpPr>
        <p:spPr>
          <a:xfrm>
            <a:off x="5406994" y="1362075"/>
            <a:ext cx="2406429" cy="882678"/>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ct val="107000"/>
              </a:lnSpc>
              <a:spcAft>
                <a:spcPts val="800"/>
              </a:spcAft>
            </a:pPr>
            <a:r>
              <a:rPr lang="nl-NL" sz="4800" dirty="0">
                <a:ln w="0"/>
                <a:gradFill>
                  <a:gsLst>
                    <a:gs pos="21000">
                      <a:srgbClr val="53575C"/>
                    </a:gs>
                    <a:gs pos="88000">
                      <a:srgbClr val="C5C7CA"/>
                    </a:gs>
                  </a:gsLst>
                  <a:lin ang="5400000"/>
                </a:gradFill>
                <a:latin typeface="Lucida Sans Typewriter" panose="020B0509030504030204" pitchFamily="49" charset="0"/>
                <a:ea typeface="Calibri" panose="020F0502020204030204" pitchFamily="34" charset="0"/>
                <a:cs typeface="Times New Roman" panose="02020603050405020304" pitchFamily="18" charset="0"/>
              </a:rPr>
              <a:t>iVotum</a:t>
            </a:r>
          </a:p>
        </p:txBody>
      </p:sp>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33986" y="1247775"/>
            <a:ext cx="863586" cy="86358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Trainingen</a:t>
            </a:r>
            <a:endParaRPr lang="en-GB" dirty="0"/>
          </a:p>
        </p:txBody>
      </p:sp>
      <p:sp>
        <p:nvSpPr>
          <p:cNvPr id="6" name="Rectangle 5"/>
          <p:cNvSpPr/>
          <p:nvPr/>
        </p:nvSpPr>
        <p:spPr>
          <a:xfrm>
            <a:off x="947737" y="4333875"/>
            <a:ext cx="1628775" cy="285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err="1" smtClean="0">
              <a:solidFill>
                <a:schemeClr val="tx2">
                  <a:lumMod val="50000"/>
                </a:schemeClr>
              </a:solidFill>
            </a:endParaRPr>
          </a:p>
        </p:txBody>
      </p:sp>
      <p:grpSp>
        <p:nvGrpSpPr>
          <p:cNvPr id="13" name="Group 12"/>
          <p:cNvGrpSpPr/>
          <p:nvPr/>
        </p:nvGrpSpPr>
        <p:grpSpPr>
          <a:xfrm>
            <a:off x="841944" y="3429000"/>
            <a:ext cx="2095500" cy="2095500"/>
            <a:chOff x="841944" y="2498997"/>
            <a:chExt cx="2095500" cy="209550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944" y="2498997"/>
              <a:ext cx="2095500" cy="2095500"/>
            </a:xfrm>
            <a:prstGeom prst="rect">
              <a:avLst/>
            </a:prstGeom>
          </p:spPr>
        </p:pic>
        <p:sp>
          <p:nvSpPr>
            <p:cNvPr id="7" name="Rectangle 6"/>
            <p:cNvSpPr/>
            <p:nvPr/>
          </p:nvSpPr>
          <p:spPr>
            <a:xfrm rot="20926332">
              <a:off x="1168866" y="4225666"/>
              <a:ext cx="1628775" cy="285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err="1" smtClean="0">
                <a:solidFill>
                  <a:schemeClr val="tx2">
                    <a:lumMod val="50000"/>
                  </a:schemeClr>
                </a:solidFill>
              </a:endParaRPr>
            </a:p>
          </p:txBody>
        </p:sp>
      </p:grpSp>
      <p:pic>
        <p:nvPicPr>
          <p:cNvPr id="200706" name="Picture 2" descr="Gerelateerde afbeel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2651" y="3863705"/>
            <a:ext cx="2820772" cy="17145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737" y="3238500"/>
            <a:ext cx="762000" cy="762000"/>
          </a:xfrm>
          <a:prstGeom prst="rect">
            <a:avLst/>
          </a:prstGeom>
        </p:spPr>
      </p:pic>
      <p:pic>
        <p:nvPicPr>
          <p:cNvPr id="11" name="Picture 10"/>
          <p:cNvPicPr>
            <a:picLocks noChangeAspect="1"/>
          </p:cNvPicPr>
          <p:nvPr/>
        </p:nvPicPr>
        <p:blipFill rotWithShape="1">
          <a:blip r:embed="rId5"/>
          <a:srcRect l="7261" t="3649" r="12458" b="4514"/>
          <a:stretch/>
        </p:blipFill>
        <p:spPr>
          <a:xfrm>
            <a:off x="3931317" y="3730782"/>
            <a:ext cx="471559" cy="539435"/>
          </a:xfrm>
          <a:prstGeom prst="rect">
            <a:avLst/>
          </a:prstGeom>
        </p:spPr>
      </p:pic>
      <p:pic>
        <p:nvPicPr>
          <p:cNvPr id="12" name="Picture 11"/>
          <p:cNvPicPr>
            <a:picLocks noChangeAspect="1"/>
          </p:cNvPicPr>
          <p:nvPr/>
        </p:nvPicPr>
        <p:blipFill rotWithShape="1">
          <a:blip r:embed="rId6"/>
          <a:srcRect l="32159" t="29792" r="32864" b="6875"/>
          <a:stretch/>
        </p:blipFill>
        <p:spPr>
          <a:xfrm>
            <a:off x="6400476" y="3768452"/>
            <a:ext cx="1730726" cy="1765573"/>
          </a:xfrm>
          <a:prstGeom prst="rect">
            <a:avLst/>
          </a:prstGeom>
        </p:spPr>
      </p:pic>
      <p:pic>
        <p:nvPicPr>
          <p:cNvPr id="10" name="Picture 9"/>
          <p:cNvPicPr>
            <a:picLocks noChangeAspect="1"/>
          </p:cNvPicPr>
          <p:nvPr/>
        </p:nvPicPr>
        <p:blipFill rotWithShape="1">
          <a:blip r:embed="rId7" cstate="print">
            <a:extLst>
              <a:ext uri="{28A0092B-C50C-407E-A947-70E740481C1C}">
                <a14:useLocalDpi xmlns:a14="http://schemas.microsoft.com/office/drawing/2010/main" val="0"/>
              </a:ext>
            </a:extLst>
          </a:blip>
          <a:srcRect r="72062" b="11235"/>
          <a:stretch/>
        </p:blipFill>
        <p:spPr>
          <a:xfrm>
            <a:off x="7342039" y="3719095"/>
            <a:ext cx="595383" cy="614780"/>
          </a:xfrm>
          <a:prstGeom prst="rect">
            <a:avLst/>
          </a:prstGeom>
        </p:spPr>
      </p:pic>
      <p:pic>
        <p:nvPicPr>
          <p:cNvPr id="200710" name="Picture 6" descr="Afbeeldingsresultaat voor cloud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12651" y="1278446"/>
            <a:ext cx="3083374" cy="1630875"/>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1"/>
          <p:cNvSpPr txBox="1"/>
          <p:nvPr/>
        </p:nvSpPr>
        <p:spPr>
          <a:xfrm>
            <a:off x="3551123" y="1919276"/>
            <a:ext cx="2406429" cy="882678"/>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bodyPr>
          <a:lstStyle/>
          <a:p>
            <a:pPr algn="ctr">
              <a:lnSpc>
                <a:spcPct val="107000"/>
              </a:lnSpc>
              <a:spcAft>
                <a:spcPts val="800"/>
              </a:spcAft>
            </a:pPr>
            <a:r>
              <a:rPr lang="nl-NL" sz="4800" dirty="0">
                <a:ln w="0"/>
                <a:gradFill>
                  <a:gsLst>
                    <a:gs pos="21000">
                      <a:srgbClr val="53575C"/>
                    </a:gs>
                    <a:gs pos="88000">
                      <a:srgbClr val="C5C7CA"/>
                    </a:gs>
                  </a:gsLst>
                  <a:lin ang="5400000"/>
                </a:gradFill>
                <a:latin typeface="Lucida Sans Typewriter" panose="020B0509030504030204" pitchFamily="49" charset="0"/>
                <a:ea typeface="Calibri" panose="020F0502020204030204" pitchFamily="34" charset="0"/>
                <a:cs typeface="Times New Roman" panose="02020603050405020304" pitchFamily="18" charset="0"/>
              </a:rPr>
              <a:t>iVotum</a:t>
            </a:r>
          </a:p>
        </p:txBody>
      </p:sp>
      <p:cxnSp>
        <p:nvCxnSpPr>
          <p:cNvPr id="15" name="Straight Connector 14"/>
          <p:cNvCxnSpPr/>
          <p:nvPr/>
        </p:nvCxnSpPr>
        <p:spPr>
          <a:xfrm flipV="1">
            <a:off x="1762124" y="3212872"/>
            <a:ext cx="0" cy="216128"/>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00710" idx="2"/>
          </p:cNvCxnSpPr>
          <p:nvPr/>
        </p:nvCxnSpPr>
        <p:spPr>
          <a:xfrm flipH="1" flipV="1">
            <a:off x="4754338" y="2909321"/>
            <a:ext cx="1361" cy="576205"/>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877049" y="3151452"/>
            <a:ext cx="0" cy="567643"/>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762124" y="3151453"/>
            <a:ext cx="2992213" cy="61418"/>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754337" y="3151452"/>
            <a:ext cx="2122712" cy="6031"/>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607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iVotum</a:t>
            </a:r>
            <a:r>
              <a:rPr lang="en-GB" dirty="0" smtClean="0"/>
              <a:t> – </a:t>
            </a:r>
            <a:r>
              <a:rPr lang="en-GB" dirty="0" err="1" smtClean="0"/>
              <a:t>Blockchain</a:t>
            </a:r>
            <a:r>
              <a:rPr lang="en-GB" dirty="0" smtClean="0"/>
              <a:t> Network</a:t>
            </a:r>
            <a:endParaRPr lang="en-GB" dirty="0"/>
          </a:p>
        </p:txBody>
      </p:sp>
      <p:grpSp>
        <p:nvGrpSpPr>
          <p:cNvPr id="4" name="Group 3"/>
          <p:cNvGrpSpPr/>
          <p:nvPr/>
        </p:nvGrpSpPr>
        <p:grpSpPr>
          <a:xfrm>
            <a:off x="1337244" y="3181349"/>
            <a:ext cx="1472631" cy="1419225"/>
            <a:chOff x="841944" y="2498997"/>
            <a:chExt cx="2095500" cy="209550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944" y="2498997"/>
              <a:ext cx="2095500" cy="2095500"/>
            </a:xfrm>
            <a:prstGeom prst="rect">
              <a:avLst/>
            </a:prstGeom>
          </p:spPr>
        </p:pic>
        <p:sp>
          <p:nvSpPr>
            <p:cNvPr id="6" name="Rectangle 5"/>
            <p:cNvSpPr/>
            <p:nvPr/>
          </p:nvSpPr>
          <p:spPr>
            <a:xfrm rot="20926332">
              <a:off x="1168866" y="4225666"/>
              <a:ext cx="1628775" cy="285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err="1" smtClean="0">
                <a:solidFill>
                  <a:schemeClr val="tx2">
                    <a:lumMod val="50000"/>
                  </a:schemeClr>
                </a:solidFill>
              </a:endParaRPr>
            </a:p>
          </p:txBody>
        </p:sp>
      </p:grpSp>
      <p:pic>
        <p:nvPicPr>
          <p:cNvPr id="7" name="Picture 2" descr="Gerelateerde afbeeld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51" y="1520555"/>
            <a:ext cx="1873699" cy="11388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4"/>
          <a:srcRect l="32159" t="29792" r="32864" b="6875"/>
          <a:stretch/>
        </p:blipFill>
        <p:spPr>
          <a:xfrm>
            <a:off x="6399749" y="3659436"/>
            <a:ext cx="1340927" cy="1367926"/>
          </a:xfrm>
          <a:prstGeom prst="rect">
            <a:avLst/>
          </a:prstGeom>
        </p:spPr>
      </p:pic>
      <p:cxnSp>
        <p:nvCxnSpPr>
          <p:cNvPr id="10" name="Straight Connector 9"/>
          <p:cNvCxnSpPr>
            <a:stCxn id="5" idx="3"/>
            <a:endCxn id="7" idx="2"/>
          </p:cNvCxnSpPr>
          <p:nvPr/>
        </p:nvCxnSpPr>
        <p:spPr>
          <a:xfrm flipV="1">
            <a:off x="2809875" y="2659412"/>
            <a:ext cx="1834926" cy="123155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3"/>
            <a:endCxn id="8" idx="1"/>
          </p:cNvCxnSpPr>
          <p:nvPr/>
        </p:nvCxnSpPr>
        <p:spPr>
          <a:xfrm>
            <a:off x="2809875" y="3890962"/>
            <a:ext cx="3589874" cy="452437"/>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1"/>
            <a:endCxn id="7" idx="2"/>
          </p:cNvCxnSpPr>
          <p:nvPr/>
        </p:nvCxnSpPr>
        <p:spPr>
          <a:xfrm flipH="1" flipV="1">
            <a:off x="4644801" y="2659412"/>
            <a:ext cx="1754948" cy="1683987"/>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1787956" y="4241190"/>
            <a:ext cx="714374" cy="650155"/>
          </a:xfrm>
          <a:prstGeom prst="round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nl-NL" sz="1000" dirty="0">
                <a:ln w="0"/>
                <a:solidFill>
                  <a:schemeClr val="bg1"/>
                </a:solidFill>
                <a:latin typeface="Lucida Sans Typewriter" panose="020B0509030504030204" pitchFamily="49" charset="0"/>
                <a:ea typeface="Calibri" panose="020F0502020204030204" pitchFamily="34" charset="0"/>
                <a:cs typeface="Times New Roman" panose="02020603050405020304" pitchFamily="18" charset="0"/>
              </a:rPr>
              <a:t>iVotum</a:t>
            </a:r>
            <a:endParaRPr lang="en-GB" sz="1000" dirty="0" err="1" smtClean="0">
              <a:solidFill>
                <a:schemeClr val="bg1"/>
              </a:solidFill>
            </a:endParaRPr>
          </a:p>
        </p:txBody>
      </p:sp>
      <p:sp>
        <p:nvSpPr>
          <p:cNvPr id="19" name="Rounded Rectangle 18"/>
          <p:cNvSpPr/>
          <p:nvPr/>
        </p:nvSpPr>
        <p:spPr>
          <a:xfrm>
            <a:off x="5224463" y="2299954"/>
            <a:ext cx="714374" cy="650155"/>
          </a:xfrm>
          <a:prstGeom prst="round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nl-NL" sz="1000" dirty="0">
                <a:ln w="0"/>
                <a:solidFill>
                  <a:schemeClr val="bg1"/>
                </a:solidFill>
                <a:latin typeface="Lucida Sans Typewriter" panose="020B0509030504030204" pitchFamily="49" charset="0"/>
                <a:ea typeface="Calibri" panose="020F0502020204030204" pitchFamily="34" charset="0"/>
                <a:cs typeface="Times New Roman" panose="02020603050405020304" pitchFamily="18" charset="0"/>
              </a:rPr>
              <a:t>iVotum</a:t>
            </a:r>
            <a:endParaRPr lang="en-GB" sz="1000" dirty="0" err="1" smtClean="0">
              <a:solidFill>
                <a:schemeClr val="bg1"/>
              </a:solidFill>
            </a:endParaRPr>
          </a:p>
        </p:txBody>
      </p:sp>
      <p:sp>
        <p:nvSpPr>
          <p:cNvPr id="20" name="Rounded Rectangle 19"/>
          <p:cNvSpPr/>
          <p:nvPr/>
        </p:nvSpPr>
        <p:spPr>
          <a:xfrm>
            <a:off x="5735017" y="4425140"/>
            <a:ext cx="714374" cy="650155"/>
          </a:xfrm>
          <a:prstGeom prst="round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nl-NL" sz="1000" dirty="0">
                <a:ln w="0"/>
                <a:solidFill>
                  <a:schemeClr val="bg1"/>
                </a:solidFill>
                <a:latin typeface="Lucida Sans Typewriter" panose="020B0509030504030204" pitchFamily="49" charset="0"/>
                <a:ea typeface="Calibri" panose="020F0502020204030204" pitchFamily="34" charset="0"/>
                <a:cs typeface="Times New Roman" panose="02020603050405020304" pitchFamily="18" charset="0"/>
              </a:rPr>
              <a:t>iVotum</a:t>
            </a:r>
            <a:endParaRPr lang="en-GB" sz="1000" dirty="0" err="1" smtClean="0">
              <a:solidFill>
                <a:schemeClr val="bg1"/>
              </a:solidFill>
            </a:endParaRPr>
          </a:p>
        </p:txBody>
      </p:sp>
    </p:spTree>
    <p:extLst>
      <p:ext uri="{BB962C8B-B14F-4D97-AF65-F5344CB8AC3E}">
        <p14:creationId xmlns:p14="http://schemas.microsoft.com/office/powerpoint/2010/main" val="14140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iVotum</a:t>
            </a:r>
            <a:r>
              <a:rPr lang="en-GB" dirty="0" smtClean="0"/>
              <a:t> - </a:t>
            </a:r>
            <a:r>
              <a:rPr lang="en-GB" dirty="0" err="1" smtClean="0"/>
              <a:t>Architectuur</a:t>
            </a:r>
            <a:endParaRPr lang="en-GB"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6046" t="46528" r="10805" b="9166"/>
          <a:stretch/>
        </p:blipFill>
        <p:spPr>
          <a:xfrm>
            <a:off x="2581274" y="1123950"/>
            <a:ext cx="5689737" cy="5200650"/>
          </a:xfrm>
          <a:prstGeom prst="rect">
            <a:avLst/>
          </a:prstGeom>
        </p:spPr>
      </p:pic>
    </p:spTree>
    <p:extLst>
      <p:ext uri="{BB962C8B-B14F-4D97-AF65-F5344CB8AC3E}">
        <p14:creationId xmlns:p14="http://schemas.microsoft.com/office/powerpoint/2010/main" val="113538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ppt_Template_Capgemini">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ppt_template_coveroption1</Template>
  <TotalTime>58</TotalTime>
  <Words>28</Words>
  <Application>Microsoft Office PowerPoint</Application>
  <PresentationFormat>A4 Paper (210x297 mm)</PresentationFormat>
  <Paragraphs>15</Paragraphs>
  <Slides>7</Slides>
  <Notes>0</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7</vt:i4>
      </vt:variant>
    </vt:vector>
  </HeadingPairs>
  <TitlesOfParts>
    <vt:vector size="17" baseType="lpstr">
      <vt:lpstr>Arial</vt:lpstr>
      <vt:lpstr>Calibri</vt:lpstr>
      <vt:lpstr>Helvetica Light</vt:lpstr>
      <vt:lpstr>Lucida Sans Typewriter</vt:lpstr>
      <vt:lpstr>Times New Roman</vt:lpstr>
      <vt:lpstr>Wingdings</vt:lpstr>
      <vt:lpstr>ppt_Template_Capgemini</vt:lpstr>
      <vt:lpstr>Section break</vt:lpstr>
      <vt:lpstr>Closing slides</vt:lpstr>
      <vt:lpstr>think-cell Slide</vt:lpstr>
      <vt:lpstr>iVotum</vt:lpstr>
      <vt:lpstr>Table of Contents</vt:lpstr>
      <vt:lpstr>Plan - iVotum</vt:lpstr>
      <vt:lpstr>Trainingen</vt:lpstr>
      <vt:lpstr>iVotum – Blockchain Network</vt:lpstr>
      <vt:lpstr>iVotum - Architectuur</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iVotum</dc:title>
  <dc:subject>ppt Template</dc:subject>
  <dc:creator>Huizing, Leonie</dc:creator>
  <cp:lastModifiedBy>Huizing, Leonie</cp:lastModifiedBy>
  <cp:revision>6</cp:revision>
  <dcterms:created xsi:type="dcterms:W3CDTF">2017-07-04T12:55:16Z</dcterms:created>
  <dcterms:modified xsi:type="dcterms:W3CDTF">2017-07-04T13:53:50Z</dcterms:modified>
</cp:coreProperties>
</file>